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x="10058400" cy="7772400"/>
  <p:notesSz cx="10058400" cy="77724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69215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-15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69215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-15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054100"/>
            <a:ext cx="10058400" cy="5664200"/>
          </a:xfrm>
          <a:custGeom>
            <a:avLst/>
            <a:gdLst/>
            <a:ahLst/>
            <a:cxnLst/>
            <a:rect l="l" t="t" r="r" b="b"/>
            <a:pathLst>
              <a:path w="10058400" h="5664200">
                <a:moveTo>
                  <a:pt x="10058400" y="0"/>
                </a:moveTo>
                <a:lnTo>
                  <a:pt x="0" y="0"/>
                </a:lnTo>
                <a:lnTo>
                  <a:pt x="0" y="5664200"/>
                </a:lnTo>
                <a:lnTo>
                  <a:pt x="10058400" y="5664200"/>
                </a:lnTo>
                <a:lnTo>
                  <a:pt x="10058400" y="0"/>
                </a:lnTo>
                <a:close/>
              </a:path>
            </a:pathLst>
          </a:custGeom>
          <a:solidFill>
            <a:srgbClr val="F3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520700" y="1581745"/>
            <a:ext cx="9017635" cy="0"/>
          </a:xfrm>
          <a:custGeom>
            <a:avLst/>
            <a:gdLst/>
            <a:ahLst/>
            <a:cxnLst/>
            <a:rect l="l" t="t" r="r" b="b"/>
            <a:pathLst>
              <a:path w="9017635" h="0">
                <a:moveTo>
                  <a:pt x="0" y="0"/>
                </a:moveTo>
                <a:lnTo>
                  <a:pt x="9017020" y="0"/>
                </a:lnTo>
              </a:path>
            </a:pathLst>
          </a:custGeom>
          <a:ln w="52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69215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-15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69215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-15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69215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-15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054100"/>
            <a:ext cx="10058400" cy="5664200"/>
          </a:xfrm>
          <a:custGeom>
            <a:avLst/>
            <a:gdLst/>
            <a:ahLst/>
            <a:cxnLst/>
            <a:rect l="l" t="t" r="r" b="b"/>
            <a:pathLst>
              <a:path w="10058400" h="5664200">
                <a:moveTo>
                  <a:pt x="10058400" y="0"/>
                </a:moveTo>
                <a:lnTo>
                  <a:pt x="0" y="0"/>
                </a:lnTo>
                <a:lnTo>
                  <a:pt x="0" y="5664200"/>
                </a:lnTo>
                <a:lnTo>
                  <a:pt x="10058400" y="5664200"/>
                </a:lnTo>
                <a:lnTo>
                  <a:pt x="10058400" y="0"/>
                </a:lnTo>
                <a:close/>
              </a:path>
            </a:pathLst>
          </a:custGeom>
          <a:solidFill>
            <a:srgbClr val="F3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2130" y="1250334"/>
            <a:ext cx="7890509" cy="290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744305" y="3623493"/>
            <a:ext cx="4214495" cy="25533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9756533" y="6455328"/>
            <a:ext cx="214629" cy="170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69215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-15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13.png"/><Relationship Id="rId4" Type="http://schemas.openxmlformats.org/officeDocument/2006/relationships/image" Target="../media/image35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36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jpg"/><Relationship Id="rId4" Type="http://schemas.openxmlformats.org/officeDocument/2006/relationships/image" Target="../media/image40.jp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Relationship Id="rId3" Type="http://schemas.openxmlformats.org/officeDocument/2006/relationships/image" Target="../media/image45.png"/><Relationship Id="rId4" Type="http://schemas.openxmlformats.org/officeDocument/2006/relationships/image" Target="../media/image46.jpg"/><Relationship Id="rId5" Type="http://schemas.openxmlformats.org/officeDocument/2006/relationships/image" Target="../media/image47.png"/><Relationship Id="rId6" Type="http://schemas.openxmlformats.org/officeDocument/2006/relationships/image" Target="../media/image48.jpg"/><Relationship Id="rId7" Type="http://schemas.openxmlformats.org/officeDocument/2006/relationships/image" Target="../media/image49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jpg"/><Relationship Id="rId3" Type="http://schemas.openxmlformats.org/officeDocument/2006/relationships/image" Target="../media/image51.jpg"/><Relationship Id="rId4" Type="http://schemas.openxmlformats.org/officeDocument/2006/relationships/image" Target="../media/image52.jp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hyperlink" Target="http://web.media.mit.edu/~papert/" TargetMode="External"/><Relationship Id="rId4" Type="http://schemas.openxmlformats.org/officeDocument/2006/relationships/hyperlink" Target="http://en.wikipedia.org/wiki/Logarithmic_spiral" TargetMode="External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jpg"/><Relationship Id="rId3" Type="http://schemas.openxmlformats.org/officeDocument/2006/relationships/image" Target="../media/image58.jp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13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jp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.jp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.jpg"/><Relationship Id="rId3" Type="http://schemas.openxmlformats.org/officeDocument/2006/relationships/image" Target="../media/image80.jp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jpg"/><Relationship Id="rId7" Type="http://schemas.openxmlformats.org/officeDocument/2006/relationships/image" Target="../media/image84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jpg"/><Relationship Id="rId5" Type="http://schemas.openxmlformats.org/officeDocument/2006/relationships/image" Target="../media/image88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9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0.png"/><Relationship Id="rId3" Type="http://schemas.openxmlformats.org/officeDocument/2006/relationships/image" Target="../media/image50.jpg"/><Relationship Id="rId4" Type="http://schemas.openxmlformats.org/officeDocument/2006/relationships/image" Target="../media/image91.png"/><Relationship Id="rId5" Type="http://schemas.openxmlformats.org/officeDocument/2006/relationships/image" Target="../media/image92.jp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jp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2.jp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79.jp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hyperlink" Target="http://en.wikipedia.org/wiki/Augustin-Louis_Cauchy" TargetMode="External"/><Relationship Id="rId4" Type="http://schemas.openxmlformats.org/officeDocument/2006/relationships/hyperlink" Target="http://upload.wikimedia.org/wikipedia/commons/e/e9/Benoit_Mandelbrot_mg_1804-d.jpg" TargetMode="External"/><Relationship Id="rId5" Type="http://schemas.openxmlformats.org/officeDocument/2006/relationships/hyperlink" Target="http://upload.wikimedia.org/wikipedia/commons/f/fc/Mandel_zoom_08_satellite_antenna.jpg" TargetMode="External"/><Relationship Id="rId6" Type="http://schemas.openxmlformats.org/officeDocument/2006/relationships/hyperlink" Target="http://upload.wikimedia.org/wikipedia/commons/1/18/Mandelpart2.jpg" TargetMode="External"/><Relationship Id="rId7" Type="http://schemas.openxmlformats.org/officeDocument/2006/relationships/hyperlink" Target="http://upload.wikimedia.org/wikipedia/commons/f/fb/Mandel_zoom_13_satellite_seehorse_tail_with_julia_island.jpg" TargetMode="External"/><Relationship Id="rId8" Type="http://schemas.openxmlformats.org/officeDocument/2006/relationships/hyperlink" Target="http://upload.wikimedia.org/wikipedia/commons/4/44/Mandelbrot_set_&#224;_la_Pop_Art_-_Wacker_Art_Fractal_Generator.jpg" TargetMode="External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79500"/>
            <a:ext cx="5016500" cy="56388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6322936" y="1206000"/>
            <a:ext cx="3098800" cy="7759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805305" algn="l"/>
              </a:tabLst>
            </a:pPr>
            <a:r>
              <a:rPr dirty="0" sz="1850" spc="150" b="1">
                <a:solidFill>
                  <a:srgbClr val="005493"/>
                </a:solidFill>
                <a:latin typeface="Verdana"/>
                <a:cs typeface="Verdana"/>
              </a:rPr>
              <a:t>COMPUTER</a:t>
            </a:r>
            <a:r>
              <a:rPr dirty="0" sz="1850" b="1">
                <a:solidFill>
                  <a:srgbClr val="005493"/>
                </a:solidFill>
                <a:latin typeface="Verdana"/>
                <a:cs typeface="Verdana"/>
              </a:rPr>
              <a:t>	</a:t>
            </a:r>
            <a:r>
              <a:rPr dirty="0" sz="1850" spc="75" b="1">
                <a:solidFill>
                  <a:srgbClr val="005493"/>
                </a:solidFill>
                <a:latin typeface="Verdana"/>
                <a:cs typeface="Verdana"/>
              </a:rPr>
              <a:t>SCIENCE </a:t>
            </a:r>
            <a:endParaRPr sz="1850">
              <a:latin typeface="Verdana"/>
              <a:cs typeface="Verdana"/>
            </a:endParaRPr>
          </a:p>
          <a:p>
            <a:pPr marL="72390">
              <a:lnSpc>
                <a:spcPct val="100000"/>
              </a:lnSpc>
              <a:spcBef>
                <a:spcPts val="45"/>
              </a:spcBef>
            </a:pPr>
            <a:r>
              <a:rPr dirty="0" sz="1150" b="1">
                <a:latin typeface="Verdana"/>
                <a:cs typeface="Verdana"/>
              </a:rPr>
              <a:t>S</a:t>
            </a:r>
            <a:r>
              <a:rPr dirty="0" sz="1150" spc="300" b="1">
                <a:latin typeface="Verdana"/>
                <a:cs typeface="Verdana"/>
              </a:rPr>
              <a:t> </a:t>
            </a:r>
            <a:r>
              <a:rPr dirty="0" sz="1150" b="1">
                <a:latin typeface="Verdana"/>
                <a:cs typeface="Verdana"/>
              </a:rPr>
              <a:t>E</a:t>
            </a:r>
            <a:r>
              <a:rPr dirty="0" sz="1150" spc="300" b="1">
                <a:latin typeface="Verdana"/>
                <a:cs typeface="Verdana"/>
              </a:rPr>
              <a:t> </a:t>
            </a:r>
            <a:r>
              <a:rPr dirty="0" sz="1150" b="1">
                <a:latin typeface="Verdana"/>
                <a:cs typeface="Verdana"/>
              </a:rPr>
              <a:t>D</a:t>
            </a:r>
            <a:r>
              <a:rPr dirty="0" sz="1150" spc="300" b="1">
                <a:latin typeface="Verdana"/>
                <a:cs typeface="Verdana"/>
              </a:rPr>
              <a:t> </a:t>
            </a:r>
            <a:r>
              <a:rPr dirty="0" sz="1150" b="1">
                <a:latin typeface="Verdana"/>
                <a:cs typeface="Verdana"/>
              </a:rPr>
              <a:t>G</a:t>
            </a:r>
            <a:r>
              <a:rPr dirty="0" sz="1150" spc="300" b="1">
                <a:latin typeface="Verdana"/>
                <a:cs typeface="Verdana"/>
              </a:rPr>
              <a:t> </a:t>
            </a:r>
            <a:r>
              <a:rPr dirty="0" sz="1150" b="1">
                <a:latin typeface="Verdana"/>
                <a:cs typeface="Verdana"/>
              </a:rPr>
              <a:t>E</a:t>
            </a:r>
            <a:r>
              <a:rPr dirty="0" sz="1150" spc="300" b="1">
                <a:latin typeface="Verdana"/>
                <a:cs typeface="Verdana"/>
              </a:rPr>
              <a:t> </a:t>
            </a:r>
            <a:r>
              <a:rPr dirty="0" sz="1150" b="1">
                <a:latin typeface="Verdana"/>
                <a:cs typeface="Verdana"/>
              </a:rPr>
              <a:t>W</a:t>
            </a:r>
            <a:r>
              <a:rPr dirty="0" sz="1150" spc="300" b="1">
                <a:latin typeface="Verdana"/>
                <a:cs typeface="Verdana"/>
              </a:rPr>
              <a:t> </a:t>
            </a:r>
            <a:r>
              <a:rPr dirty="0" sz="1150" spc="-260" b="1">
                <a:latin typeface="Verdana"/>
                <a:cs typeface="Verdana"/>
              </a:rPr>
              <a:t>I</a:t>
            </a:r>
            <a:r>
              <a:rPr dirty="0" sz="1150" spc="300" b="1">
                <a:latin typeface="Verdana"/>
                <a:cs typeface="Verdana"/>
              </a:rPr>
              <a:t> </a:t>
            </a:r>
            <a:r>
              <a:rPr dirty="0" sz="1150" b="1">
                <a:latin typeface="Verdana"/>
                <a:cs typeface="Verdana"/>
              </a:rPr>
              <a:t>C</a:t>
            </a:r>
            <a:r>
              <a:rPr dirty="0" sz="1150" spc="300" b="1">
                <a:latin typeface="Verdana"/>
                <a:cs typeface="Verdana"/>
              </a:rPr>
              <a:t> </a:t>
            </a:r>
            <a:r>
              <a:rPr dirty="0" sz="1150" b="1">
                <a:latin typeface="Verdana"/>
                <a:cs typeface="Verdana"/>
              </a:rPr>
              <a:t>K</a:t>
            </a:r>
            <a:r>
              <a:rPr dirty="0" sz="1150" spc="300" b="1">
                <a:latin typeface="Verdana"/>
                <a:cs typeface="Verdana"/>
              </a:rPr>
              <a:t> </a:t>
            </a:r>
            <a:r>
              <a:rPr dirty="0" sz="1150" b="1">
                <a:latin typeface="Verdana"/>
                <a:cs typeface="Verdana"/>
              </a:rPr>
              <a:t>/</a:t>
            </a:r>
            <a:r>
              <a:rPr dirty="0" sz="1150" spc="300" b="1">
                <a:latin typeface="Verdana"/>
                <a:cs typeface="Verdana"/>
              </a:rPr>
              <a:t> </a:t>
            </a:r>
            <a:r>
              <a:rPr dirty="0" sz="1150" b="1">
                <a:latin typeface="Verdana"/>
                <a:cs typeface="Verdana"/>
              </a:rPr>
              <a:t>W</a:t>
            </a:r>
            <a:r>
              <a:rPr dirty="0" sz="1150" spc="300" b="1">
                <a:latin typeface="Verdana"/>
                <a:cs typeface="Verdana"/>
              </a:rPr>
              <a:t> </a:t>
            </a:r>
            <a:r>
              <a:rPr dirty="0" sz="1150" b="1">
                <a:latin typeface="Verdana"/>
                <a:cs typeface="Verdana"/>
              </a:rPr>
              <a:t>A</a:t>
            </a:r>
            <a:r>
              <a:rPr dirty="0" sz="1150" spc="300" b="1">
                <a:latin typeface="Verdana"/>
                <a:cs typeface="Verdana"/>
              </a:rPr>
              <a:t> </a:t>
            </a:r>
            <a:r>
              <a:rPr dirty="0" sz="1150" b="1">
                <a:latin typeface="Verdana"/>
                <a:cs typeface="Verdana"/>
              </a:rPr>
              <a:t>Y</a:t>
            </a:r>
            <a:r>
              <a:rPr dirty="0" sz="1150" spc="300" b="1">
                <a:latin typeface="Verdana"/>
                <a:cs typeface="Verdana"/>
              </a:rPr>
              <a:t> </a:t>
            </a:r>
            <a:r>
              <a:rPr dirty="0" sz="1150" b="1">
                <a:latin typeface="Verdana"/>
                <a:cs typeface="Verdana"/>
              </a:rPr>
              <a:t>N</a:t>
            </a:r>
            <a:r>
              <a:rPr dirty="0" sz="1150" spc="300" b="1">
                <a:latin typeface="Verdana"/>
                <a:cs typeface="Verdana"/>
              </a:rPr>
              <a:t> </a:t>
            </a:r>
            <a:r>
              <a:rPr dirty="0" sz="1150" spc="-50" b="1">
                <a:latin typeface="Verdana"/>
                <a:cs typeface="Verdana"/>
              </a:rPr>
              <a:t>E</a:t>
            </a:r>
            <a:endParaRPr sz="1150">
              <a:latin typeface="Verdana"/>
              <a:cs typeface="Verdana"/>
            </a:endParaRPr>
          </a:p>
          <a:p>
            <a:pPr marL="29845">
              <a:lnSpc>
                <a:spcPct val="100000"/>
              </a:lnSpc>
              <a:spcBef>
                <a:spcPts val="815"/>
              </a:spcBef>
            </a:pPr>
            <a:r>
              <a:rPr dirty="0" sz="1200">
                <a:solidFill>
                  <a:srgbClr val="005493"/>
                </a:solidFill>
                <a:latin typeface="Arial"/>
                <a:cs typeface="Arial"/>
              </a:rPr>
              <a:t>PA</a:t>
            </a:r>
            <a:r>
              <a:rPr dirty="0" sz="1200" spc="-155">
                <a:solidFill>
                  <a:srgbClr val="005493"/>
                </a:solidFill>
                <a:latin typeface="Arial"/>
                <a:cs typeface="Arial"/>
              </a:rPr>
              <a:t> R</a:t>
            </a:r>
            <a:r>
              <a:rPr dirty="0" sz="1200" spc="-165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5493"/>
                </a:solidFill>
                <a:latin typeface="Arial"/>
                <a:cs typeface="Arial"/>
              </a:rPr>
              <a:t>T</a:t>
            </a:r>
            <a:r>
              <a:rPr dirty="0" sz="1200" spc="39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5493"/>
                </a:solidFill>
                <a:latin typeface="Arial"/>
                <a:cs typeface="Arial"/>
              </a:rPr>
              <a:t>I</a:t>
            </a:r>
            <a:r>
              <a:rPr dirty="0" sz="1200" spc="-155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5493"/>
                </a:solidFill>
                <a:latin typeface="Arial"/>
                <a:cs typeface="Arial"/>
              </a:rPr>
              <a:t>:</a:t>
            </a:r>
            <a:r>
              <a:rPr dirty="0" sz="1200" spc="39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dirty="0" sz="1200" spc="-170">
                <a:solidFill>
                  <a:srgbClr val="005493"/>
                </a:solidFill>
                <a:latin typeface="Arial"/>
                <a:cs typeface="Arial"/>
              </a:rPr>
              <a:t>P</a:t>
            </a:r>
            <a:r>
              <a:rPr dirty="0" sz="1200" spc="-155">
                <a:solidFill>
                  <a:srgbClr val="005493"/>
                </a:solidFill>
                <a:latin typeface="Arial"/>
                <a:cs typeface="Arial"/>
              </a:rPr>
              <a:t> R</a:t>
            </a:r>
            <a:r>
              <a:rPr dirty="0" sz="1200" spc="-175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dirty="0" sz="1200" spc="130">
                <a:solidFill>
                  <a:srgbClr val="005493"/>
                </a:solidFill>
                <a:latin typeface="Arial"/>
                <a:cs typeface="Arial"/>
              </a:rPr>
              <a:t>O</a:t>
            </a:r>
            <a:r>
              <a:rPr dirty="0" sz="1200" spc="-155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dirty="0" sz="1200" spc="65">
                <a:solidFill>
                  <a:srgbClr val="005493"/>
                </a:solidFill>
                <a:latin typeface="Arial"/>
                <a:cs typeface="Arial"/>
              </a:rPr>
              <a:t>G</a:t>
            </a:r>
            <a:r>
              <a:rPr dirty="0" sz="1200" spc="-155">
                <a:solidFill>
                  <a:srgbClr val="005493"/>
                </a:solidFill>
                <a:latin typeface="Arial"/>
                <a:cs typeface="Arial"/>
              </a:rPr>
              <a:t> R </a:t>
            </a:r>
            <a:r>
              <a:rPr dirty="0" sz="1200" spc="80">
                <a:solidFill>
                  <a:srgbClr val="005493"/>
                </a:solidFill>
                <a:latin typeface="Arial"/>
                <a:cs typeface="Arial"/>
              </a:rPr>
              <a:t>A</a:t>
            </a:r>
            <a:r>
              <a:rPr dirty="0" sz="1200" spc="-155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dirty="0" sz="1200" spc="145">
                <a:solidFill>
                  <a:srgbClr val="005493"/>
                </a:solidFill>
                <a:latin typeface="Arial"/>
                <a:cs typeface="Arial"/>
              </a:rPr>
              <a:t>M</a:t>
            </a:r>
            <a:r>
              <a:rPr dirty="0" sz="1200" spc="-155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dirty="0" sz="1200" spc="145">
                <a:solidFill>
                  <a:srgbClr val="005493"/>
                </a:solidFill>
                <a:latin typeface="Arial"/>
                <a:cs typeface="Arial"/>
              </a:rPr>
              <a:t>M</a:t>
            </a:r>
            <a:r>
              <a:rPr dirty="0" sz="1200" spc="-155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5493"/>
                </a:solidFill>
                <a:latin typeface="Arial"/>
                <a:cs typeface="Arial"/>
              </a:rPr>
              <a:t>I</a:t>
            </a:r>
            <a:r>
              <a:rPr dirty="0" sz="1200" spc="-155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dirty="0" sz="1200" spc="135">
                <a:solidFill>
                  <a:srgbClr val="005493"/>
                </a:solidFill>
                <a:latin typeface="Arial"/>
                <a:cs typeface="Arial"/>
              </a:rPr>
              <a:t>N</a:t>
            </a:r>
            <a:r>
              <a:rPr dirty="0" sz="1200" spc="-145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dirty="0" sz="1200" spc="65">
                <a:solidFill>
                  <a:srgbClr val="005493"/>
                </a:solidFill>
                <a:latin typeface="Arial"/>
                <a:cs typeface="Arial"/>
              </a:rPr>
              <a:t>G</a:t>
            </a:r>
            <a:r>
              <a:rPr dirty="0" sz="1200" spc="39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5493"/>
                </a:solidFill>
                <a:latin typeface="Arial"/>
                <a:cs typeface="Arial"/>
              </a:rPr>
              <a:t>I</a:t>
            </a:r>
            <a:r>
              <a:rPr dirty="0" sz="1200" spc="-155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dirty="0" sz="1200" spc="135">
                <a:solidFill>
                  <a:srgbClr val="005493"/>
                </a:solidFill>
                <a:latin typeface="Arial"/>
                <a:cs typeface="Arial"/>
              </a:rPr>
              <a:t>N</a:t>
            </a:r>
            <a:r>
              <a:rPr dirty="0" sz="1200" spc="39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dirty="0" sz="1200" spc="80">
                <a:solidFill>
                  <a:srgbClr val="005493"/>
                </a:solidFill>
                <a:latin typeface="Arial"/>
                <a:cs typeface="Arial"/>
              </a:rPr>
              <a:t>JAVA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33370" y="5985064"/>
            <a:ext cx="2435225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135" b="1">
                <a:latin typeface="Trebuchet MS"/>
                <a:cs typeface="Trebuchet MS"/>
              </a:rPr>
              <a:t>http://</a:t>
            </a:r>
            <a:r>
              <a:rPr dirty="0" sz="1000" spc="-170" b="1">
                <a:latin typeface="Trebuchet MS"/>
                <a:cs typeface="Trebuchet MS"/>
              </a:rPr>
              <a:t> </a:t>
            </a:r>
            <a:r>
              <a:rPr dirty="0" sz="1000" spc="110" b="1">
                <a:latin typeface="Trebuchet MS"/>
                <a:cs typeface="Trebuchet MS"/>
              </a:rPr>
              <a:t>introcs.cs.princeton.edu 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660400" y="2978873"/>
            <a:ext cx="2367915" cy="2939415"/>
            <a:chOff x="660400" y="2978873"/>
            <a:chExt cx="2367915" cy="2939415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0400" y="2978873"/>
              <a:ext cx="2367603" cy="293932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11678" y="3086836"/>
              <a:ext cx="137642" cy="107251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831344" y="5283786"/>
              <a:ext cx="2197100" cy="182880"/>
            </a:xfrm>
            <a:custGeom>
              <a:avLst/>
              <a:gdLst/>
              <a:ahLst/>
              <a:cxnLst/>
              <a:rect l="l" t="t" r="r" b="b"/>
              <a:pathLst>
                <a:path w="2197100" h="182879">
                  <a:moveTo>
                    <a:pt x="0" y="182369"/>
                  </a:moveTo>
                  <a:lnTo>
                    <a:pt x="2196659" y="182369"/>
                  </a:lnTo>
                  <a:lnTo>
                    <a:pt x="2196659" y="0"/>
                  </a:lnTo>
                  <a:lnTo>
                    <a:pt x="0" y="0"/>
                  </a:lnTo>
                  <a:lnTo>
                    <a:pt x="0" y="182369"/>
                  </a:lnTo>
                  <a:close/>
                </a:path>
              </a:pathLst>
            </a:custGeom>
            <a:solidFill>
              <a:srgbClr val="EC008C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1724991" y="5566924"/>
            <a:ext cx="1176020" cy="229235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algn="r" marR="27305">
              <a:lnSpc>
                <a:spcPct val="100000"/>
              </a:lnSpc>
              <a:spcBef>
                <a:spcPts val="180"/>
              </a:spcBef>
            </a:pPr>
            <a:r>
              <a:rPr dirty="0" sz="600" spc="-80" b="1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600" spc="-3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600" b="1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600" spc="-4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600" spc="-65" b="1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600" spc="-3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600" spc="-95" b="1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600" spc="-3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600" spc="-80" b="1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600" spc="-3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600" b="1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600" spc="35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600" spc="-70" b="1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600" spc="-3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600" spc="-95" b="1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600" spc="-3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600" spc="-60" b="1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600" spc="-3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600" b="1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600" spc="-3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600" spc="-95" b="1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600" spc="-3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600" b="1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600" spc="-3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600" spc="-145" b="1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600" spc="-3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600" spc="-55" b="1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600" spc="-3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600" spc="-50" b="1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endParaRPr sz="600">
              <a:latin typeface="Verdana"/>
              <a:cs typeface="Verdana"/>
            </a:endParaRPr>
          </a:p>
          <a:p>
            <a:pPr algn="r" marR="5080">
              <a:lnSpc>
                <a:spcPct val="100000"/>
              </a:lnSpc>
              <a:spcBef>
                <a:spcPts val="80"/>
              </a:spcBef>
            </a:pPr>
            <a:r>
              <a:rPr dirty="0" sz="600" spc="90" b="1">
                <a:solidFill>
                  <a:srgbClr val="FFFFFF"/>
                </a:solidFill>
                <a:latin typeface="Verdana"/>
                <a:cs typeface="Verdana"/>
              </a:rPr>
              <a:t>KEVIN</a:t>
            </a:r>
            <a:r>
              <a:rPr dirty="0" sz="600" spc="36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600" spc="-30" b="1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600" spc="-7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600" spc="-10" b="1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600" spc="-9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600" spc="55" b="1">
                <a:solidFill>
                  <a:srgbClr val="FFFFFF"/>
                </a:solidFill>
                <a:latin typeface="Verdana"/>
                <a:cs typeface="Verdana"/>
              </a:rPr>
              <a:t>YNE 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660400" y="5492400"/>
            <a:ext cx="22225" cy="426084"/>
          </a:xfrm>
          <a:custGeom>
            <a:avLst/>
            <a:gdLst/>
            <a:ahLst/>
            <a:cxnLst/>
            <a:rect l="l" t="t" r="r" b="b"/>
            <a:pathLst>
              <a:path w="22225" h="426085">
                <a:moveTo>
                  <a:pt x="0" y="0"/>
                </a:moveTo>
                <a:lnTo>
                  <a:pt x="0" y="425799"/>
                </a:lnTo>
                <a:lnTo>
                  <a:pt x="21828" y="425799"/>
                </a:lnTo>
                <a:lnTo>
                  <a:pt x="21828" y="0"/>
                </a:lnTo>
                <a:lnTo>
                  <a:pt x="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780777" y="4183814"/>
            <a:ext cx="2142490" cy="766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dirty="0" baseline="-10309" sz="7275" spc="-15" b="1">
                <a:solidFill>
                  <a:srgbClr val="FFFFFF"/>
                </a:solidFill>
                <a:latin typeface="Brioso Pro Light"/>
                <a:cs typeface="Brioso Pro Light"/>
              </a:rPr>
              <a:t>C</a:t>
            </a:r>
            <a:r>
              <a:rPr dirty="0" sz="4050" spc="-10">
                <a:solidFill>
                  <a:srgbClr val="FFFFFF"/>
                </a:solidFill>
                <a:latin typeface="PMingLiU"/>
                <a:cs typeface="PMingLiU"/>
              </a:rPr>
              <a:t>omputer</a:t>
            </a:r>
            <a:endParaRPr sz="4050">
              <a:latin typeface="PMingLiU"/>
              <a:cs typeface="PMingLiU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116385" y="4515273"/>
            <a:ext cx="1807210" cy="766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dirty="0" baseline="-10882" sz="7275" spc="292" b="1">
                <a:solidFill>
                  <a:srgbClr val="FFFFFF"/>
                </a:solidFill>
                <a:latin typeface="Brioso Pro Light"/>
                <a:cs typeface="Brioso Pro Light"/>
              </a:rPr>
              <a:t>S</a:t>
            </a:r>
            <a:r>
              <a:rPr dirty="0" sz="4050" spc="195">
                <a:solidFill>
                  <a:srgbClr val="FFFFFF"/>
                </a:solidFill>
                <a:latin typeface="PMingLiU"/>
                <a:cs typeface="PMingLiU"/>
              </a:rPr>
              <a:t>cience</a:t>
            </a:r>
            <a:endParaRPr sz="4050">
              <a:latin typeface="PMingLiU"/>
              <a:cs typeface="PMingLiU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453933" y="5290909"/>
            <a:ext cx="1435735" cy="1422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750" spc="7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dirty="0" sz="750" spc="1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750" spc="50">
                <a:solidFill>
                  <a:srgbClr val="FFFFFF"/>
                </a:solidFill>
                <a:latin typeface="Calibri"/>
                <a:cs typeface="Calibri"/>
              </a:rPr>
              <a:t>Interdisciplinary</a:t>
            </a:r>
            <a:r>
              <a:rPr dirty="0" sz="750" spc="1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750" spc="65">
                <a:solidFill>
                  <a:srgbClr val="FFFFFF"/>
                </a:solidFill>
                <a:latin typeface="Calibri"/>
                <a:cs typeface="Calibri"/>
              </a:rPr>
              <a:t>Approach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659924" y="4275361"/>
            <a:ext cx="5410835" cy="6426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50" spc="165">
                <a:solidFill>
                  <a:srgbClr val="005493"/>
                </a:solidFill>
                <a:latin typeface="Arial"/>
                <a:cs typeface="Arial"/>
              </a:rPr>
              <a:t>9.</a:t>
            </a:r>
            <a:r>
              <a:rPr dirty="0" sz="4050" spc="22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dirty="0" sz="4050">
                <a:solidFill>
                  <a:srgbClr val="005493"/>
                </a:solidFill>
                <a:latin typeface="Arial"/>
                <a:cs typeface="Arial"/>
              </a:rPr>
              <a:t>Creating</a:t>
            </a:r>
            <a:r>
              <a:rPr dirty="0" sz="4050" spc="235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dirty="0" sz="4050" spc="80">
                <a:solidFill>
                  <a:srgbClr val="005493"/>
                </a:solidFill>
                <a:latin typeface="Arial"/>
                <a:cs typeface="Arial"/>
              </a:rPr>
              <a:t>Data</a:t>
            </a:r>
            <a:r>
              <a:rPr dirty="0" sz="4050" spc="229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dirty="0" sz="4050" spc="-114">
                <a:solidFill>
                  <a:srgbClr val="005493"/>
                </a:solidFill>
                <a:latin typeface="Arial"/>
                <a:cs typeface="Arial"/>
              </a:rPr>
              <a:t>Types</a:t>
            </a:r>
            <a:endParaRPr sz="405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92729" y="5674729"/>
            <a:ext cx="996315" cy="22097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50" spc="95" b="1">
                <a:solidFill>
                  <a:srgbClr val="FFFFFF"/>
                </a:solidFill>
                <a:latin typeface="Trebuchet MS"/>
                <a:cs typeface="Trebuchet MS"/>
              </a:rPr>
              <a:t>Section</a:t>
            </a:r>
            <a:r>
              <a:rPr dirty="0" sz="1250" spc="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50" spc="60" b="1">
                <a:solidFill>
                  <a:srgbClr val="FFFFFF"/>
                </a:solidFill>
                <a:latin typeface="Trebuchet MS"/>
                <a:cs typeface="Trebuchet MS"/>
              </a:rPr>
              <a:t>3.2</a:t>
            </a:r>
            <a:endParaRPr sz="12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3399" y="1581745"/>
            <a:ext cx="9004300" cy="0"/>
          </a:xfrm>
          <a:custGeom>
            <a:avLst/>
            <a:gdLst/>
            <a:ahLst/>
            <a:cxnLst/>
            <a:rect l="l" t="t" r="r" b="b"/>
            <a:pathLst>
              <a:path w="9004300" h="0">
                <a:moveTo>
                  <a:pt x="0" y="0"/>
                </a:moveTo>
                <a:lnTo>
                  <a:pt x="9004284" y="0"/>
                </a:lnTo>
              </a:path>
            </a:pathLst>
          </a:custGeom>
          <a:ln w="52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7454900" y="2999384"/>
            <a:ext cx="1879600" cy="1894839"/>
            <a:chOff x="7454900" y="2999384"/>
            <a:chExt cx="1879600" cy="1894839"/>
          </a:xfrm>
        </p:grpSpPr>
        <p:sp>
          <p:nvSpPr>
            <p:cNvPr id="4" name="object 4" descr=""/>
            <p:cNvSpPr/>
            <p:nvPr/>
          </p:nvSpPr>
          <p:spPr>
            <a:xfrm>
              <a:off x="7454900" y="2999384"/>
              <a:ext cx="1879600" cy="1894839"/>
            </a:xfrm>
            <a:custGeom>
              <a:avLst/>
              <a:gdLst/>
              <a:ahLst/>
              <a:cxnLst/>
              <a:rect l="l" t="t" r="r" b="b"/>
              <a:pathLst>
                <a:path w="1879600" h="1894839">
                  <a:moveTo>
                    <a:pt x="0" y="0"/>
                  </a:moveTo>
                  <a:lnTo>
                    <a:pt x="1879600" y="0"/>
                  </a:lnTo>
                  <a:lnTo>
                    <a:pt x="1879600" y="1894420"/>
                  </a:lnTo>
                  <a:lnTo>
                    <a:pt x="0" y="18944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43940" y="4405420"/>
              <a:ext cx="83816" cy="8390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7981956" y="3800381"/>
              <a:ext cx="584200" cy="674370"/>
            </a:xfrm>
            <a:custGeom>
              <a:avLst/>
              <a:gdLst/>
              <a:ahLst/>
              <a:cxnLst/>
              <a:rect l="l" t="t" r="r" b="b"/>
              <a:pathLst>
                <a:path w="584200" h="674370">
                  <a:moveTo>
                    <a:pt x="0" y="0"/>
                  </a:moveTo>
                  <a:lnTo>
                    <a:pt x="12699" y="9712"/>
                  </a:lnTo>
                  <a:lnTo>
                    <a:pt x="584202" y="672406"/>
                  </a:lnTo>
                  <a:lnTo>
                    <a:pt x="584202" y="673854"/>
                  </a:lnTo>
                </a:path>
              </a:pathLst>
            </a:custGeom>
            <a:ln w="12706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953172" y="3767061"/>
              <a:ext cx="641985" cy="741045"/>
            </a:xfrm>
            <a:custGeom>
              <a:avLst/>
              <a:gdLst/>
              <a:ahLst/>
              <a:cxnLst/>
              <a:rect l="l" t="t" r="r" b="b"/>
              <a:pathLst>
                <a:path w="641984" h="741045">
                  <a:moveTo>
                    <a:pt x="71386" y="29718"/>
                  </a:moveTo>
                  <a:lnTo>
                    <a:pt x="0" y="0"/>
                  </a:lnTo>
                  <a:lnTo>
                    <a:pt x="19075" y="75006"/>
                  </a:lnTo>
                  <a:lnTo>
                    <a:pt x="33921" y="39268"/>
                  </a:lnTo>
                  <a:lnTo>
                    <a:pt x="71386" y="29718"/>
                  </a:lnTo>
                  <a:close/>
                </a:path>
                <a:path w="641984" h="741045">
                  <a:moveTo>
                    <a:pt x="641769" y="740498"/>
                  </a:moveTo>
                  <a:lnTo>
                    <a:pt x="622681" y="665492"/>
                  </a:lnTo>
                  <a:lnTo>
                    <a:pt x="607834" y="701230"/>
                  </a:lnTo>
                  <a:lnTo>
                    <a:pt x="570382" y="710768"/>
                  </a:lnTo>
                  <a:lnTo>
                    <a:pt x="641769" y="740498"/>
                  </a:lnTo>
                  <a:close/>
                </a:path>
              </a:pathLst>
            </a:custGeom>
            <a:solidFill>
              <a:srgbClr val="005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7885163" y="3722738"/>
              <a:ext cx="109855" cy="106045"/>
            </a:xfrm>
            <a:custGeom>
              <a:avLst/>
              <a:gdLst/>
              <a:ahLst/>
              <a:cxnLst/>
              <a:rect l="l" t="t" r="r" b="b"/>
              <a:pathLst>
                <a:path w="109854" h="106045">
                  <a:moveTo>
                    <a:pt x="0" y="105436"/>
                  </a:moveTo>
                  <a:lnTo>
                    <a:pt x="109329" y="0"/>
                  </a:lnTo>
                </a:path>
              </a:pathLst>
            </a:custGeom>
            <a:ln w="12707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8549639" y="4463110"/>
              <a:ext cx="109855" cy="106045"/>
            </a:xfrm>
            <a:custGeom>
              <a:avLst/>
              <a:gdLst/>
              <a:ahLst/>
              <a:cxnLst/>
              <a:rect l="l" t="t" r="r" b="b"/>
              <a:pathLst>
                <a:path w="109854" h="106045">
                  <a:moveTo>
                    <a:pt x="0" y="105436"/>
                  </a:moveTo>
                  <a:lnTo>
                    <a:pt x="109329" y="0"/>
                  </a:lnTo>
                </a:path>
              </a:pathLst>
            </a:custGeom>
            <a:ln w="12707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8216900" y="4029240"/>
              <a:ext cx="127000" cy="191135"/>
            </a:xfrm>
            <a:custGeom>
              <a:avLst/>
              <a:gdLst/>
              <a:ahLst/>
              <a:cxnLst/>
              <a:rect l="l" t="t" r="r" b="b"/>
              <a:pathLst>
                <a:path w="127000" h="191135">
                  <a:moveTo>
                    <a:pt x="0" y="0"/>
                  </a:moveTo>
                  <a:lnTo>
                    <a:pt x="127000" y="0"/>
                  </a:lnTo>
                  <a:lnTo>
                    <a:pt x="127000" y="190703"/>
                  </a:lnTo>
                  <a:lnTo>
                    <a:pt x="0" y="190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532130" y="1250334"/>
            <a:ext cx="3357245" cy="2901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700">
                <a:latin typeface="Arial"/>
                <a:cs typeface="Arial"/>
              </a:rPr>
              <a:t>Crash</a:t>
            </a:r>
            <a:r>
              <a:rPr dirty="0" sz="1700" spc="114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course</a:t>
            </a:r>
            <a:r>
              <a:rPr dirty="0" sz="1700" spc="12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on</a:t>
            </a:r>
            <a:r>
              <a:rPr dirty="0" sz="1700" spc="12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electric</a:t>
            </a:r>
            <a:r>
              <a:rPr dirty="0" sz="1700" spc="114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potential</a:t>
            </a:r>
            <a:endParaRPr sz="17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20700" y="6088938"/>
            <a:ext cx="4864100" cy="47053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88900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700"/>
              </a:spcBef>
            </a:pP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Note:</a:t>
            </a:r>
            <a:r>
              <a:rPr dirty="0" sz="1450" spc="85">
                <a:solidFill>
                  <a:srgbClr val="005493"/>
                </a:solidFill>
                <a:latin typeface="Lucida Sans Unicode"/>
                <a:cs typeface="Lucida Sans Unicode"/>
              </a:rPr>
              <a:t>  </a:t>
            </a:r>
            <a:r>
              <a:rPr dirty="0" sz="1450">
                <a:latin typeface="Lucida Sans Unicode"/>
                <a:cs typeface="Lucida Sans Unicode"/>
              </a:rPr>
              <a:t>Similar</a:t>
            </a:r>
            <a:r>
              <a:rPr dirty="0" sz="1450" spc="9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laws</a:t>
            </a:r>
            <a:r>
              <a:rPr dirty="0" sz="1450" spc="9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hold</a:t>
            </a:r>
            <a:r>
              <a:rPr dirty="0" sz="1450" spc="9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in</a:t>
            </a:r>
            <a:r>
              <a:rPr dirty="0" sz="1450" spc="9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many</a:t>
            </a:r>
            <a:r>
              <a:rPr dirty="0" sz="1450" spc="9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other</a:t>
            </a:r>
            <a:r>
              <a:rPr dirty="0" sz="1450" spc="90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situations.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20700" y="1804238"/>
            <a:ext cx="7785100" cy="1042669"/>
          </a:xfrm>
          <a:prstGeom prst="rect">
            <a:avLst/>
          </a:prstGeom>
          <a:solidFill>
            <a:srgbClr val="FFFFFF"/>
          </a:solidFill>
        </p:spPr>
        <p:txBody>
          <a:bodyPr wrap="square" lIns="0" tIns="88265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695"/>
              </a:spcBef>
            </a:pPr>
            <a:r>
              <a:rPr dirty="0" sz="1450">
                <a:latin typeface="Lucida Sans Unicode"/>
                <a:cs typeface="Lucida Sans Unicode"/>
              </a:rPr>
              <a:t>Electric</a:t>
            </a:r>
            <a:r>
              <a:rPr dirty="0" sz="1450" spc="6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potential</a:t>
            </a:r>
            <a:r>
              <a:rPr dirty="0" sz="1450" spc="7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is</a:t>
            </a:r>
            <a:r>
              <a:rPr dirty="0" sz="1450" spc="7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a</a:t>
            </a:r>
            <a:r>
              <a:rPr dirty="0" sz="1450" spc="6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measure</a:t>
            </a:r>
            <a:r>
              <a:rPr dirty="0" sz="1450" spc="7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of</a:t>
            </a:r>
            <a:r>
              <a:rPr dirty="0" sz="1450" spc="7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the</a:t>
            </a:r>
            <a:r>
              <a:rPr dirty="0" sz="1450" spc="7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effect</a:t>
            </a:r>
            <a:r>
              <a:rPr dirty="0" sz="1450" spc="6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of</a:t>
            </a:r>
            <a:r>
              <a:rPr dirty="0" sz="1450" spc="7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a</a:t>
            </a:r>
            <a:r>
              <a:rPr dirty="0" sz="1450" spc="7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point</a:t>
            </a:r>
            <a:r>
              <a:rPr dirty="0" sz="1450" spc="6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charge</a:t>
            </a:r>
            <a:r>
              <a:rPr dirty="0" sz="1450" spc="7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on</a:t>
            </a:r>
            <a:r>
              <a:rPr dirty="0" sz="1450" spc="7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its</a:t>
            </a:r>
            <a:r>
              <a:rPr dirty="0" sz="1450" spc="70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surroundings.</a:t>
            </a:r>
            <a:endParaRPr sz="1450">
              <a:latin typeface="Lucida Sans Unicode"/>
              <a:cs typeface="Lucida Sans Unicode"/>
            </a:endParaRPr>
          </a:p>
          <a:p>
            <a:pPr marL="474345" indent="-157480">
              <a:lnSpc>
                <a:spcPct val="100000"/>
              </a:lnSpc>
              <a:spcBef>
                <a:spcPts val="575"/>
              </a:spcBef>
              <a:buSzPct val="127586"/>
              <a:buFont typeface="Calibri"/>
              <a:buChar char="•"/>
              <a:tabLst>
                <a:tab pos="474980" algn="l"/>
              </a:tabLst>
            </a:pPr>
            <a:r>
              <a:rPr dirty="0" sz="1450">
                <a:latin typeface="Lucida Sans Unicode"/>
                <a:cs typeface="Lucida Sans Unicode"/>
              </a:rPr>
              <a:t>It</a:t>
            </a:r>
            <a:r>
              <a:rPr dirty="0" sz="1450" spc="80"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increases</a:t>
            </a:r>
            <a:r>
              <a:rPr dirty="0" sz="1450" spc="8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in</a:t>
            </a:r>
            <a:r>
              <a:rPr dirty="0" sz="1450" spc="8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proportion</a:t>
            </a:r>
            <a:r>
              <a:rPr dirty="0" sz="1450" spc="8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to</a:t>
            </a:r>
            <a:r>
              <a:rPr dirty="0" sz="1450" spc="8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the</a:t>
            </a:r>
            <a:r>
              <a:rPr dirty="0" sz="1450" spc="8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charge</a:t>
            </a:r>
            <a:r>
              <a:rPr dirty="0" sz="1450" spc="80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value.</a:t>
            </a:r>
            <a:endParaRPr sz="1450">
              <a:latin typeface="Lucida Sans Unicode"/>
              <a:cs typeface="Lucida Sans Unicode"/>
            </a:endParaRPr>
          </a:p>
          <a:p>
            <a:pPr marL="474345" indent="-157480">
              <a:lnSpc>
                <a:spcPct val="100000"/>
              </a:lnSpc>
              <a:spcBef>
                <a:spcPts val="570"/>
              </a:spcBef>
              <a:buSzPct val="127586"/>
              <a:buFont typeface="Calibri"/>
              <a:buChar char="•"/>
              <a:tabLst>
                <a:tab pos="474980" algn="l"/>
              </a:tabLst>
            </a:pPr>
            <a:r>
              <a:rPr dirty="0" sz="1450">
                <a:latin typeface="Lucida Sans Unicode"/>
                <a:cs typeface="Lucida Sans Unicode"/>
              </a:rPr>
              <a:t>It</a:t>
            </a:r>
            <a:r>
              <a:rPr dirty="0" sz="1450" spc="75"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decreases</a:t>
            </a:r>
            <a:r>
              <a:rPr dirty="0" sz="1450" spc="8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in</a:t>
            </a:r>
            <a:r>
              <a:rPr dirty="0" sz="1450" spc="8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proportion</a:t>
            </a:r>
            <a:r>
              <a:rPr dirty="0" sz="1450" spc="8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to</a:t>
            </a:r>
            <a:r>
              <a:rPr dirty="0" sz="1450" spc="8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the</a:t>
            </a:r>
            <a:r>
              <a:rPr dirty="0" sz="1450" spc="80">
                <a:latin typeface="Lucida Sans Unicode"/>
                <a:cs typeface="Lucida Sans Unicode"/>
              </a:rPr>
              <a:t> </a:t>
            </a:r>
            <a:r>
              <a:rPr dirty="0" sz="1450" i="1">
                <a:latin typeface="Lucida Sans Italic"/>
                <a:cs typeface="Lucida Sans Italic"/>
              </a:rPr>
              <a:t>inverse</a:t>
            </a:r>
            <a:r>
              <a:rPr dirty="0" sz="1450" spc="80" i="1">
                <a:latin typeface="Lucida Sans Italic"/>
                <a:cs typeface="Lucida Sans Italic"/>
              </a:rPr>
              <a:t> </a:t>
            </a:r>
            <a:r>
              <a:rPr dirty="0" sz="1450" i="1">
                <a:latin typeface="Lucida Sans Italic"/>
                <a:cs typeface="Lucida Sans Italic"/>
              </a:rPr>
              <a:t>of</a:t>
            </a:r>
            <a:r>
              <a:rPr dirty="0" sz="1450" spc="80" i="1">
                <a:latin typeface="Lucida Sans Italic"/>
                <a:cs typeface="Lucida Sans Italic"/>
              </a:rPr>
              <a:t> </a:t>
            </a:r>
            <a:r>
              <a:rPr dirty="0" sz="1450" i="1">
                <a:latin typeface="Lucida Sans Italic"/>
                <a:cs typeface="Lucida Sans Italic"/>
              </a:rPr>
              <a:t>the</a:t>
            </a:r>
            <a:r>
              <a:rPr dirty="0" sz="1450" spc="80" i="1">
                <a:latin typeface="Lucida Sans Italic"/>
                <a:cs typeface="Lucida Sans Italic"/>
              </a:rPr>
              <a:t> </a:t>
            </a:r>
            <a:r>
              <a:rPr dirty="0" sz="1450" i="1">
                <a:latin typeface="Lucida Sans Italic"/>
                <a:cs typeface="Lucida Sans Italic"/>
              </a:rPr>
              <a:t>distance</a:t>
            </a:r>
            <a:r>
              <a:rPr dirty="0" sz="1450" spc="80" i="1">
                <a:latin typeface="Lucida Sans Italic"/>
                <a:cs typeface="Lucida Sans Italic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from</a:t>
            </a:r>
            <a:r>
              <a:rPr dirty="0" sz="1450" spc="8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the</a:t>
            </a:r>
            <a:r>
              <a:rPr dirty="0" sz="1450" spc="8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charge</a:t>
            </a:r>
            <a:r>
              <a:rPr dirty="0" sz="1450" spc="80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(2D).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520700" y="3012097"/>
            <a:ext cx="6832600" cy="1818639"/>
          </a:xfrm>
          <a:custGeom>
            <a:avLst/>
            <a:gdLst/>
            <a:ahLst/>
            <a:cxnLst/>
            <a:rect l="l" t="t" r="r" b="b"/>
            <a:pathLst>
              <a:path w="6832600" h="1818639">
                <a:moveTo>
                  <a:pt x="0" y="0"/>
                </a:moveTo>
                <a:lnTo>
                  <a:pt x="6832600" y="0"/>
                </a:lnTo>
                <a:lnTo>
                  <a:pt x="6832600" y="1818132"/>
                </a:lnTo>
                <a:lnTo>
                  <a:pt x="0" y="181813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649605" y="3065956"/>
            <a:ext cx="6167120" cy="1158875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60"/>
              </a:spcBef>
            </a:pPr>
            <a:r>
              <a:rPr dirty="0" sz="1450" spc="-10">
                <a:latin typeface="Lucida Sans Unicode"/>
                <a:cs typeface="Lucida Sans Unicode"/>
              </a:rPr>
              <a:t>Mathematically,</a:t>
            </a:r>
            <a:endParaRPr sz="1450">
              <a:latin typeface="Lucida Sans Unicode"/>
              <a:cs typeface="Lucida Sans Unicode"/>
            </a:endParaRPr>
          </a:p>
          <a:p>
            <a:pPr marL="345440" indent="-157480">
              <a:lnSpc>
                <a:spcPct val="100000"/>
              </a:lnSpc>
              <a:spcBef>
                <a:spcPts val="575"/>
              </a:spcBef>
              <a:buSzPct val="127586"/>
              <a:buFont typeface="Calibri"/>
              <a:buChar char="•"/>
              <a:tabLst>
                <a:tab pos="346075" algn="l"/>
              </a:tabLst>
            </a:pPr>
            <a:r>
              <a:rPr dirty="0" sz="1450">
                <a:latin typeface="Lucida Sans Unicode"/>
                <a:cs typeface="Lucida Sans Unicode"/>
              </a:rPr>
              <a:t>Suppose</a:t>
            </a:r>
            <a:r>
              <a:rPr dirty="0" sz="1450" spc="6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a</a:t>
            </a:r>
            <a:r>
              <a:rPr dirty="0" sz="1450" spc="6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point</a:t>
            </a:r>
            <a:r>
              <a:rPr dirty="0" sz="1450" spc="6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charge</a:t>
            </a:r>
            <a:r>
              <a:rPr dirty="0" sz="1450" spc="6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c</a:t>
            </a:r>
            <a:r>
              <a:rPr dirty="0" sz="1450" spc="6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is</a:t>
            </a:r>
            <a:r>
              <a:rPr dirty="0" sz="1450" spc="6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located</a:t>
            </a:r>
            <a:r>
              <a:rPr dirty="0" sz="1450" spc="6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at</a:t>
            </a:r>
            <a:r>
              <a:rPr dirty="0" sz="1450" spc="6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(</a:t>
            </a:r>
            <a:r>
              <a:rPr dirty="0" sz="1450" i="1">
                <a:latin typeface="Lucida Sans Italic"/>
                <a:cs typeface="Lucida Sans Italic"/>
              </a:rPr>
              <a:t>r</a:t>
            </a:r>
            <a:r>
              <a:rPr dirty="0" baseline="-5555" sz="1500" i="1">
                <a:latin typeface="Lucida Sans Italic"/>
                <a:cs typeface="Lucida Sans Italic"/>
              </a:rPr>
              <a:t>x</a:t>
            </a:r>
            <a:r>
              <a:rPr dirty="0" sz="1450">
                <a:latin typeface="Lucida Sans Unicode"/>
                <a:cs typeface="Lucida Sans Unicode"/>
              </a:rPr>
              <a:t>,</a:t>
            </a:r>
            <a:r>
              <a:rPr dirty="0" sz="1450" spc="65">
                <a:latin typeface="Lucida Sans Unicode"/>
                <a:cs typeface="Lucida Sans Unicode"/>
              </a:rPr>
              <a:t> </a:t>
            </a:r>
            <a:r>
              <a:rPr dirty="0" sz="1450" i="1">
                <a:latin typeface="Lucida Sans Italic"/>
                <a:cs typeface="Lucida Sans Italic"/>
              </a:rPr>
              <a:t>r</a:t>
            </a:r>
            <a:r>
              <a:rPr dirty="0" baseline="-5555" sz="1500" i="1">
                <a:latin typeface="Lucida Sans Italic"/>
                <a:cs typeface="Lucida Sans Italic"/>
              </a:rPr>
              <a:t>y</a:t>
            </a:r>
            <a:r>
              <a:rPr dirty="0" baseline="-5555" sz="1500" spc="-179" i="1">
                <a:latin typeface="Lucida Sans Italic"/>
                <a:cs typeface="Lucida Sans Italic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)</a:t>
            </a:r>
            <a:r>
              <a:rPr dirty="0" sz="1450" spc="6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and</a:t>
            </a:r>
            <a:r>
              <a:rPr dirty="0" sz="1450" spc="6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has</a:t>
            </a:r>
            <a:r>
              <a:rPr dirty="0" sz="1450" spc="6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charge</a:t>
            </a:r>
            <a:r>
              <a:rPr dirty="0" sz="1450" spc="60">
                <a:latin typeface="Lucida Sans Unicode"/>
                <a:cs typeface="Lucida Sans Unicode"/>
              </a:rPr>
              <a:t> </a:t>
            </a:r>
            <a:r>
              <a:rPr dirty="0" sz="1450" spc="-25" i="1">
                <a:latin typeface="Lucida Sans Italic"/>
                <a:cs typeface="Lucida Sans Italic"/>
              </a:rPr>
              <a:t>q</a:t>
            </a:r>
            <a:r>
              <a:rPr dirty="0" sz="1450" spc="-25">
                <a:latin typeface="Lucida Sans Unicode"/>
                <a:cs typeface="Lucida Sans Unicode"/>
              </a:rPr>
              <a:t>.</a:t>
            </a:r>
            <a:endParaRPr sz="1450">
              <a:latin typeface="Lucida Sans Unicode"/>
              <a:cs typeface="Lucida Sans Unicode"/>
            </a:endParaRPr>
          </a:p>
          <a:p>
            <a:pPr marL="345440" indent="-157480">
              <a:lnSpc>
                <a:spcPct val="100000"/>
              </a:lnSpc>
              <a:spcBef>
                <a:spcPts val="570"/>
              </a:spcBef>
              <a:buSzPct val="127586"/>
              <a:buFont typeface="Calibri"/>
              <a:buChar char="•"/>
              <a:tabLst>
                <a:tab pos="346075" algn="l"/>
              </a:tabLst>
            </a:pPr>
            <a:r>
              <a:rPr dirty="0" sz="1450">
                <a:latin typeface="Lucida Sans Unicode"/>
                <a:cs typeface="Lucida Sans Unicode"/>
              </a:rPr>
              <a:t>Let</a:t>
            </a:r>
            <a:r>
              <a:rPr dirty="0" sz="1450" spc="70">
                <a:latin typeface="Lucida Sans Unicode"/>
                <a:cs typeface="Lucida Sans Unicode"/>
              </a:rPr>
              <a:t> </a:t>
            </a:r>
            <a:r>
              <a:rPr dirty="0" sz="1450" i="1">
                <a:latin typeface="Lucida Sans Italic"/>
                <a:cs typeface="Lucida Sans Italic"/>
              </a:rPr>
              <a:t>r</a:t>
            </a:r>
            <a:r>
              <a:rPr dirty="0" sz="1450" spc="70" i="1">
                <a:latin typeface="Lucida Sans Italic"/>
                <a:cs typeface="Lucida Sans Italic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be</a:t>
            </a:r>
            <a:r>
              <a:rPr dirty="0" sz="1450" spc="7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the</a:t>
            </a:r>
            <a:r>
              <a:rPr dirty="0" sz="1450" spc="7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distance</a:t>
            </a:r>
            <a:r>
              <a:rPr dirty="0" sz="1450" spc="7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between</a:t>
            </a:r>
            <a:r>
              <a:rPr dirty="0" sz="1450" spc="7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(</a:t>
            </a:r>
            <a:r>
              <a:rPr dirty="0" sz="1450" i="1">
                <a:latin typeface="Lucida Sans Italic"/>
                <a:cs typeface="Lucida Sans Italic"/>
              </a:rPr>
              <a:t>x</a:t>
            </a:r>
            <a:r>
              <a:rPr dirty="0" sz="1450">
                <a:latin typeface="Lucida Sans Unicode"/>
                <a:cs typeface="Lucida Sans Unicode"/>
              </a:rPr>
              <a:t>,</a:t>
            </a:r>
            <a:r>
              <a:rPr dirty="0" sz="1450" spc="-140">
                <a:latin typeface="Lucida Sans Unicode"/>
                <a:cs typeface="Lucida Sans Unicode"/>
              </a:rPr>
              <a:t> </a:t>
            </a:r>
            <a:r>
              <a:rPr dirty="0" sz="1450" i="1">
                <a:latin typeface="Lucida Sans Italic"/>
                <a:cs typeface="Lucida Sans Italic"/>
              </a:rPr>
              <a:t>y</a:t>
            </a:r>
            <a:r>
              <a:rPr dirty="0" sz="1450" spc="-195" i="1">
                <a:latin typeface="Lucida Sans Italic"/>
                <a:cs typeface="Lucida Sans Italic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)</a:t>
            </a:r>
            <a:r>
              <a:rPr dirty="0" sz="1450" spc="7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and</a:t>
            </a:r>
            <a:r>
              <a:rPr dirty="0" sz="1450" spc="7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(</a:t>
            </a:r>
            <a:r>
              <a:rPr dirty="0" sz="1450" i="1">
                <a:latin typeface="Lucida Sans Italic"/>
                <a:cs typeface="Lucida Sans Italic"/>
              </a:rPr>
              <a:t>r</a:t>
            </a:r>
            <a:r>
              <a:rPr dirty="0" baseline="-5555" sz="1500" i="1">
                <a:latin typeface="Lucida Sans Italic"/>
                <a:cs typeface="Lucida Sans Italic"/>
              </a:rPr>
              <a:t>x</a:t>
            </a:r>
            <a:r>
              <a:rPr dirty="0" sz="1450">
                <a:latin typeface="Lucida Sans Unicode"/>
                <a:cs typeface="Lucida Sans Unicode"/>
              </a:rPr>
              <a:t>,</a:t>
            </a:r>
            <a:r>
              <a:rPr dirty="0" sz="1450" spc="70">
                <a:latin typeface="Lucida Sans Unicode"/>
                <a:cs typeface="Lucida Sans Unicode"/>
              </a:rPr>
              <a:t> </a:t>
            </a:r>
            <a:r>
              <a:rPr dirty="0" sz="1450" i="1">
                <a:latin typeface="Lucida Sans Italic"/>
                <a:cs typeface="Lucida Sans Italic"/>
              </a:rPr>
              <a:t>r</a:t>
            </a:r>
            <a:r>
              <a:rPr dirty="0" baseline="-5555" sz="1500" i="1">
                <a:latin typeface="Lucida Sans Italic"/>
                <a:cs typeface="Lucida Sans Italic"/>
              </a:rPr>
              <a:t>y</a:t>
            </a:r>
            <a:r>
              <a:rPr dirty="0" baseline="-5555" sz="1500" spc="-172" i="1">
                <a:latin typeface="Lucida Sans Italic"/>
                <a:cs typeface="Lucida Sans Italic"/>
              </a:rPr>
              <a:t> </a:t>
            </a:r>
            <a:r>
              <a:rPr dirty="0" sz="1450" spc="-50">
                <a:latin typeface="Lucida Sans Unicode"/>
                <a:cs typeface="Lucida Sans Unicode"/>
              </a:rPr>
              <a:t>)</a:t>
            </a:r>
            <a:endParaRPr sz="1450">
              <a:latin typeface="Lucida Sans Unicode"/>
              <a:cs typeface="Lucida Sans Unicode"/>
            </a:endParaRPr>
          </a:p>
          <a:p>
            <a:pPr marL="345440" indent="-157480">
              <a:lnSpc>
                <a:spcPct val="100000"/>
              </a:lnSpc>
              <a:spcBef>
                <a:spcPts val="575"/>
              </a:spcBef>
              <a:buSzPct val="127586"/>
              <a:buFont typeface="Calibri"/>
              <a:buChar char="•"/>
              <a:tabLst>
                <a:tab pos="346075" algn="l"/>
              </a:tabLst>
            </a:pPr>
            <a:r>
              <a:rPr dirty="0" sz="1450">
                <a:latin typeface="Lucida Sans Unicode"/>
                <a:cs typeface="Lucida Sans Unicode"/>
              </a:rPr>
              <a:t>Let</a:t>
            </a:r>
            <a:r>
              <a:rPr dirty="0" sz="1450" spc="50">
                <a:latin typeface="Lucida Sans Unicode"/>
                <a:cs typeface="Lucida Sans Unicode"/>
              </a:rPr>
              <a:t> </a:t>
            </a:r>
            <a:r>
              <a:rPr dirty="0" sz="1450" i="1">
                <a:latin typeface="Lucida Sans Italic"/>
                <a:cs typeface="Lucida Sans Italic"/>
              </a:rPr>
              <a:t>V</a:t>
            </a:r>
            <a:r>
              <a:rPr dirty="0" baseline="-5555" sz="1500" i="1">
                <a:latin typeface="Lucida Sans Italic"/>
                <a:cs typeface="Lucida Sans Italic"/>
              </a:rPr>
              <a:t>c</a:t>
            </a:r>
            <a:r>
              <a:rPr dirty="0" baseline="-5555" sz="1500" spc="-217" i="1">
                <a:latin typeface="Lucida Sans Italic"/>
                <a:cs typeface="Lucida Sans Italic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(</a:t>
            </a:r>
            <a:r>
              <a:rPr dirty="0" sz="1450" i="1">
                <a:latin typeface="Lucida Sans Italic"/>
                <a:cs typeface="Lucida Sans Italic"/>
              </a:rPr>
              <a:t>x</a:t>
            </a:r>
            <a:r>
              <a:rPr dirty="0" sz="1450">
                <a:latin typeface="Lucida Sans Unicode"/>
                <a:cs typeface="Lucida Sans Unicode"/>
              </a:rPr>
              <a:t>,</a:t>
            </a:r>
            <a:r>
              <a:rPr dirty="0" sz="1450" i="1">
                <a:latin typeface="Lucida Sans Italic"/>
                <a:cs typeface="Lucida Sans Italic"/>
              </a:rPr>
              <a:t>y</a:t>
            </a:r>
            <a:r>
              <a:rPr dirty="0" sz="1450" spc="-200" i="1">
                <a:latin typeface="Lucida Sans Italic"/>
                <a:cs typeface="Lucida Sans Italic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)</a:t>
            </a:r>
            <a:r>
              <a:rPr dirty="0" sz="1450" spc="5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be</a:t>
            </a:r>
            <a:r>
              <a:rPr dirty="0" sz="1450" spc="5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the</a:t>
            </a:r>
            <a:r>
              <a:rPr dirty="0" sz="1450" spc="5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potential</a:t>
            </a:r>
            <a:r>
              <a:rPr dirty="0" sz="1450" spc="5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at</a:t>
            </a:r>
            <a:r>
              <a:rPr dirty="0" sz="1450" spc="5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(</a:t>
            </a:r>
            <a:r>
              <a:rPr dirty="0" sz="1450" i="1">
                <a:latin typeface="Lucida Sans Italic"/>
                <a:cs typeface="Lucida Sans Italic"/>
              </a:rPr>
              <a:t>x</a:t>
            </a:r>
            <a:r>
              <a:rPr dirty="0" sz="1450">
                <a:latin typeface="Lucida Sans Unicode"/>
                <a:cs typeface="Lucida Sans Unicode"/>
              </a:rPr>
              <a:t>,</a:t>
            </a:r>
            <a:r>
              <a:rPr dirty="0" sz="1450" spc="-155">
                <a:latin typeface="Lucida Sans Unicode"/>
                <a:cs typeface="Lucida Sans Unicode"/>
              </a:rPr>
              <a:t> </a:t>
            </a:r>
            <a:r>
              <a:rPr dirty="0" sz="1450" i="1">
                <a:latin typeface="Lucida Sans Italic"/>
                <a:cs typeface="Lucida Sans Italic"/>
              </a:rPr>
              <a:t>y</a:t>
            </a:r>
            <a:r>
              <a:rPr dirty="0" sz="1450" spc="-204" i="1">
                <a:latin typeface="Lucida Sans Italic"/>
                <a:cs typeface="Lucida Sans Italic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)</a:t>
            </a:r>
            <a:r>
              <a:rPr dirty="0" sz="1450" spc="5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due</a:t>
            </a:r>
            <a:r>
              <a:rPr dirty="0" sz="1450" spc="5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to</a:t>
            </a:r>
            <a:r>
              <a:rPr dirty="0" sz="1450" spc="55">
                <a:latin typeface="Lucida Sans Unicode"/>
                <a:cs typeface="Lucida Sans Unicode"/>
              </a:rPr>
              <a:t> </a:t>
            </a:r>
            <a:r>
              <a:rPr dirty="0" sz="1450" spc="-25">
                <a:latin typeface="Lucida Sans Unicode"/>
                <a:cs typeface="Lucida Sans Unicode"/>
              </a:rPr>
              <a:t>c.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838200" y="4356345"/>
            <a:ext cx="6286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56845" indent="-157480">
              <a:lnSpc>
                <a:spcPct val="100000"/>
              </a:lnSpc>
              <a:spcBef>
                <a:spcPts val="135"/>
              </a:spcBef>
              <a:buSzPct val="127586"/>
              <a:buFont typeface="Calibri"/>
              <a:buChar char="•"/>
              <a:tabLst>
                <a:tab pos="157480" algn="l"/>
              </a:tabLst>
            </a:pPr>
            <a:r>
              <a:rPr dirty="0" sz="1450" spc="-20">
                <a:latin typeface="Lucida Sans Unicode"/>
                <a:cs typeface="Lucida Sans Unicode"/>
              </a:rPr>
              <a:t>Then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096936" y="4356345"/>
            <a:ext cx="411099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dirty="0" sz="1450">
                <a:latin typeface="Lucida Sans Unicode"/>
                <a:cs typeface="Lucida Sans Unicode"/>
              </a:rPr>
              <a:t>where</a:t>
            </a:r>
            <a:r>
              <a:rPr dirty="0" sz="1450" spc="75">
                <a:latin typeface="Lucida Sans Unicode"/>
                <a:cs typeface="Lucida Sans Unicode"/>
              </a:rPr>
              <a:t> </a:t>
            </a:r>
            <a:r>
              <a:rPr dirty="0" sz="1450" i="1">
                <a:latin typeface="Lucida Sans Italic"/>
                <a:cs typeface="Lucida Sans Italic"/>
              </a:rPr>
              <a:t>k</a:t>
            </a:r>
            <a:r>
              <a:rPr dirty="0" sz="1450" spc="75" i="1">
                <a:latin typeface="Lucida Sans Italic"/>
                <a:cs typeface="Lucida Sans Italic"/>
              </a:rPr>
              <a:t> </a:t>
            </a:r>
            <a:r>
              <a:rPr dirty="0" sz="1450" spc="-225">
                <a:latin typeface="Lucida Sans Unicode"/>
                <a:cs typeface="Lucida Sans Unicode"/>
              </a:rPr>
              <a:t>=</a:t>
            </a:r>
            <a:r>
              <a:rPr dirty="0" sz="1450" spc="7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8.99</a:t>
            </a:r>
            <a:r>
              <a:rPr dirty="0" sz="1450" b="0">
                <a:latin typeface="Brush Script Std"/>
                <a:cs typeface="Brush Script Std"/>
              </a:rPr>
              <a:t>×</a:t>
            </a:r>
            <a:r>
              <a:rPr dirty="0" sz="1450">
                <a:latin typeface="Lucida Sans Unicode"/>
                <a:cs typeface="Lucida Sans Unicode"/>
              </a:rPr>
              <a:t>10</a:t>
            </a:r>
            <a:r>
              <a:rPr dirty="0" baseline="22222" sz="1500">
                <a:latin typeface="Lucida Sans Unicode"/>
                <a:cs typeface="Lucida Sans Unicode"/>
              </a:rPr>
              <a:t>9</a:t>
            </a:r>
            <a:r>
              <a:rPr dirty="0" baseline="22222" sz="1500" spc="187">
                <a:latin typeface="Lucida Sans Unicode"/>
                <a:cs typeface="Lucida Sans Unicode"/>
              </a:rPr>
              <a:t>  </a:t>
            </a:r>
            <a:r>
              <a:rPr dirty="0" sz="1450">
                <a:latin typeface="Lucida Sans Unicode"/>
                <a:cs typeface="Lucida Sans Unicode"/>
              </a:rPr>
              <a:t>is</a:t>
            </a:r>
            <a:r>
              <a:rPr dirty="0" sz="1450" spc="8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a</a:t>
            </a:r>
            <a:r>
              <a:rPr dirty="0" sz="1450" spc="7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normalizing</a:t>
            </a:r>
            <a:r>
              <a:rPr dirty="0" sz="1450" spc="75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factor.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520700" y="5008232"/>
            <a:ext cx="5194300" cy="45783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83820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660"/>
              </a:spcBef>
            </a:pPr>
            <a:r>
              <a:rPr dirty="0" sz="1450">
                <a:latin typeface="Lucida Sans Unicode"/>
                <a:cs typeface="Lucida Sans Unicode"/>
              </a:rPr>
              <a:t>Q.</a:t>
            </a:r>
            <a:r>
              <a:rPr dirty="0" sz="1450" spc="10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What</a:t>
            </a:r>
            <a:r>
              <a:rPr dirty="0" sz="1450" spc="10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happens</a:t>
            </a:r>
            <a:r>
              <a:rPr dirty="0" sz="1450" spc="10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when</a:t>
            </a:r>
            <a:r>
              <a:rPr dirty="0" sz="1450" spc="11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multiple</a:t>
            </a:r>
            <a:r>
              <a:rPr dirty="0" sz="1450" spc="10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charges</a:t>
            </a:r>
            <a:r>
              <a:rPr dirty="0" sz="1450" spc="10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are</a:t>
            </a:r>
            <a:r>
              <a:rPr dirty="0" sz="1450" spc="110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present?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520700" y="5554941"/>
            <a:ext cx="8026400" cy="45783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82550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650"/>
              </a:spcBef>
            </a:pPr>
            <a:r>
              <a:rPr dirty="0" sz="1450">
                <a:latin typeface="Lucida Sans Unicode"/>
                <a:cs typeface="Lucida Sans Unicode"/>
              </a:rPr>
              <a:t>A.</a:t>
            </a:r>
            <a:r>
              <a:rPr dirty="0" sz="1450" spc="7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The</a:t>
            </a:r>
            <a:r>
              <a:rPr dirty="0" sz="1450" spc="7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potential</a:t>
            </a:r>
            <a:r>
              <a:rPr dirty="0" sz="1450" spc="7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at</a:t>
            </a:r>
            <a:r>
              <a:rPr dirty="0" sz="1450" spc="7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a</a:t>
            </a:r>
            <a:r>
              <a:rPr dirty="0" sz="1450" spc="7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point</a:t>
            </a:r>
            <a:r>
              <a:rPr dirty="0" sz="1450" spc="7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is</a:t>
            </a:r>
            <a:r>
              <a:rPr dirty="0" sz="1450" spc="7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the</a:t>
            </a:r>
            <a:r>
              <a:rPr dirty="0" sz="1450" spc="70">
                <a:latin typeface="Lucida Sans Unicode"/>
                <a:cs typeface="Lucida Sans Unicode"/>
              </a:rPr>
              <a:t> </a:t>
            </a:r>
            <a:r>
              <a:rPr dirty="0" sz="1450" i="1">
                <a:latin typeface="Lucida Sans Italic"/>
                <a:cs typeface="Lucida Sans Italic"/>
              </a:rPr>
              <a:t>sum</a:t>
            </a:r>
            <a:r>
              <a:rPr dirty="0" sz="1450" spc="70" i="1">
                <a:latin typeface="Lucida Sans Italic"/>
                <a:cs typeface="Lucida Sans Italic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of</a:t>
            </a:r>
            <a:r>
              <a:rPr dirty="0" sz="1450" spc="7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the</a:t>
            </a:r>
            <a:r>
              <a:rPr dirty="0" sz="1450" spc="7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potentials</a:t>
            </a:r>
            <a:r>
              <a:rPr dirty="0" sz="1450" spc="7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due</a:t>
            </a:r>
            <a:r>
              <a:rPr dirty="0" sz="1450" spc="7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to</a:t>
            </a:r>
            <a:r>
              <a:rPr dirty="0" sz="1450" spc="7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the</a:t>
            </a:r>
            <a:r>
              <a:rPr dirty="0" sz="1450" spc="7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individual</a:t>
            </a:r>
            <a:r>
              <a:rPr dirty="0" sz="1450" spc="70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charges.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137554" y="6198298"/>
            <a:ext cx="3399154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>
                <a:solidFill>
                  <a:srgbClr val="005493"/>
                </a:solidFill>
                <a:latin typeface="Lucida Sans Unicode"/>
                <a:cs typeface="Lucida Sans Unicode"/>
              </a:rPr>
              <a:t>Example. </a:t>
            </a:r>
            <a:r>
              <a:rPr dirty="0" sz="1150" spc="-30" i="1">
                <a:solidFill>
                  <a:srgbClr val="005493"/>
                </a:solidFill>
                <a:latin typeface="Lucida Sans Italic"/>
                <a:cs typeface="Lucida Sans Italic"/>
              </a:rPr>
              <a:t>N</a:t>
            </a:r>
            <a:r>
              <a:rPr dirty="0" sz="1150" spc="-30">
                <a:solidFill>
                  <a:srgbClr val="005493"/>
                </a:solidFill>
                <a:latin typeface="Lucida Sans Unicode"/>
                <a:cs typeface="Lucida Sans Unicode"/>
              </a:rPr>
              <a:t>-</a:t>
            </a:r>
            <a:r>
              <a:rPr dirty="0" sz="1150" spc="-35">
                <a:solidFill>
                  <a:srgbClr val="005493"/>
                </a:solidFill>
                <a:latin typeface="Lucida Sans Unicode"/>
                <a:cs typeface="Lucida Sans Unicode"/>
              </a:rPr>
              <a:t>body</a:t>
            </a:r>
            <a:r>
              <a:rPr dirty="0" sz="1150">
                <a:solidFill>
                  <a:srgbClr val="005493"/>
                </a:solidFill>
                <a:latin typeface="Lucida Sans Unicode"/>
                <a:cs typeface="Lucida Sans Unicode"/>
              </a:rPr>
              <a:t> (3D) is an inverse </a:t>
            </a:r>
            <a:r>
              <a:rPr dirty="0" sz="1150" i="1">
                <a:solidFill>
                  <a:srgbClr val="005493"/>
                </a:solidFill>
                <a:latin typeface="Lucida Sans Italic"/>
                <a:cs typeface="Lucida Sans Italic"/>
              </a:rPr>
              <a:t>square </a:t>
            </a:r>
            <a:r>
              <a:rPr dirty="0" sz="1150" spc="-20">
                <a:solidFill>
                  <a:srgbClr val="005493"/>
                </a:solidFill>
                <a:latin typeface="Lucida Sans Unicode"/>
                <a:cs typeface="Lucida Sans Unicode"/>
              </a:rPr>
              <a:t>law.</a:t>
            </a:r>
            <a:endParaRPr sz="1150">
              <a:latin typeface="Lucida Sans Unicode"/>
              <a:cs typeface="Lucida Sans Unicode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5455094" y="6276822"/>
            <a:ext cx="603250" cy="69850"/>
            <a:chOff x="5455094" y="6276822"/>
            <a:chExt cx="603250" cy="69850"/>
          </a:xfrm>
        </p:grpSpPr>
        <p:sp>
          <p:nvSpPr>
            <p:cNvPr id="22" name="object 22" descr=""/>
            <p:cNvSpPr/>
            <p:nvPr/>
          </p:nvSpPr>
          <p:spPr>
            <a:xfrm>
              <a:off x="5499097" y="6311438"/>
              <a:ext cx="558800" cy="0"/>
            </a:xfrm>
            <a:custGeom>
              <a:avLst/>
              <a:gdLst/>
              <a:ahLst/>
              <a:cxnLst/>
              <a:rect l="l" t="t" r="r" b="b"/>
              <a:pathLst>
                <a:path w="558800" h="0">
                  <a:moveTo>
                    <a:pt x="0" y="0"/>
                  </a:moveTo>
                  <a:lnTo>
                    <a:pt x="2153" y="0"/>
                  </a:lnTo>
                  <a:lnTo>
                    <a:pt x="558800" y="0"/>
                  </a:lnTo>
                </a:path>
              </a:pathLst>
            </a:custGeom>
            <a:ln w="12714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5455094" y="6276822"/>
              <a:ext cx="69215" cy="69850"/>
            </a:xfrm>
            <a:custGeom>
              <a:avLst/>
              <a:gdLst/>
              <a:ahLst/>
              <a:cxnLst/>
              <a:rect l="l" t="t" r="r" b="b"/>
              <a:pathLst>
                <a:path w="69214" h="69850">
                  <a:moveTo>
                    <a:pt x="69151" y="0"/>
                  </a:moveTo>
                  <a:lnTo>
                    <a:pt x="0" y="34620"/>
                  </a:lnTo>
                  <a:lnTo>
                    <a:pt x="69151" y="69240"/>
                  </a:lnTo>
                  <a:lnTo>
                    <a:pt x="51866" y="34620"/>
                  </a:lnTo>
                  <a:lnTo>
                    <a:pt x="69151" y="0"/>
                  </a:lnTo>
                  <a:close/>
                </a:path>
              </a:pathLst>
            </a:custGeom>
            <a:solidFill>
              <a:srgbClr val="00549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/>
          <p:nvPr/>
        </p:nvSpPr>
        <p:spPr>
          <a:xfrm>
            <a:off x="1485896" y="4258087"/>
            <a:ext cx="1600200" cy="508634"/>
          </a:xfrm>
          <a:custGeom>
            <a:avLst/>
            <a:gdLst/>
            <a:ahLst/>
            <a:cxnLst/>
            <a:rect l="l" t="t" r="r" b="b"/>
            <a:pathLst>
              <a:path w="1600200" h="508635">
                <a:moveTo>
                  <a:pt x="4524" y="302834"/>
                </a:moveTo>
                <a:lnTo>
                  <a:pt x="0" y="201603"/>
                </a:lnTo>
                <a:lnTo>
                  <a:pt x="5556" y="155460"/>
                </a:lnTo>
                <a:lnTo>
                  <a:pt x="21316" y="113058"/>
                </a:lnTo>
                <a:lnTo>
                  <a:pt x="45916" y="75621"/>
                </a:lnTo>
                <a:lnTo>
                  <a:pt x="77991" y="44372"/>
                </a:lnTo>
                <a:lnTo>
                  <a:pt x="116177" y="20537"/>
                </a:lnTo>
                <a:lnTo>
                  <a:pt x="159109" y="5338"/>
                </a:lnTo>
                <a:lnTo>
                  <a:pt x="205425" y="0"/>
                </a:lnTo>
                <a:lnTo>
                  <a:pt x="1396203" y="0"/>
                </a:lnTo>
                <a:lnTo>
                  <a:pt x="1442440" y="5338"/>
                </a:lnTo>
                <a:lnTo>
                  <a:pt x="1485169" y="20537"/>
                </a:lnTo>
                <a:lnTo>
                  <a:pt x="1523076" y="44372"/>
                </a:lnTo>
                <a:lnTo>
                  <a:pt x="1554846" y="75621"/>
                </a:lnTo>
                <a:lnTo>
                  <a:pt x="1579167" y="113058"/>
                </a:lnTo>
                <a:lnTo>
                  <a:pt x="1594723" y="155460"/>
                </a:lnTo>
                <a:lnTo>
                  <a:pt x="1600200" y="201603"/>
                </a:lnTo>
                <a:lnTo>
                  <a:pt x="1600200" y="302834"/>
                </a:lnTo>
                <a:lnTo>
                  <a:pt x="1594723" y="349206"/>
                </a:lnTo>
                <a:lnTo>
                  <a:pt x="1579167" y="392198"/>
                </a:lnTo>
                <a:lnTo>
                  <a:pt x="1554846" y="430443"/>
                </a:lnTo>
                <a:lnTo>
                  <a:pt x="1523076" y="462570"/>
                </a:lnTo>
                <a:lnTo>
                  <a:pt x="1485169" y="487213"/>
                </a:lnTo>
                <a:lnTo>
                  <a:pt x="1442440" y="503002"/>
                </a:lnTo>
                <a:lnTo>
                  <a:pt x="1396203" y="508570"/>
                </a:lnTo>
                <a:lnTo>
                  <a:pt x="205425" y="508570"/>
                </a:lnTo>
                <a:lnTo>
                  <a:pt x="159360" y="503002"/>
                </a:lnTo>
                <a:lnTo>
                  <a:pt x="117073" y="487213"/>
                </a:lnTo>
                <a:lnTo>
                  <a:pt x="79771" y="462570"/>
                </a:lnTo>
                <a:lnTo>
                  <a:pt x="48659" y="430443"/>
                </a:lnTo>
                <a:lnTo>
                  <a:pt x="24944" y="392198"/>
                </a:lnTo>
                <a:lnTo>
                  <a:pt x="9830" y="349206"/>
                </a:lnTo>
                <a:lnTo>
                  <a:pt x="4524" y="302834"/>
                </a:lnTo>
                <a:close/>
              </a:path>
            </a:pathLst>
          </a:custGeom>
          <a:ln w="25425">
            <a:solidFill>
              <a:srgbClr val="8D31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1599194" y="4341331"/>
            <a:ext cx="1313815" cy="2889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25"/>
              </a:spcBef>
            </a:pPr>
            <a:r>
              <a:rPr dirty="0" sz="1700" i="1">
                <a:latin typeface="Trebuchet MS"/>
                <a:cs typeface="Trebuchet MS"/>
              </a:rPr>
              <a:t>V</a:t>
            </a:r>
            <a:r>
              <a:rPr dirty="0" baseline="-11574" sz="1800" i="1">
                <a:latin typeface="Trebuchet MS"/>
                <a:cs typeface="Trebuchet MS"/>
              </a:rPr>
              <a:t>c</a:t>
            </a:r>
            <a:r>
              <a:rPr dirty="0" sz="1700">
                <a:latin typeface="Tahoma"/>
                <a:cs typeface="Tahoma"/>
              </a:rPr>
              <a:t>(</a:t>
            </a:r>
            <a:r>
              <a:rPr dirty="0" sz="1700" i="1">
                <a:latin typeface="Trebuchet MS"/>
                <a:cs typeface="Trebuchet MS"/>
              </a:rPr>
              <a:t>x</a:t>
            </a:r>
            <a:r>
              <a:rPr dirty="0" sz="1700" i="1">
                <a:latin typeface="Arial"/>
                <a:cs typeface="Arial"/>
              </a:rPr>
              <a:t>,</a:t>
            </a:r>
            <a:r>
              <a:rPr dirty="0" sz="1700" spc="-145" i="1">
                <a:latin typeface="Arial"/>
                <a:cs typeface="Arial"/>
              </a:rPr>
              <a:t> </a:t>
            </a:r>
            <a:r>
              <a:rPr dirty="0" sz="1700" spc="200" i="1">
                <a:latin typeface="Trebuchet MS"/>
                <a:cs typeface="Trebuchet MS"/>
              </a:rPr>
              <a:t>y</a:t>
            </a:r>
            <a:r>
              <a:rPr dirty="0" sz="1700" spc="200">
                <a:latin typeface="Tahoma"/>
                <a:cs typeface="Tahoma"/>
              </a:rPr>
              <a:t>)=</a:t>
            </a:r>
            <a:r>
              <a:rPr dirty="0" sz="1700" spc="20">
                <a:latin typeface="Tahoma"/>
                <a:cs typeface="Tahoma"/>
              </a:rPr>
              <a:t> </a:t>
            </a:r>
            <a:r>
              <a:rPr dirty="0" sz="1700" spc="95" i="1">
                <a:latin typeface="Trebuchet MS"/>
                <a:cs typeface="Trebuchet MS"/>
              </a:rPr>
              <a:t>k</a:t>
            </a:r>
            <a:r>
              <a:rPr dirty="0" baseline="37581" sz="2550" spc="142" i="1">
                <a:latin typeface="Trebuchet MS"/>
                <a:cs typeface="Trebuchet MS"/>
              </a:rPr>
              <a:t>q</a:t>
            </a:r>
            <a:endParaRPr baseline="37581" sz="2550">
              <a:latin typeface="Trebuchet MS"/>
              <a:cs typeface="Trebuchet MS"/>
            </a:endParaRPr>
          </a:p>
        </p:txBody>
      </p:sp>
      <p:sp>
        <p:nvSpPr>
          <p:cNvPr id="26" name="object 26" descr=""/>
          <p:cNvSpPr/>
          <p:nvPr/>
        </p:nvSpPr>
        <p:spPr>
          <a:xfrm>
            <a:off x="2749154" y="4518642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4" h="0">
                <a:moveTo>
                  <a:pt x="0" y="0"/>
                </a:moveTo>
                <a:lnTo>
                  <a:pt x="125855" y="0"/>
                </a:lnTo>
              </a:path>
            </a:pathLst>
          </a:custGeom>
          <a:ln w="87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 txBox="1"/>
          <p:nvPr/>
        </p:nvSpPr>
        <p:spPr>
          <a:xfrm>
            <a:off x="2775558" y="4492836"/>
            <a:ext cx="85725" cy="2882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dirty="0" sz="1700" spc="-140" i="1">
                <a:latin typeface="Trebuchet MS"/>
                <a:cs typeface="Trebuchet MS"/>
              </a:rPr>
              <a:t>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9" name="object 2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28" name="object 28" descr=""/>
          <p:cNvSpPr txBox="1"/>
          <p:nvPr/>
        </p:nvSpPr>
        <p:spPr>
          <a:xfrm>
            <a:off x="7454900" y="2999384"/>
            <a:ext cx="1879600" cy="18948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685800" indent="-158115">
              <a:lnSpc>
                <a:spcPct val="100000"/>
              </a:lnSpc>
              <a:spcBef>
                <a:spcPts val="1195"/>
              </a:spcBef>
              <a:buSzPct val="127272"/>
              <a:buFont typeface="Calibri"/>
              <a:buChar char="•"/>
              <a:tabLst>
                <a:tab pos="686435" algn="l"/>
              </a:tabLst>
            </a:pPr>
            <a:r>
              <a:rPr dirty="0" baseline="5050" sz="1650">
                <a:latin typeface="Lucida Sans Unicode"/>
                <a:cs typeface="Lucida Sans Unicode"/>
              </a:rPr>
              <a:t>(</a:t>
            </a:r>
            <a:r>
              <a:rPr dirty="0" baseline="5050" sz="1650" i="1">
                <a:latin typeface="Lucida Sans Italic"/>
                <a:cs typeface="Lucida Sans Italic"/>
              </a:rPr>
              <a:t>x</a:t>
            </a:r>
            <a:r>
              <a:rPr dirty="0" baseline="5050" sz="1650">
                <a:latin typeface="Lucida Sans Unicode"/>
                <a:cs typeface="Lucida Sans Unicode"/>
              </a:rPr>
              <a:t>,</a:t>
            </a:r>
            <a:r>
              <a:rPr dirty="0" baseline="5050" sz="1650" spc="-195">
                <a:latin typeface="Lucida Sans Unicode"/>
                <a:cs typeface="Lucida Sans Unicode"/>
              </a:rPr>
              <a:t> </a:t>
            </a:r>
            <a:r>
              <a:rPr dirty="0" baseline="5050" sz="1650" i="1">
                <a:latin typeface="Lucida Sans Italic"/>
                <a:cs typeface="Lucida Sans Italic"/>
              </a:rPr>
              <a:t>y</a:t>
            </a:r>
            <a:r>
              <a:rPr dirty="0" baseline="5050" sz="1650" spc="-247" i="1">
                <a:latin typeface="Lucida Sans Italic"/>
                <a:cs typeface="Lucida Sans Italic"/>
              </a:rPr>
              <a:t> </a:t>
            </a:r>
            <a:r>
              <a:rPr dirty="0" baseline="5050" sz="1650" spc="-75">
                <a:latin typeface="Lucida Sans Unicode"/>
                <a:cs typeface="Lucida Sans Unicode"/>
              </a:rPr>
              <a:t>)</a:t>
            </a:r>
            <a:endParaRPr baseline="5050" sz="16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Font typeface="Calibri"/>
              <a:buChar char="•"/>
            </a:pPr>
            <a:endParaRPr sz="1200">
              <a:latin typeface="Lucida Sans Unicode"/>
              <a:cs typeface="Lucida Sans Unicode"/>
            </a:endParaRPr>
          </a:p>
          <a:p>
            <a:pPr algn="ctr" marR="224790">
              <a:lnSpc>
                <a:spcPct val="100000"/>
              </a:lnSpc>
            </a:pPr>
            <a:r>
              <a:rPr dirty="0" sz="1050" spc="10" i="1">
                <a:latin typeface="Lucida Sans Italic"/>
                <a:cs typeface="Lucida Sans Italic"/>
              </a:rPr>
              <a:t>r</a:t>
            </a:r>
            <a:endParaRPr sz="1050">
              <a:latin typeface="Lucida Sans Italic"/>
              <a:cs typeface="Lucida Sans Italic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Lucida Sans Italic"/>
              <a:cs typeface="Lucida Sans Italic"/>
            </a:endParaRPr>
          </a:p>
          <a:p>
            <a:pPr lvl="1" marL="1356360" indent="-157480">
              <a:lnSpc>
                <a:spcPct val="100000"/>
              </a:lnSpc>
              <a:buSzPct val="128571"/>
              <a:buFont typeface="Calibri"/>
              <a:buChar char="•"/>
              <a:tabLst>
                <a:tab pos="1356995" algn="l"/>
              </a:tabLst>
            </a:pPr>
            <a:r>
              <a:rPr dirty="0" baseline="2645" sz="1575">
                <a:latin typeface="Lucida Sans Unicode"/>
                <a:cs typeface="Lucida Sans Unicode"/>
              </a:rPr>
              <a:t>(</a:t>
            </a:r>
            <a:r>
              <a:rPr dirty="0" baseline="2645" sz="1575" i="1">
                <a:latin typeface="Lucida Sans Italic"/>
                <a:cs typeface="Lucida Sans Italic"/>
              </a:rPr>
              <a:t>r</a:t>
            </a:r>
            <a:r>
              <a:rPr dirty="0" sz="700" i="1">
                <a:latin typeface="Lucida Sans Italic"/>
                <a:cs typeface="Lucida Sans Italic"/>
              </a:rPr>
              <a:t>x</a:t>
            </a:r>
            <a:r>
              <a:rPr dirty="0" baseline="2645" sz="1575">
                <a:latin typeface="Lucida Sans Unicode"/>
                <a:cs typeface="Lucida Sans Unicode"/>
              </a:rPr>
              <a:t>,</a:t>
            </a:r>
            <a:r>
              <a:rPr dirty="0" baseline="2645" sz="1575" spc="60">
                <a:latin typeface="Lucida Sans Unicode"/>
                <a:cs typeface="Lucida Sans Unicode"/>
              </a:rPr>
              <a:t> </a:t>
            </a:r>
            <a:r>
              <a:rPr dirty="0" baseline="2645" sz="1575" i="1">
                <a:latin typeface="Lucida Sans Italic"/>
                <a:cs typeface="Lucida Sans Italic"/>
              </a:rPr>
              <a:t>r</a:t>
            </a:r>
            <a:r>
              <a:rPr dirty="0" sz="700" i="1">
                <a:latin typeface="Lucida Sans Italic"/>
                <a:cs typeface="Lucida Sans Italic"/>
              </a:rPr>
              <a:t>y</a:t>
            </a:r>
            <a:r>
              <a:rPr dirty="0" sz="700" spc="-85" i="1">
                <a:latin typeface="Lucida Sans Italic"/>
                <a:cs typeface="Lucida Sans Italic"/>
              </a:rPr>
              <a:t> </a:t>
            </a:r>
            <a:r>
              <a:rPr dirty="0" baseline="2645" sz="1575" spc="-75">
                <a:latin typeface="Lucida Sans Unicode"/>
                <a:cs typeface="Lucida Sans Unicode"/>
              </a:rPr>
              <a:t>)</a:t>
            </a:r>
            <a:endParaRPr baseline="2645" sz="1575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0700" y="1581745"/>
            <a:ext cx="9017635" cy="0"/>
          </a:xfrm>
          <a:custGeom>
            <a:avLst/>
            <a:gdLst/>
            <a:ahLst/>
            <a:cxnLst/>
            <a:rect l="l" t="t" r="r" b="b"/>
            <a:pathLst>
              <a:path w="9017635" h="0">
                <a:moveTo>
                  <a:pt x="0" y="0"/>
                </a:moveTo>
                <a:lnTo>
                  <a:pt x="9017020" y="0"/>
                </a:lnTo>
              </a:path>
            </a:pathLst>
          </a:custGeom>
          <a:ln w="52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Point</a:t>
            </a:r>
            <a:r>
              <a:rPr dirty="0" spc="180"/>
              <a:t> </a:t>
            </a:r>
            <a:r>
              <a:rPr dirty="0"/>
              <a:t>charge</a:t>
            </a:r>
            <a:r>
              <a:rPr dirty="0" spc="180"/>
              <a:t> </a:t>
            </a:r>
            <a:r>
              <a:rPr dirty="0"/>
              <a:t>implementation:</a:t>
            </a:r>
            <a:r>
              <a:rPr dirty="0" spc="185"/>
              <a:t> </a:t>
            </a:r>
            <a:r>
              <a:rPr dirty="0" spc="-85"/>
              <a:t>Test</a:t>
            </a:r>
            <a:r>
              <a:rPr dirty="0" spc="180"/>
              <a:t> </a:t>
            </a:r>
            <a:r>
              <a:rPr dirty="0" spc="-10"/>
              <a:t>client</a:t>
            </a:r>
          </a:p>
        </p:txBody>
      </p:sp>
      <p:sp>
        <p:nvSpPr>
          <p:cNvPr id="4" name="object 4" descr=""/>
          <p:cNvSpPr/>
          <p:nvPr/>
        </p:nvSpPr>
        <p:spPr>
          <a:xfrm>
            <a:off x="698500" y="2478100"/>
            <a:ext cx="6388100" cy="1627505"/>
          </a:xfrm>
          <a:custGeom>
            <a:avLst/>
            <a:gdLst/>
            <a:ahLst/>
            <a:cxnLst/>
            <a:rect l="l" t="t" r="r" b="b"/>
            <a:pathLst>
              <a:path w="6388100" h="1627504">
                <a:moveTo>
                  <a:pt x="0" y="0"/>
                </a:moveTo>
                <a:lnTo>
                  <a:pt x="6388100" y="0"/>
                </a:lnTo>
                <a:lnTo>
                  <a:pt x="6388100" y="1627416"/>
                </a:lnTo>
                <a:lnTo>
                  <a:pt x="0" y="16274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00643" y="5729187"/>
            <a:ext cx="2105977" cy="863664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2336800" y="5758370"/>
            <a:ext cx="1993900" cy="76327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81915" rIns="0" bIns="0" rtlCol="0" vert="horz">
            <a:spAutoFit/>
          </a:bodyPr>
          <a:lstStyle/>
          <a:p>
            <a:pPr marL="109220">
              <a:lnSpc>
                <a:spcPct val="100000"/>
              </a:lnSpc>
              <a:spcBef>
                <a:spcPts val="645"/>
              </a:spcBef>
            </a:pPr>
            <a:r>
              <a:rPr dirty="0" sz="1150">
                <a:latin typeface="Lucida Console"/>
                <a:cs typeface="Lucida Console"/>
              </a:rPr>
              <a:t>% java </a:t>
            </a:r>
            <a:r>
              <a:rPr dirty="0" sz="1150" spc="-10">
                <a:latin typeface="Lucida Console"/>
                <a:cs typeface="Lucida Console"/>
              </a:rPr>
              <a:t>Charge</a:t>
            </a:r>
            <a:endParaRPr sz="1150">
              <a:latin typeface="Lucida Console"/>
              <a:cs typeface="Lucida Console"/>
            </a:endParaRPr>
          </a:p>
          <a:p>
            <a:pPr marL="109220">
              <a:lnSpc>
                <a:spcPct val="100000"/>
              </a:lnSpc>
              <a:spcBef>
                <a:spcPts val="145"/>
              </a:spcBef>
            </a:pPr>
            <a:r>
              <a:rPr dirty="0" sz="1150">
                <a:latin typeface="Lucida Console"/>
                <a:cs typeface="Lucida Console"/>
              </a:rPr>
              <a:t>20.1 at (0.72, </a:t>
            </a:r>
            <a:r>
              <a:rPr dirty="0" sz="1150" spc="-10">
                <a:latin typeface="Lucida Console"/>
                <a:cs typeface="Lucida Console"/>
              </a:rPr>
              <a:t>0.31)</a:t>
            </a:r>
            <a:endParaRPr sz="1150">
              <a:latin typeface="Lucida Console"/>
              <a:cs typeface="Lucida Console"/>
            </a:endParaRPr>
          </a:p>
          <a:p>
            <a:pPr marL="109220">
              <a:lnSpc>
                <a:spcPct val="100000"/>
              </a:lnSpc>
              <a:spcBef>
                <a:spcPts val="150"/>
              </a:spcBef>
            </a:pPr>
            <a:r>
              <a:rPr dirty="0" sz="1150" spc="-10">
                <a:latin typeface="Lucida Console"/>
                <a:cs typeface="Lucida Console"/>
              </a:rPr>
              <a:t>3.61e+11</a:t>
            </a:r>
            <a:endParaRPr sz="1150">
              <a:latin typeface="Lucida Console"/>
              <a:cs typeface="Lucida Console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063655" y="6040958"/>
            <a:ext cx="3611879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>
                <a:solidFill>
                  <a:srgbClr val="005493"/>
                </a:solidFill>
                <a:latin typeface="Lucida Sans Unicode"/>
                <a:cs typeface="Lucida Sans Unicode"/>
              </a:rPr>
              <a:t>What</a:t>
            </a:r>
            <a:r>
              <a:rPr dirty="0" sz="1150" spc="1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>
                <a:solidFill>
                  <a:srgbClr val="005493"/>
                </a:solidFill>
                <a:latin typeface="Lucida Sans Unicode"/>
                <a:cs typeface="Lucida Sans Unicode"/>
              </a:rPr>
              <a:t>we</a:t>
            </a:r>
            <a:r>
              <a:rPr dirty="0" sz="1150" spc="1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 i="1">
                <a:solidFill>
                  <a:srgbClr val="005493"/>
                </a:solidFill>
                <a:latin typeface="Lucida Sans Italic"/>
                <a:cs typeface="Lucida Sans Italic"/>
              </a:rPr>
              <a:t>expect</a:t>
            </a:r>
            <a:r>
              <a:rPr dirty="0" sz="1150">
                <a:solidFill>
                  <a:srgbClr val="005493"/>
                </a:solidFill>
                <a:latin typeface="Lucida Sans Unicode"/>
                <a:cs typeface="Lucida Sans Unicode"/>
              </a:rPr>
              <a:t>,</a:t>
            </a:r>
            <a:r>
              <a:rPr dirty="0" sz="1150" spc="1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>
                <a:solidFill>
                  <a:srgbClr val="005493"/>
                </a:solidFill>
                <a:latin typeface="Lucida Sans Unicode"/>
                <a:cs typeface="Lucida Sans Unicode"/>
              </a:rPr>
              <a:t>once</a:t>
            </a:r>
            <a:r>
              <a:rPr dirty="0" sz="1150" spc="1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>
                <a:solidFill>
                  <a:srgbClr val="005493"/>
                </a:solidFill>
                <a:latin typeface="Lucida Sans Unicode"/>
                <a:cs typeface="Lucida Sans Unicode"/>
              </a:rPr>
              <a:t>the</a:t>
            </a:r>
            <a:r>
              <a:rPr dirty="0" sz="1150" spc="1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>
                <a:solidFill>
                  <a:srgbClr val="005493"/>
                </a:solidFill>
                <a:latin typeface="Lucida Sans Unicode"/>
                <a:cs typeface="Lucida Sans Unicode"/>
              </a:rPr>
              <a:t>implementation</a:t>
            </a:r>
            <a:r>
              <a:rPr dirty="0" sz="1150" spc="1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>
                <a:solidFill>
                  <a:srgbClr val="005493"/>
                </a:solidFill>
                <a:latin typeface="Lucida Sans Unicode"/>
                <a:cs typeface="Lucida Sans Unicode"/>
              </a:rPr>
              <a:t>is</a:t>
            </a:r>
            <a:r>
              <a:rPr dirty="0" sz="1150" spc="1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 spc="-10">
                <a:solidFill>
                  <a:srgbClr val="005493"/>
                </a:solidFill>
                <a:latin typeface="Lucida Sans Unicode"/>
                <a:cs typeface="Lucida Sans Unicode"/>
              </a:rPr>
              <a:t>done.</a:t>
            </a:r>
            <a:endParaRPr sz="1150">
              <a:latin typeface="Lucida Sans Unicode"/>
              <a:cs typeface="Lucida Sans Unicode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4400994" y="6124257"/>
            <a:ext cx="577850" cy="69850"/>
            <a:chOff x="4400994" y="6124257"/>
            <a:chExt cx="577850" cy="69850"/>
          </a:xfrm>
        </p:grpSpPr>
        <p:sp>
          <p:nvSpPr>
            <p:cNvPr id="9" name="object 9" descr=""/>
            <p:cNvSpPr/>
            <p:nvPr/>
          </p:nvSpPr>
          <p:spPr>
            <a:xfrm>
              <a:off x="4445005" y="6158878"/>
              <a:ext cx="533400" cy="0"/>
            </a:xfrm>
            <a:custGeom>
              <a:avLst/>
              <a:gdLst/>
              <a:ahLst/>
              <a:cxnLst/>
              <a:rect l="l" t="t" r="r" b="b"/>
              <a:pathLst>
                <a:path w="533400" h="0">
                  <a:moveTo>
                    <a:pt x="0" y="0"/>
                  </a:moveTo>
                  <a:lnTo>
                    <a:pt x="8502" y="0"/>
                  </a:lnTo>
                  <a:lnTo>
                    <a:pt x="533401" y="0"/>
                  </a:lnTo>
                </a:path>
              </a:pathLst>
            </a:custGeom>
            <a:ln w="12714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400994" y="6124257"/>
              <a:ext cx="69215" cy="69850"/>
            </a:xfrm>
            <a:custGeom>
              <a:avLst/>
              <a:gdLst/>
              <a:ahLst/>
              <a:cxnLst/>
              <a:rect l="l" t="t" r="r" b="b"/>
              <a:pathLst>
                <a:path w="69214" h="69850">
                  <a:moveTo>
                    <a:pt x="69151" y="0"/>
                  </a:moveTo>
                  <a:lnTo>
                    <a:pt x="0" y="34620"/>
                  </a:lnTo>
                  <a:lnTo>
                    <a:pt x="69151" y="69227"/>
                  </a:lnTo>
                  <a:lnTo>
                    <a:pt x="51866" y="34620"/>
                  </a:lnTo>
                  <a:lnTo>
                    <a:pt x="69151" y="0"/>
                  </a:lnTo>
                  <a:close/>
                </a:path>
              </a:pathLst>
            </a:custGeom>
            <a:solidFill>
              <a:srgbClr val="00549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520700" y="1804238"/>
            <a:ext cx="5702300" cy="43243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88265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695"/>
              </a:spcBef>
            </a:pP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Best</a:t>
            </a:r>
            <a:r>
              <a:rPr dirty="0" sz="1450" spc="8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practice.</a:t>
            </a:r>
            <a:r>
              <a:rPr dirty="0" sz="1450" spc="8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Begin</a:t>
            </a:r>
            <a:r>
              <a:rPr dirty="0" sz="1450" spc="85">
                <a:latin typeface="Lucida Sans Unicode"/>
                <a:cs typeface="Lucida Sans Unicode"/>
              </a:rPr>
              <a:t> </a:t>
            </a:r>
            <a:r>
              <a:rPr dirty="0" sz="1450" spc="50">
                <a:latin typeface="Lucida Sans Unicode"/>
                <a:cs typeface="Lucida Sans Unicode"/>
              </a:rPr>
              <a:t>by</a:t>
            </a:r>
            <a:r>
              <a:rPr dirty="0" sz="1450" spc="9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implementing</a:t>
            </a:r>
            <a:r>
              <a:rPr dirty="0" sz="1450" spc="8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a</a:t>
            </a:r>
            <a:r>
              <a:rPr dirty="0" sz="1450" spc="8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simple</a:t>
            </a:r>
            <a:r>
              <a:rPr dirty="0" sz="1450" spc="9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test</a:t>
            </a:r>
            <a:r>
              <a:rPr dirty="0" sz="1450" spc="85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client.</a:t>
            </a:r>
            <a:endParaRPr sz="1450">
              <a:latin typeface="Lucida Sans Unicode"/>
              <a:cs typeface="Lucida Sans Unicode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7454900" y="4003802"/>
            <a:ext cx="1879600" cy="1882139"/>
            <a:chOff x="7454900" y="4003802"/>
            <a:chExt cx="1879600" cy="1882139"/>
          </a:xfrm>
        </p:grpSpPr>
        <p:sp>
          <p:nvSpPr>
            <p:cNvPr id="13" name="object 13" descr=""/>
            <p:cNvSpPr/>
            <p:nvPr/>
          </p:nvSpPr>
          <p:spPr>
            <a:xfrm>
              <a:off x="7454900" y="4003802"/>
              <a:ext cx="1879600" cy="1882139"/>
            </a:xfrm>
            <a:custGeom>
              <a:avLst/>
              <a:gdLst/>
              <a:ahLst/>
              <a:cxnLst/>
              <a:rect l="l" t="t" r="r" b="b"/>
              <a:pathLst>
                <a:path w="1879600" h="1882139">
                  <a:moveTo>
                    <a:pt x="0" y="0"/>
                  </a:moveTo>
                  <a:lnTo>
                    <a:pt x="1879600" y="0"/>
                  </a:lnTo>
                  <a:lnTo>
                    <a:pt x="1879600" y="1881708"/>
                  </a:lnTo>
                  <a:lnTo>
                    <a:pt x="0" y="18817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8075798" y="4590935"/>
              <a:ext cx="414020" cy="868680"/>
            </a:xfrm>
            <a:custGeom>
              <a:avLst/>
              <a:gdLst/>
              <a:ahLst/>
              <a:cxnLst/>
              <a:rect l="l" t="t" r="r" b="b"/>
              <a:pathLst>
                <a:path w="414020" h="868679">
                  <a:moveTo>
                    <a:pt x="0" y="0"/>
                  </a:moveTo>
                  <a:lnTo>
                    <a:pt x="3382" y="7100"/>
                  </a:lnTo>
                  <a:lnTo>
                    <a:pt x="410287" y="861190"/>
                  </a:lnTo>
                  <a:lnTo>
                    <a:pt x="413673" y="868291"/>
                  </a:lnTo>
                </a:path>
              </a:pathLst>
            </a:custGeom>
            <a:ln w="15720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8055419" y="4551171"/>
              <a:ext cx="454659" cy="948055"/>
            </a:xfrm>
            <a:custGeom>
              <a:avLst/>
              <a:gdLst/>
              <a:ahLst/>
              <a:cxnLst/>
              <a:rect l="l" t="t" r="r" b="b"/>
              <a:pathLst>
                <a:path w="454659" h="948054">
                  <a:moveTo>
                    <a:pt x="62407" y="47574"/>
                  </a:moveTo>
                  <a:lnTo>
                    <a:pt x="1435" y="0"/>
                  </a:lnTo>
                  <a:lnTo>
                    <a:pt x="0" y="77381"/>
                  </a:lnTo>
                  <a:lnTo>
                    <a:pt x="23761" y="46863"/>
                  </a:lnTo>
                  <a:lnTo>
                    <a:pt x="62407" y="47574"/>
                  </a:lnTo>
                  <a:close/>
                </a:path>
                <a:path w="454659" h="948054">
                  <a:moveTo>
                    <a:pt x="454431" y="870432"/>
                  </a:moveTo>
                  <a:lnTo>
                    <a:pt x="430669" y="900950"/>
                  </a:lnTo>
                  <a:lnTo>
                    <a:pt x="392023" y="900226"/>
                  </a:lnTo>
                  <a:lnTo>
                    <a:pt x="452996" y="947813"/>
                  </a:lnTo>
                  <a:lnTo>
                    <a:pt x="454431" y="870432"/>
                  </a:lnTo>
                  <a:close/>
                </a:path>
              </a:pathLst>
            </a:custGeom>
            <a:solidFill>
              <a:srgbClr val="005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7968984" y="4508976"/>
              <a:ext cx="137795" cy="85725"/>
            </a:xfrm>
            <a:custGeom>
              <a:avLst/>
              <a:gdLst/>
              <a:ahLst/>
              <a:cxnLst/>
              <a:rect l="l" t="t" r="r" b="b"/>
              <a:pathLst>
                <a:path w="137795" h="85725">
                  <a:moveTo>
                    <a:pt x="0" y="85526"/>
                  </a:moveTo>
                  <a:lnTo>
                    <a:pt x="137432" y="0"/>
                  </a:lnTo>
                </a:path>
              </a:pathLst>
            </a:custGeom>
            <a:ln w="15728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8445107" y="5461806"/>
              <a:ext cx="137795" cy="85725"/>
            </a:xfrm>
            <a:custGeom>
              <a:avLst/>
              <a:gdLst/>
              <a:ahLst/>
              <a:cxnLst/>
              <a:rect l="l" t="t" r="r" b="b"/>
              <a:pathLst>
                <a:path w="137795" h="85725">
                  <a:moveTo>
                    <a:pt x="0" y="85526"/>
                  </a:moveTo>
                  <a:lnTo>
                    <a:pt x="137432" y="0"/>
                  </a:lnTo>
                </a:path>
              </a:pathLst>
            </a:custGeom>
            <a:ln w="15728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8591553" y="5401900"/>
              <a:ext cx="83820" cy="84455"/>
            </a:xfrm>
            <a:custGeom>
              <a:avLst/>
              <a:gdLst/>
              <a:ahLst/>
              <a:cxnLst/>
              <a:rect l="l" t="t" r="r" b="b"/>
              <a:pathLst>
                <a:path w="83820" h="84454">
                  <a:moveTo>
                    <a:pt x="41908" y="0"/>
                  </a:moveTo>
                  <a:lnTo>
                    <a:pt x="26137" y="3071"/>
                  </a:lnTo>
                  <a:lnTo>
                    <a:pt x="12277" y="12287"/>
                  </a:lnTo>
                  <a:lnTo>
                    <a:pt x="3069" y="26165"/>
                  </a:lnTo>
                  <a:lnTo>
                    <a:pt x="0" y="41954"/>
                  </a:lnTo>
                  <a:lnTo>
                    <a:pt x="3069" y="57742"/>
                  </a:lnTo>
                  <a:lnTo>
                    <a:pt x="12277" y="71621"/>
                  </a:lnTo>
                  <a:lnTo>
                    <a:pt x="26137" y="80837"/>
                  </a:lnTo>
                  <a:lnTo>
                    <a:pt x="41908" y="83908"/>
                  </a:lnTo>
                  <a:lnTo>
                    <a:pt x="57681" y="80837"/>
                  </a:lnTo>
                  <a:lnTo>
                    <a:pt x="71548" y="71621"/>
                  </a:lnTo>
                  <a:lnTo>
                    <a:pt x="80749" y="57742"/>
                  </a:lnTo>
                  <a:lnTo>
                    <a:pt x="83816" y="41954"/>
                  </a:lnTo>
                  <a:lnTo>
                    <a:pt x="80749" y="26165"/>
                  </a:lnTo>
                  <a:lnTo>
                    <a:pt x="71548" y="12287"/>
                  </a:lnTo>
                  <a:lnTo>
                    <a:pt x="57681" y="3071"/>
                  </a:lnTo>
                  <a:lnTo>
                    <a:pt x="41908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8216900" y="4919230"/>
              <a:ext cx="190500" cy="191135"/>
            </a:xfrm>
            <a:custGeom>
              <a:avLst/>
              <a:gdLst/>
              <a:ahLst/>
              <a:cxnLst/>
              <a:rect l="l" t="t" r="r" b="b"/>
              <a:pathLst>
                <a:path w="190500" h="191135">
                  <a:moveTo>
                    <a:pt x="0" y="0"/>
                  </a:moveTo>
                  <a:lnTo>
                    <a:pt x="190500" y="0"/>
                  </a:lnTo>
                  <a:lnTo>
                    <a:pt x="190500" y="190715"/>
                  </a:lnTo>
                  <a:lnTo>
                    <a:pt x="0" y="1907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7454900" y="4003802"/>
            <a:ext cx="1879600" cy="18821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imes New Roman"/>
              <a:cs typeface="Times New Roman"/>
            </a:endParaRPr>
          </a:p>
          <a:p>
            <a:pPr marL="837565" indent="-157480">
              <a:lnSpc>
                <a:spcPct val="100000"/>
              </a:lnSpc>
              <a:buSzPct val="120000"/>
              <a:buFont typeface="Calibri"/>
              <a:buChar char="•"/>
              <a:tabLst>
                <a:tab pos="838200" algn="l"/>
              </a:tabLst>
            </a:pPr>
            <a:r>
              <a:rPr dirty="0" baseline="2777" sz="1500" spc="-15">
                <a:latin typeface="Lucida Sans Unicode"/>
                <a:cs typeface="Lucida Sans Unicode"/>
              </a:rPr>
              <a:t>(.42,</a:t>
            </a:r>
            <a:r>
              <a:rPr dirty="0" baseline="2777" sz="1500" spc="-172">
                <a:latin typeface="Lucida Sans Unicode"/>
                <a:cs typeface="Lucida Sans Unicode"/>
              </a:rPr>
              <a:t> </a:t>
            </a:r>
            <a:r>
              <a:rPr dirty="0" baseline="2777" sz="1500" spc="-15">
                <a:latin typeface="Lucida Sans Unicode"/>
                <a:cs typeface="Lucida Sans Unicode"/>
              </a:rPr>
              <a:t>.</a:t>
            </a:r>
            <a:r>
              <a:rPr dirty="0" baseline="2777" sz="1500" spc="-225">
                <a:latin typeface="Lucida Sans Unicode"/>
                <a:cs typeface="Lucida Sans Unicode"/>
              </a:rPr>
              <a:t> </a:t>
            </a:r>
            <a:r>
              <a:rPr dirty="0" baseline="2777" sz="1500" spc="-37">
                <a:latin typeface="Lucida Sans Unicode"/>
                <a:cs typeface="Lucida Sans Unicode"/>
              </a:rPr>
              <a:t>71)</a:t>
            </a:r>
            <a:endParaRPr baseline="2777" sz="15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Calibri"/>
              <a:buChar char="•"/>
            </a:pPr>
            <a:endParaRPr sz="1850">
              <a:latin typeface="Lucida Sans Unicode"/>
              <a:cs typeface="Lucida Sans Unicode"/>
            </a:endParaRPr>
          </a:p>
          <a:p>
            <a:pPr algn="ctr" marR="160655">
              <a:lnSpc>
                <a:spcPct val="100000"/>
              </a:lnSpc>
            </a:pPr>
            <a:r>
              <a:rPr dirty="0" sz="1050" spc="-25">
                <a:latin typeface="Lucida Sans Unicode"/>
                <a:cs typeface="Lucida Sans Unicode"/>
              </a:rPr>
              <a:t>.5</a:t>
            </a:r>
            <a:endParaRPr sz="10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Lucida Sans Unicode"/>
              <a:cs typeface="Lucida Sans Unicode"/>
            </a:endParaRPr>
          </a:p>
          <a:p>
            <a:pPr lvl="1" marL="1304290" indent="-157480">
              <a:lnSpc>
                <a:spcPct val="100000"/>
              </a:lnSpc>
              <a:spcBef>
                <a:spcPts val="5"/>
              </a:spcBef>
              <a:buSzPct val="121052"/>
              <a:buFont typeface="Calibri"/>
              <a:buChar char="•"/>
              <a:tabLst>
                <a:tab pos="1304290" algn="l"/>
              </a:tabLst>
            </a:pPr>
            <a:r>
              <a:rPr dirty="0" baseline="2923" sz="1425" spc="-15">
                <a:latin typeface="Lucida Sans Unicode"/>
                <a:cs typeface="Lucida Sans Unicode"/>
              </a:rPr>
              <a:t>(</a:t>
            </a:r>
            <a:r>
              <a:rPr dirty="0" baseline="2777" sz="1500" spc="-15">
                <a:latin typeface="Lucida Sans Unicode"/>
                <a:cs typeface="Lucida Sans Unicode"/>
              </a:rPr>
              <a:t>.72,</a:t>
            </a:r>
            <a:r>
              <a:rPr dirty="0" baseline="2777" sz="1500" spc="-172">
                <a:latin typeface="Lucida Sans Unicode"/>
                <a:cs typeface="Lucida Sans Unicode"/>
              </a:rPr>
              <a:t> </a:t>
            </a:r>
            <a:r>
              <a:rPr dirty="0" baseline="2777" sz="1500" spc="-15">
                <a:latin typeface="Lucida Sans Unicode"/>
                <a:cs typeface="Lucida Sans Unicode"/>
              </a:rPr>
              <a:t>.</a:t>
            </a:r>
            <a:r>
              <a:rPr dirty="0" baseline="2777" sz="1500" spc="-225">
                <a:latin typeface="Lucida Sans Unicode"/>
                <a:cs typeface="Lucida Sans Unicode"/>
              </a:rPr>
              <a:t> </a:t>
            </a:r>
            <a:r>
              <a:rPr dirty="0" baseline="2777" sz="1500" spc="-37">
                <a:latin typeface="Lucida Sans Unicode"/>
                <a:cs typeface="Lucida Sans Unicode"/>
              </a:rPr>
              <a:t>31</a:t>
            </a:r>
            <a:r>
              <a:rPr dirty="0" baseline="2923" sz="1425" spc="-37">
                <a:latin typeface="Lucida Sans Unicode"/>
                <a:cs typeface="Lucida Sans Unicode"/>
              </a:rPr>
              <a:t>)</a:t>
            </a:r>
            <a:endParaRPr baseline="2923" sz="1425">
              <a:latin typeface="Lucida Sans Unicode"/>
              <a:cs typeface="Lucida Sans Unicode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5774694" y="4205837"/>
            <a:ext cx="1591945" cy="0"/>
          </a:xfrm>
          <a:custGeom>
            <a:avLst/>
            <a:gdLst/>
            <a:ahLst/>
            <a:cxnLst/>
            <a:rect l="l" t="t" r="r" b="b"/>
            <a:pathLst>
              <a:path w="1591945" h="0">
                <a:moveTo>
                  <a:pt x="0" y="0"/>
                </a:moveTo>
                <a:lnTo>
                  <a:pt x="1591553" y="0"/>
                </a:lnTo>
              </a:path>
            </a:pathLst>
          </a:custGeom>
          <a:ln w="751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5235497" y="4228387"/>
            <a:ext cx="2159635" cy="2514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1450" spc="-120" i="1">
                <a:latin typeface="Trebuchet MS"/>
                <a:cs typeface="Trebuchet MS"/>
              </a:rPr>
              <a:t>r</a:t>
            </a:r>
            <a:r>
              <a:rPr dirty="0" sz="1450" spc="-25" i="1">
                <a:latin typeface="Trebuchet MS"/>
                <a:cs typeface="Trebuchet MS"/>
              </a:rPr>
              <a:t> </a:t>
            </a:r>
            <a:r>
              <a:rPr dirty="0" sz="1450" spc="80">
                <a:latin typeface="Tahoma"/>
                <a:cs typeface="Tahoma"/>
              </a:rPr>
              <a:t>=</a:t>
            </a:r>
            <a:r>
              <a:rPr dirty="0" sz="1450" spc="-60">
                <a:latin typeface="Tahoma"/>
                <a:cs typeface="Tahoma"/>
              </a:rPr>
              <a:t> </a:t>
            </a:r>
            <a:r>
              <a:rPr dirty="0" baseline="67049" sz="2175" spc="367">
                <a:latin typeface="Adobe Clean"/>
                <a:cs typeface="Adobe Clean"/>
              </a:rPr>
              <a:t>i</a:t>
            </a:r>
            <a:r>
              <a:rPr dirty="0" sz="1450" spc="245">
                <a:latin typeface="Tahoma"/>
                <a:cs typeface="Tahoma"/>
              </a:rPr>
              <a:t>(</a:t>
            </a:r>
            <a:r>
              <a:rPr dirty="0" sz="1450" spc="245" i="1">
                <a:latin typeface="Trebuchet MS"/>
                <a:cs typeface="Trebuchet MS"/>
              </a:rPr>
              <a:t>r</a:t>
            </a:r>
            <a:r>
              <a:rPr dirty="0" baseline="-11111" sz="1500" spc="367" i="1">
                <a:latin typeface="Trebuchet MS"/>
                <a:cs typeface="Trebuchet MS"/>
              </a:rPr>
              <a:t>x</a:t>
            </a:r>
            <a:r>
              <a:rPr dirty="0" baseline="-11111" sz="1500" spc="150" i="1">
                <a:latin typeface="Trebuchet MS"/>
                <a:cs typeface="Trebuchet MS"/>
              </a:rPr>
              <a:t> </a:t>
            </a:r>
            <a:r>
              <a:rPr dirty="0" sz="1450" spc="645" i="1">
                <a:latin typeface="Adobe Clean"/>
                <a:cs typeface="Adobe Clean"/>
              </a:rPr>
              <a:t>-</a:t>
            </a:r>
            <a:r>
              <a:rPr dirty="0" sz="1450" spc="-15" i="1">
                <a:latin typeface="Adobe Clean"/>
                <a:cs typeface="Adobe Clean"/>
              </a:rPr>
              <a:t> </a:t>
            </a:r>
            <a:r>
              <a:rPr dirty="0" sz="1450" i="1">
                <a:latin typeface="Trebuchet MS"/>
                <a:cs typeface="Trebuchet MS"/>
              </a:rPr>
              <a:t>x</a:t>
            </a:r>
            <a:r>
              <a:rPr dirty="0" sz="1450">
                <a:latin typeface="Tahoma"/>
                <a:cs typeface="Tahoma"/>
              </a:rPr>
              <a:t>)</a:t>
            </a:r>
            <a:r>
              <a:rPr dirty="0" baseline="25000" sz="1500">
                <a:latin typeface="Calibri"/>
                <a:cs typeface="Calibri"/>
              </a:rPr>
              <a:t>2</a:t>
            </a:r>
            <a:r>
              <a:rPr dirty="0" baseline="25000" sz="1500" spc="254">
                <a:latin typeface="Calibri"/>
                <a:cs typeface="Calibri"/>
              </a:rPr>
              <a:t> </a:t>
            </a:r>
            <a:r>
              <a:rPr dirty="0" sz="1450" spc="80">
                <a:latin typeface="Tahoma"/>
                <a:cs typeface="Tahoma"/>
              </a:rPr>
              <a:t>+</a:t>
            </a:r>
            <a:r>
              <a:rPr dirty="0" sz="1450" spc="-125">
                <a:latin typeface="Tahoma"/>
                <a:cs typeface="Tahoma"/>
              </a:rPr>
              <a:t> </a:t>
            </a:r>
            <a:r>
              <a:rPr dirty="0" sz="1450">
                <a:latin typeface="Tahoma"/>
                <a:cs typeface="Tahoma"/>
              </a:rPr>
              <a:t>(</a:t>
            </a:r>
            <a:r>
              <a:rPr dirty="0" sz="1450" i="1">
                <a:latin typeface="Trebuchet MS"/>
                <a:cs typeface="Trebuchet MS"/>
              </a:rPr>
              <a:t>r</a:t>
            </a:r>
            <a:r>
              <a:rPr dirty="0" baseline="-11111" sz="1500" i="1">
                <a:latin typeface="Trebuchet MS"/>
                <a:cs typeface="Trebuchet MS"/>
              </a:rPr>
              <a:t>y</a:t>
            </a:r>
            <a:r>
              <a:rPr dirty="0" baseline="-11111" sz="1500" spc="150" i="1">
                <a:latin typeface="Trebuchet MS"/>
                <a:cs typeface="Trebuchet MS"/>
              </a:rPr>
              <a:t> </a:t>
            </a:r>
            <a:r>
              <a:rPr dirty="0" sz="1450" spc="645" i="1">
                <a:latin typeface="Adobe Clean"/>
                <a:cs typeface="Adobe Clean"/>
              </a:rPr>
              <a:t>-</a:t>
            </a:r>
            <a:r>
              <a:rPr dirty="0" sz="1450" spc="-15" i="1">
                <a:latin typeface="Adobe Clean"/>
                <a:cs typeface="Adobe Clean"/>
              </a:rPr>
              <a:t> </a:t>
            </a:r>
            <a:r>
              <a:rPr dirty="0" sz="1450" spc="-25" i="1">
                <a:latin typeface="Trebuchet MS"/>
                <a:cs typeface="Trebuchet MS"/>
              </a:rPr>
              <a:t>y</a:t>
            </a:r>
            <a:r>
              <a:rPr dirty="0" sz="1450" spc="-25">
                <a:latin typeface="Tahoma"/>
                <a:cs typeface="Tahoma"/>
              </a:rPr>
              <a:t>)</a:t>
            </a:r>
            <a:r>
              <a:rPr dirty="0" baseline="25000" sz="1500" spc="-37">
                <a:latin typeface="Calibri"/>
                <a:cs typeface="Calibri"/>
              </a:rPr>
              <a:t>2</a:t>
            </a:r>
            <a:endParaRPr baseline="25000" sz="1500">
              <a:latin typeface="Calibri"/>
              <a:cs typeface="Calibri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5774694" y="4627255"/>
            <a:ext cx="708025" cy="0"/>
          </a:xfrm>
          <a:custGeom>
            <a:avLst/>
            <a:gdLst/>
            <a:ahLst/>
            <a:cxnLst/>
            <a:rect l="l" t="t" r="r" b="b"/>
            <a:pathLst>
              <a:path w="708025" h="0">
                <a:moveTo>
                  <a:pt x="0" y="0"/>
                </a:moveTo>
                <a:lnTo>
                  <a:pt x="707985" y="0"/>
                </a:lnTo>
              </a:path>
            </a:pathLst>
          </a:custGeom>
          <a:ln w="751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5350351" y="4616763"/>
            <a:ext cx="1577340" cy="2514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1450" spc="80">
                <a:latin typeface="Tahoma"/>
                <a:cs typeface="Tahoma"/>
              </a:rPr>
              <a:t>=</a:t>
            </a:r>
            <a:r>
              <a:rPr dirty="0" sz="1450" spc="-45">
                <a:latin typeface="Tahoma"/>
                <a:cs typeface="Tahoma"/>
              </a:rPr>
              <a:t> </a:t>
            </a:r>
            <a:r>
              <a:rPr dirty="0" baseline="55555" sz="2175" spc="262">
                <a:latin typeface="Adobe Clean"/>
                <a:cs typeface="Adobe Clean"/>
              </a:rPr>
              <a:t>✓</a:t>
            </a:r>
            <a:r>
              <a:rPr dirty="0" sz="1450" spc="175" i="1">
                <a:latin typeface="Arial"/>
                <a:cs typeface="Arial"/>
              </a:rPr>
              <a:t>.</a:t>
            </a:r>
            <a:r>
              <a:rPr dirty="0" sz="1450" spc="175">
                <a:latin typeface="Calibri"/>
                <a:cs typeface="Calibri"/>
              </a:rPr>
              <a:t>3</a:t>
            </a:r>
            <a:r>
              <a:rPr dirty="0" baseline="25000" sz="1500" spc="262">
                <a:latin typeface="Calibri"/>
                <a:cs typeface="Calibri"/>
              </a:rPr>
              <a:t>2</a:t>
            </a:r>
            <a:r>
              <a:rPr dirty="0" baseline="25000" sz="1500" spc="270">
                <a:latin typeface="Calibri"/>
                <a:cs typeface="Calibri"/>
              </a:rPr>
              <a:t> </a:t>
            </a:r>
            <a:r>
              <a:rPr dirty="0" sz="1450" spc="80">
                <a:latin typeface="Tahoma"/>
                <a:cs typeface="Tahoma"/>
              </a:rPr>
              <a:t>+</a:t>
            </a:r>
            <a:r>
              <a:rPr dirty="0" sz="1450" spc="-120">
                <a:latin typeface="Tahoma"/>
                <a:cs typeface="Tahoma"/>
              </a:rPr>
              <a:t> </a:t>
            </a:r>
            <a:r>
              <a:rPr dirty="0" sz="1450" spc="50" i="1">
                <a:latin typeface="Arial"/>
                <a:cs typeface="Arial"/>
              </a:rPr>
              <a:t>.</a:t>
            </a:r>
            <a:r>
              <a:rPr dirty="0" sz="1450" spc="50">
                <a:latin typeface="Calibri"/>
                <a:cs typeface="Calibri"/>
              </a:rPr>
              <a:t>4</a:t>
            </a:r>
            <a:r>
              <a:rPr dirty="0" baseline="25000" sz="1500" spc="75">
                <a:latin typeface="Calibri"/>
                <a:cs typeface="Calibri"/>
              </a:rPr>
              <a:t>2</a:t>
            </a:r>
            <a:r>
              <a:rPr dirty="0" baseline="25000" sz="1500" spc="397">
                <a:latin typeface="Calibri"/>
                <a:cs typeface="Calibri"/>
              </a:rPr>
              <a:t> </a:t>
            </a:r>
            <a:r>
              <a:rPr dirty="0" sz="1450" spc="80">
                <a:latin typeface="Tahoma"/>
                <a:cs typeface="Tahoma"/>
              </a:rPr>
              <a:t>=</a:t>
            </a:r>
            <a:r>
              <a:rPr dirty="0" sz="1450" spc="-40">
                <a:latin typeface="Tahoma"/>
                <a:cs typeface="Tahoma"/>
              </a:rPr>
              <a:t> </a:t>
            </a:r>
            <a:r>
              <a:rPr dirty="0" sz="1450" spc="-25" i="1">
                <a:latin typeface="Arial"/>
                <a:cs typeface="Arial"/>
              </a:rPr>
              <a:t>.</a:t>
            </a:r>
            <a:r>
              <a:rPr dirty="0" sz="1450" spc="-25">
                <a:latin typeface="Calibri"/>
                <a:cs typeface="Calibri"/>
              </a:rPr>
              <a:t>5</a:t>
            </a:r>
            <a:endParaRPr sz="1450">
              <a:latin typeface="Calibri"/>
              <a:cs typeface="Calibri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7796530" y="1710956"/>
            <a:ext cx="1649730" cy="2202815"/>
            <a:chOff x="7796530" y="1710956"/>
            <a:chExt cx="1649730" cy="2202815"/>
          </a:xfrm>
        </p:grpSpPr>
        <p:pic>
          <p:nvPicPr>
            <p:cNvPr id="26" name="object 2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96530" y="1710956"/>
              <a:ext cx="1649361" cy="2202738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7823200" y="1740674"/>
              <a:ext cx="1549400" cy="2098040"/>
            </a:xfrm>
            <a:custGeom>
              <a:avLst/>
              <a:gdLst/>
              <a:ahLst/>
              <a:cxnLst/>
              <a:rect l="l" t="t" r="r" b="b"/>
              <a:pathLst>
                <a:path w="1549400" h="2098040">
                  <a:moveTo>
                    <a:pt x="0" y="0"/>
                  </a:moveTo>
                  <a:lnTo>
                    <a:pt x="1549400" y="0"/>
                  </a:lnTo>
                  <a:lnTo>
                    <a:pt x="1549400" y="2097849"/>
                  </a:lnTo>
                  <a:lnTo>
                    <a:pt x="0" y="20978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28" name="object 28" descr=""/>
          <p:cNvGraphicFramePr>
            <a:graphicFrameLocks noGrp="1"/>
          </p:cNvGraphicFramePr>
          <p:nvPr/>
        </p:nvGraphicFramePr>
        <p:xfrm>
          <a:off x="7900500" y="1818071"/>
          <a:ext cx="1395095" cy="19437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4300"/>
              </a:tblGrid>
              <a:tr h="196850"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950">
                          <a:solidFill>
                            <a:srgbClr val="929292"/>
                          </a:solidFill>
                          <a:latin typeface="Lucida Sans Unicode"/>
                          <a:cs typeface="Lucida Sans Unicode"/>
                        </a:rPr>
                        <a:t>instance</a:t>
                      </a:r>
                      <a:r>
                        <a:rPr dirty="0" sz="950" spc="245">
                          <a:solidFill>
                            <a:srgbClr val="929292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950" spc="-10">
                          <a:solidFill>
                            <a:srgbClr val="929292"/>
                          </a:solidFill>
                          <a:latin typeface="Lucida Sans Unicode"/>
                          <a:cs typeface="Lucida Sans Unicode"/>
                        </a:rPr>
                        <a:t>variables</a:t>
                      </a:r>
                      <a:endParaRPr sz="9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3970">
                    <a:lnL w="12700">
                      <a:solidFill>
                        <a:srgbClr val="929292"/>
                      </a:solidFill>
                      <a:prstDash val="solid"/>
                    </a:lnL>
                    <a:lnR w="12700">
                      <a:solidFill>
                        <a:srgbClr val="929292"/>
                      </a:solidFill>
                      <a:prstDash val="solid"/>
                    </a:lnR>
                    <a:lnT w="12700">
                      <a:solidFill>
                        <a:srgbClr val="929292"/>
                      </a:solidFill>
                      <a:prstDash val="solid"/>
                    </a:lnT>
                    <a:lnB w="12700">
                      <a:solidFill>
                        <a:srgbClr val="929292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 sz="950" spc="-10">
                          <a:solidFill>
                            <a:srgbClr val="929292"/>
                          </a:solidFill>
                          <a:latin typeface="Lucida Sans Unicode"/>
                          <a:cs typeface="Lucida Sans Unicode"/>
                        </a:rPr>
                        <a:t>constructors</a:t>
                      </a:r>
                      <a:endParaRPr sz="9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6510">
                    <a:lnL w="12700">
                      <a:solidFill>
                        <a:srgbClr val="929292"/>
                      </a:solidFill>
                      <a:prstDash val="solid"/>
                    </a:lnL>
                    <a:lnR w="12700">
                      <a:solidFill>
                        <a:srgbClr val="929292"/>
                      </a:solidFill>
                      <a:prstDash val="solid"/>
                    </a:lnR>
                    <a:lnT w="12700">
                      <a:solidFill>
                        <a:srgbClr val="929292"/>
                      </a:solidFill>
                      <a:prstDash val="solid"/>
                    </a:lnT>
                    <a:lnB w="12700">
                      <a:solidFill>
                        <a:srgbClr val="929292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724535"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950" spc="-10">
                          <a:solidFill>
                            <a:srgbClr val="929292"/>
                          </a:solidFill>
                          <a:latin typeface="Lucida Sans Unicode"/>
                          <a:cs typeface="Lucida Sans Unicode"/>
                        </a:rPr>
                        <a:t>methods</a:t>
                      </a:r>
                      <a:endParaRPr sz="9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7620">
                    <a:lnL w="12700">
                      <a:solidFill>
                        <a:srgbClr val="929292"/>
                      </a:solidFill>
                      <a:prstDash val="solid"/>
                    </a:lnL>
                    <a:lnR w="12700">
                      <a:solidFill>
                        <a:srgbClr val="929292"/>
                      </a:solidFill>
                      <a:prstDash val="solid"/>
                    </a:lnR>
                    <a:lnT w="12700">
                      <a:solidFill>
                        <a:srgbClr val="929292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test</a:t>
                      </a:r>
                      <a:r>
                        <a:rPr dirty="0" sz="1100" spc="1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10">
                          <a:latin typeface="Lucida Sans Unicode"/>
                          <a:cs typeface="Lucida Sans Unicode"/>
                        </a:rPr>
                        <a:t>client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71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9" name="object 29" descr=""/>
          <p:cNvSpPr txBox="1"/>
          <p:nvPr/>
        </p:nvSpPr>
        <p:spPr>
          <a:xfrm>
            <a:off x="4345578" y="5062826"/>
            <a:ext cx="2072639" cy="2514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1450" spc="-10" i="1">
                <a:latin typeface="Trebuchet MS"/>
                <a:cs typeface="Trebuchet MS"/>
              </a:rPr>
              <a:t>V</a:t>
            </a:r>
            <a:r>
              <a:rPr dirty="0" baseline="-11111" sz="1500" spc="-15" i="1">
                <a:latin typeface="Trebuchet MS"/>
                <a:cs typeface="Trebuchet MS"/>
              </a:rPr>
              <a:t>c</a:t>
            </a:r>
            <a:r>
              <a:rPr dirty="0" sz="1450" spc="-10">
                <a:latin typeface="Tahoma"/>
                <a:cs typeface="Tahoma"/>
              </a:rPr>
              <a:t>(</a:t>
            </a:r>
            <a:r>
              <a:rPr dirty="0" sz="1450" spc="-10" i="1">
                <a:latin typeface="Arial"/>
                <a:cs typeface="Arial"/>
              </a:rPr>
              <a:t>.</a:t>
            </a:r>
            <a:r>
              <a:rPr dirty="0" sz="1450" spc="-10">
                <a:latin typeface="Calibri"/>
                <a:cs typeface="Calibri"/>
              </a:rPr>
              <a:t>.42</a:t>
            </a:r>
            <a:r>
              <a:rPr dirty="0" sz="1450" spc="-10" i="1">
                <a:latin typeface="Arial"/>
                <a:cs typeface="Arial"/>
              </a:rPr>
              <a:t>,</a:t>
            </a:r>
            <a:r>
              <a:rPr dirty="0" sz="1450" spc="-155" i="1">
                <a:latin typeface="Arial"/>
                <a:cs typeface="Arial"/>
              </a:rPr>
              <a:t> </a:t>
            </a:r>
            <a:r>
              <a:rPr dirty="0" sz="1450" spc="-30" i="1">
                <a:latin typeface="Arial"/>
                <a:cs typeface="Arial"/>
              </a:rPr>
              <a:t>.</a:t>
            </a:r>
            <a:r>
              <a:rPr dirty="0" sz="1450" spc="-30">
                <a:latin typeface="Calibri"/>
                <a:cs typeface="Calibri"/>
              </a:rPr>
              <a:t>.71</a:t>
            </a:r>
            <a:r>
              <a:rPr dirty="0" sz="1450" spc="-30">
                <a:latin typeface="Tahoma"/>
                <a:cs typeface="Tahoma"/>
              </a:rPr>
              <a:t>) </a:t>
            </a:r>
            <a:r>
              <a:rPr dirty="0" sz="1450" spc="80">
                <a:latin typeface="Tahoma"/>
                <a:cs typeface="Tahoma"/>
              </a:rPr>
              <a:t>=</a:t>
            </a:r>
            <a:r>
              <a:rPr dirty="0" sz="1450" spc="-30">
                <a:latin typeface="Tahoma"/>
                <a:cs typeface="Tahoma"/>
              </a:rPr>
              <a:t> </a:t>
            </a:r>
            <a:r>
              <a:rPr dirty="0" sz="1450" spc="60">
                <a:latin typeface="Calibri"/>
                <a:cs typeface="Calibri"/>
              </a:rPr>
              <a:t>8</a:t>
            </a:r>
            <a:r>
              <a:rPr dirty="0" sz="1450" spc="60" i="1">
                <a:latin typeface="Arial"/>
                <a:cs typeface="Arial"/>
              </a:rPr>
              <a:t>.</a:t>
            </a:r>
            <a:r>
              <a:rPr dirty="0" sz="1450" spc="60">
                <a:latin typeface="Calibri"/>
                <a:cs typeface="Calibri"/>
              </a:rPr>
              <a:t>99</a:t>
            </a:r>
            <a:r>
              <a:rPr dirty="0" sz="1450" spc="15">
                <a:latin typeface="Calibri"/>
                <a:cs typeface="Calibri"/>
              </a:rPr>
              <a:t> </a:t>
            </a:r>
            <a:r>
              <a:rPr dirty="0" sz="1450" spc="170" i="1">
                <a:latin typeface="Meiryo"/>
                <a:cs typeface="Meiryo"/>
              </a:rPr>
              <a:t>X</a:t>
            </a:r>
            <a:r>
              <a:rPr dirty="0" sz="1450" spc="-155" i="1">
                <a:latin typeface="Meiryo"/>
                <a:cs typeface="Meiryo"/>
              </a:rPr>
              <a:t> </a:t>
            </a:r>
            <a:r>
              <a:rPr dirty="0" sz="1450" spc="55">
                <a:latin typeface="Calibri"/>
                <a:cs typeface="Calibri"/>
              </a:rPr>
              <a:t>10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6342044" y="4935570"/>
            <a:ext cx="546735" cy="2514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-22222" sz="1500" spc="97">
                <a:latin typeface="Calibri"/>
                <a:cs typeface="Calibri"/>
              </a:rPr>
              <a:t>9</a:t>
            </a:r>
            <a:r>
              <a:rPr dirty="0" baseline="-22222" sz="1500" spc="37">
                <a:latin typeface="Calibri"/>
                <a:cs typeface="Calibri"/>
              </a:rPr>
              <a:t> </a:t>
            </a:r>
            <a:r>
              <a:rPr dirty="0" u="sng" sz="1450" spc="4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20</a:t>
            </a:r>
            <a:r>
              <a:rPr dirty="0" u="sng" sz="1450" spc="40" i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.</a:t>
            </a:r>
            <a:r>
              <a:rPr dirty="0" u="sng" sz="1450" spc="4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6576973" y="5191970"/>
            <a:ext cx="182245" cy="2514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450" spc="-25" i="1">
                <a:latin typeface="Arial"/>
                <a:cs typeface="Arial"/>
              </a:rPr>
              <a:t>.</a:t>
            </a:r>
            <a:r>
              <a:rPr dirty="0" sz="1450" spc="-25">
                <a:latin typeface="Calibri"/>
                <a:cs typeface="Calibri"/>
              </a:rPr>
              <a:t>5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5364873" y="5437419"/>
            <a:ext cx="485140" cy="2514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450" spc="80">
                <a:latin typeface="Tahoma"/>
                <a:cs typeface="Tahoma"/>
              </a:rPr>
              <a:t>=</a:t>
            </a:r>
            <a:r>
              <a:rPr dirty="0" sz="1450" spc="-45">
                <a:latin typeface="Tahoma"/>
                <a:cs typeface="Tahoma"/>
              </a:rPr>
              <a:t> </a:t>
            </a:r>
            <a:r>
              <a:rPr dirty="0" sz="1450" spc="30">
                <a:latin typeface="Calibri"/>
                <a:cs typeface="Calibri"/>
              </a:rPr>
              <a:t>3</a:t>
            </a:r>
            <a:r>
              <a:rPr dirty="0" sz="1450" spc="30" i="1">
                <a:latin typeface="Arial"/>
                <a:cs typeface="Arial"/>
              </a:rPr>
              <a:t>.</a:t>
            </a:r>
            <a:r>
              <a:rPr dirty="0" sz="1450" spc="30">
                <a:latin typeface="Calibri"/>
                <a:cs typeface="Calibri"/>
              </a:rPr>
              <a:t>6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6028599" y="5360537"/>
            <a:ext cx="431800" cy="2508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22988" sz="2175" spc="75">
                <a:latin typeface="Calibri"/>
                <a:cs typeface="Calibri"/>
              </a:rPr>
              <a:t>10</a:t>
            </a:r>
            <a:r>
              <a:rPr dirty="0" sz="1000" spc="50">
                <a:latin typeface="Calibri"/>
                <a:cs typeface="Calibri"/>
              </a:rPr>
              <a:t>11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4" name="object 34" descr=""/>
          <p:cNvSpPr/>
          <p:nvPr/>
        </p:nvSpPr>
        <p:spPr>
          <a:xfrm>
            <a:off x="1549400" y="4525086"/>
            <a:ext cx="1485900" cy="598170"/>
          </a:xfrm>
          <a:custGeom>
            <a:avLst/>
            <a:gdLst/>
            <a:ahLst/>
            <a:cxnLst/>
            <a:rect l="l" t="t" r="r" b="b"/>
            <a:pathLst>
              <a:path w="1485900" h="598170">
                <a:moveTo>
                  <a:pt x="0" y="0"/>
                </a:moveTo>
                <a:lnTo>
                  <a:pt x="1485900" y="0"/>
                </a:lnTo>
                <a:lnTo>
                  <a:pt x="1485900" y="597573"/>
                </a:lnTo>
                <a:lnTo>
                  <a:pt x="0" y="5975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 txBox="1"/>
          <p:nvPr/>
        </p:nvSpPr>
        <p:spPr>
          <a:xfrm>
            <a:off x="1599194" y="4645522"/>
            <a:ext cx="1313815" cy="2889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25"/>
              </a:spcBef>
            </a:pPr>
            <a:r>
              <a:rPr dirty="0" sz="1700" i="1">
                <a:latin typeface="Trebuchet MS"/>
                <a:cs typeface="Trebuchet MS"/>
              </a:rPr>
              <a:t>V</a:t>
            </a:r>
            <a:r>
              <a:rPr dirty="0" baseline="-11574" sz="1800" i="1">
                <a:latin typeface="Trebuchet MS"/>
                <a:cs typeface="Trebuchet MS"/>
              </a:rPr>
              <a:t>c</a:t>
            </a:r>
            <a:r>
              <a:rPr dirty="0" sz="1700">
                <a:latin typeface="Tahoma"/>
                <a:cs typeface="Tahoma"/>
              </a:rPr>
              <a:t>(</a:t>
            </a:r>
            <a:r>
              <a:rPr dirty="0" sz="1700" i="1">
                <a:latin typeface="Trebuchet MS"/>
                <a:cs typeface="Trebuchet MS"/>
              </a:rPr>
              <a:t>x</a:t>
            </a:r>
            <a:r>
              <a:rPr dirty="0" sz="1700" i="1">
                <a:latin typeface="Arial"/>
                <a:cs typeface="Arial"/>
              </a:rPr>
              <a:t>,</a:t>
            </a:r>
            <a:r>
              <a:rPr dirty="0" sz="1700" spc="-145" i="1">
                <a:latin typeface="Arial"/>
                <a:cs typeface="Arial"/>
              </a:rPr>
              <a:t> </a:t>
            </a:r>
            <a:r>
              <a:rPr dirty="0" sz="1700" spc="200" i="1">
                <a:latin typeface="Trebuchet MS"/>
                <a:cs typeface="Trebuchet MS"/>
              </a:rPr>
              <a:t>y</a:t>
            </a:r>
            <a:r>
              <a:rPr dirty="0" sz="1700" spc="200">
                <a:latin typeface="Tahoma"/>
                <a:cs typeface="Tahoma"/>
              </a:rPr>
              <a:t>)=</a:t>
            </a:r>
            <a:r>
              <a:rPr dirty="0" sz="1700" spc="20">
                <a:latin typeface="Tahoma"/>
                <a:cs typeface="Tahoma"/>
              </a:rPr>
              <a:t> </a:t>
            </a:r>
            <a:r>
              <a:rPr dirty="0" sz="1700" spc="95" i="1">
                <a:latin typeface="Trebuchet MS"/>
                <a:cs typeface="Trebuchet MS"/>
              </a:rPr>
              <a:t>k</a:t>
            </a:r>
            <a:r>
              <a:rPr dirty="0" u="sng" baseline="37581" sz="2550" spc="142" i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q</a:t>
            </a:r>
            <a:endParaRPr baseline="37581" sz="2550">
              <a:latin typeface="Trebuchet MS"/>
              <a:cs typeface="Trebuchet MS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2775558" y="4797026"/>
            <a:ext cx="85725" cy="2882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dirty="0" sz="1700" spc="-140" i="1">
                <a:latin typeface="Trebuchet MS"/>
                <a:cs typeface="Trebuchet MS"/>
              </a:rPr>
              <a:t>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698500" y="2478100"/>
            <a:ext cx="6388100" cy="1627505"/>
          </a:xfrm>
          <a:prstGeom prst="rect">
            <a:avLst/>
          </a:prstGeom>
        </p:spPr>
        <p:txBody>
          <a:bodyPr wrap="square" lIns="0" tIns="89535" rIns="0" bIns="0" rtlCol="0" vert="horz">
            <a:spAutoFit/>
          </a:bodyPr>
          <a:lstStyle/>
          <a:p>
            <a:pPr marL="165735">
              <a:lnSpc>
                <a:spcPct val="100000"/>
              </a:lnSpc>
              <a:spcBef>
                <a:spcPts val="705"/>
              </a:spcBef>
            </a:pPr>
            <a:r>
              <a:rPr dirty="0" sz="1200">
                <a:latin typeface="Lucida Console"/>
                <a:cs typeface="Lucida Console"/>
              </a:rPr>
              <a:t>public</a:t>
            </a:r>
            <a:r>
              <a:rPr dirty="0" sz="1200" spc="17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static</a:t>
            </a:r>
            <a:r>
              <a:rPr dirty="0" sz="1200" spc="17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void</a:t>
            </a:r>
            <a:r>
              <a:rPr dirty="0" sz="1200" spc="18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main(String[]</a:t>
            </a:r>
            <a:r>
              <a:rPr dirty="0" sz="1200" spc="175">
                <a:latin typeface="Lucida Console"/>
                <a:cs typeface="Lucida Console"/>
              </a:rPr>
              <a:t> </a:t>
            </a:r>
            <a:r>
              <a:rPr dirty="0" sz="1200" spc="-10">
                <a:latin typeface="Lucida Console"/>
                <a:cs typeface="Lucida Console"/>
              </a:rPr>
              <a:t>args)</a:t>
            </a:r>
            <a:endParaRPr sz="1200">
              <a:latin typeface="Lucida Console"/>
              <a:cs typeface="Lucida Console"/>
            </a:endParaRPr>
          </a:p>
          <a:p>
            <a:pPr marL="165735">
              <a:lnSpc>
                <a:spcPct val="100000"/>
              </a:lnSpc>
              <a:spcBef>
                <a:spcPts val="500"/>
              </a:spcBef>
            </a:pPr>
            <a:r>
              <a:rPr dirty="0" sz="1200" spc="20">
                <a:latin typeface="Lucida Console"/>
                <a:cs typeface="Lucida Console"/>
              </a:rPr>
              <a:t>{</a:t>
            </a:r>
            <a:endParaRPr sz="1200">
              <a:latin typeface="Lucida Console"/>
              <a:cs typeface="Lucida Console"/>
            </a:endParaRPr>
          </a:p>
          <a:p>
            <a:pPr marL="449580">
              <a:lnSpc>
                <a:spcPct val="100000"/>
              </a:lnSpc>
              <a:spcBef>
                <a:spcPts val="505"/>
              </a:spcBef>
            </a:pPr>
            <a:r>
              <a:rPr dirty="0" sz="1200">
                <a:latin typeface="Lucida Console"/>
                <a:cs typeface="Lucida Console"/>
              </a:rPr>
              <a:t>Charge</a:t>
            </a:r>
            <a:r>
              <a:rPr dirty="0" sz="1200" spc="11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c</a:t>
            </a:r>
            <a:r>
              <a:rPr dirty="0" sz="1200" spc="114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=</a:t>
            </a:r>
            <a:r>
              <a:rPr dirty="0" sz="1200" spc="114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new</a:t>
            </a:r>
            <a:r>
              <a:rPr dirty="0" sz="1200" spc="114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Charge(.72,</a:t>
            </a:r>
            <a:r>
              <a:rPr dirty="0" sz="1200" spc="114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.31,</a:t>
            </a:r>
            <a:r>
              <a:rPr dirty="0" sz="1200" spc="110">
                <a:latin typeface="Lucida Console"/>
                <a:cs typeface="Lucida Console"/>
              </a:rPr>
              <a:t> </a:t>
            </a:r>
            <a:r>
              <a:rPr dirty="0" sz="1200" spc="-10">
                <a:latin typeface="Lucida Console"/>
                <a:cs typeface="Lucida Console"/>
              </a:rPr>
              <a:t>20.1);</a:t>
            </a:r>
            <a:endParaRPr sz="1200">
              <a:latin typeface="Lucida Console"/>
              <a:cs typeface="Lucida Console"/>
            </a:endParaRPr>
          </a:p>
          <a:p>
            <a:pPr marL="449580">
              <a:lnSpc>
                <a:spcPct val="100000"/>
              </a:lnSpc>
              <a:spcBef>
                <a:spcPts val="645"/>
              </a:spcBef>
              <a:tabLst>
                <a:tab pos="2900045" algn="l"/>
              </a:tabLst>
            </a:pPr>
            <a:r>
              <a:rPr dirty="0" baseline="6944" sz="1800" spc="-15">
                <a:latin typeface="Lucida Console"/>
                <a:cs typeface="Lucida Console"/>
              </a:rPr>
              <a:t>StdOut.println(c);</a:t>
            </a:r>
            <a:r>
              <a:rPr dirty="0" baseline="6944" sz="1800">
                <a:latin typeface="Lucida Console"/>
                <a:cs typeface="Lucida Console"/>
              </a:rPr>
              <a:t>	</a:t>
            </a:r>
            <a:r>
              <a:rPr dirty="0" sz="1150">
                <a:solidFill>
                  <a:srgbClr val="005493"/>
                </a:solidFill>
                <a:latin typeface="Lucida Sans Unicode"/>
                <a:cs typeface="Lucida Sans Unicode"/>
              </a:rPr>
              <a:t>Reminder:</a:t>
            </a:r>
            <a:r>
              <a:rPr dirty="0" sz="1150" spc="3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>
                <a:solidFill>
                  <a:srgbClr val="005493"/>
                </a:solidFill>
                <a:latin typeface="Lucida Sans Unicode"/>
                <a:cs typeface="Lucida Sans Unicode"/>
              </a:rPr>
              <a:t>automatically</a:t>
            </a:r>
            <a:r>
              <a:rPr dirty="0" sz="1150" spc="4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>
                <a:solidFill>
                  <a:srgbClr val="005493"/>
                </a:solidFill>
                <a:latin typeface="Lucida Sans Unicode"/>
                <a:cs typeface="Lucida Sans Unicode"/>
              </a:rPr>
              <a:t>invokes</a:t>
            </a:r>
            <a:r>
              <a:rPr dirty="0" sz="1150" spc="4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 spc="-10">
                <a:solidFill>
                  <a:srgbClr val="005493"/>
                </a:solidFill>
                <a:latin typeface="Lucida Console"/>
                <a:cs typeface="Lucida Console"/>
              </a:rPr>
              <a:t>c.toString()</a:t>
            </a:r>
            <a:endParaRPr sz="1150">
              <a:latin typeface="Lucida Console"/>
              <a:cs typeface="Lucida Console"/>
            </a:endParaRPr>
          </a:p>
          <a:p>
            <a:pPr marL="449580">
              <a:lnSpc>
                <a:spcPct val="100000"/>
              </a:lnSpc>
              <a:spcBef>
                <a:spcPts val="355"/>
              </a:spcBef>
            </a:pPr>
            <a:r>
              <a:rPr dirty="0" sz="1200">
                <a:latin typeface="Lucida Console"/>
                <a:cs typeface="Lucida Console"/>
              </a:rPr>
              <a:t>StdOut.printf("%6.2e\n",</a:t>
            </a:r>
            <a:r>
              <a:rPr dirty="0" sz="1200" spc="47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c.potentialAt(.42,</a:t>
            </a:r>
            <a:r>
              <a:rPr dirty="0" sz="1200" spc="475">
                <a:latin typeface="Lucida Console"/>
                <a:cs typeface="Lucida Console"/>
              </a:rPr>
              <a:t> </a:t>
            </a:r>
            <a:r>
              <a:rPr dirty="0" sz="1200" spc="-10">
                <a:latin typeface="Lucida Console"/>
                <a:cs typeface="Lucida Console"/>
              </a:rPr>
              <a:t>.71));</a:t>
            </a:r>
            <a:endParaRPr sz="1200">
              <a:latin typeface="Lucida Console"/>
              <a:cs typeface="Lucida Console"/>
            </a:endParaRPr>
          </a:p>
          <a:p>
            <a:pPr marL="165735">
              <a:lnSpc>
                <a:spcPct val="100000"/>
              </a:lnSpc>
              <a:spcBef>
                <a:spcPts val="500"/>
              </a:spcBef>
            </a:pPr>
            <a:r>
              <a:rPr dirty="0" sz="1200" spc="20">
                <a:latin typeface="Lucida Console"/>
                <a:cs typeface="Lucida Console"/>
              </a:rPr>
              <a:t>}</a:t>
            </a:r>
            <a:endParaRPr sz="1200">
              <a:latin typeface="Lucida Console"/>
              <a:cs typeface="Lucida Console"/>
            </a:endParaRPr>
          </a:p>
        </p:txBody>
      </p:sp>
      <p:grpSp>
        <p:nvGrpSpPr>
          <p:cNvPr id="38" name="object 38" descr=""/>
          <p:cNvGrpSpPr/>
          <p:nvPr/>
        </p:nvGrpSpPr>
        <p:grpSpPr>
          <a:xfrm>
            <a:off x="2927794" y="3390696"/>
            <a:ext cx="577850" cy="69850"/>
            <a:chOff x="2927794" y="3390696"/>
            <a:chExt cx="577850" cy="69850"/>
          </a:xfrm>
        </p:grpSpPr>
        <p:sp>
          <p:nvSpPr>
            <p:cNvPr id="39" name="object 39" descr=""/>
            <p:cNvSpPr/>
            <p:nvPr/>
          </p:nvSpPr>
          <p:spPr>
            <a:xfrm>
              <a:off x="2971806" y="3425310"/>
              <a:ext cx="533400" cy="0"/>
            </a:xfrm>
            <a:custGeom>
              <a:avLst/>
              <a:gdLst/>
              <a:ahLst/>
              <a:cxnLst/>
              <a:rect l="l" t="t" r="r" b="b"/>
              <a:pathLst>
                <a:path w="533400" h="0">
                  <a:moveTo>
                    <a:pt x="0" y="0"/>
                  </a:moveTo>
                  <a:lnTo>
                    <a:pt x="4374" y="0"/>
                  </a:lnTo>
                  <a:lnTo>
                    <a:pt x="533400" y="0"/>
                  </a:lnTo>
                </a:path>
              </a:pathLst>
            </a:custGeom>
            <a:ln w="12714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2927794" y="3390696"/>
              <a:ext cx="69215" cy="69850"/>
            </a:xfrm>
            <a:custGeom>
              <a:avLst/>
              <a:gdLst/>
              <a:ahLst/>
              <a:cxnLst/>
              <a:rect l="l" t="t" r="r" b="b"/>
              <a:pathLst>
                <a:path w="69214" h="69850">
                  <a:moveTo>
                    <a:pt x="69151" y="0"/>
                  </a:moveTo>
                  <a:lnTo>
                    <a:pt x="0" y="34607"/>
                  </a:lnTo>
                  <a:lnTo>
                    <a:pt x="69151" y="69227"/>
                  </a:lnTo>
                  <a:lnTo>
                    <a:pt x="51866" y="34607"/>
                  </a:lnTo>
                  <a:lnTo>
                    <a:pt x="69151" y="0"/>
                  </a:lnTo>
                  <a:close/>
                </a:path>
              </a:pathLst>
            </a:custGeom>
            <a:solidFill>
              <a:srgbClr val="00549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0700" y="1581745"/>
            <a:ext cx="9017635" cy="0"/>
          </a:xfrm>
          <a:custGeom>
            <a:avLst/>
            <a:gdLst/>
            <a:ahLst/>
            <a:cxnLst/>
            <a:rect l="l" t="t" r="r" b="b"/>
            <a:pathLst>
              <a:path w="9017635" h="0">
                <a:moveTo>
                  <a:pt x="0" y="0"/>
                </a:moveTo>
                <a:lnTo>
                  <a:pt x="9017020" y="0"/>
                </a:lnTo>
              </a:path>
            </a:pathLst>
          </a:custGeom>
          <a:ln w="52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Point</a:t>
            </a:r>
            <a:r>
              <a:rPr dirty="0" spc="190"/>
              <a:t> </a:t>
            </a:r>
            <a:r>
              <a:rPr dirty="0"/>
              <a:t>charge</a:t>
            </a:r>
            <a:r>
              <a:rPr dirty="0" spc="195"/>
              <a:t> </a:t>
            </a:r>
            <a:r>
              <a:rPr dirty="0"/>
              <a:t>implementation:</a:t>
            </a:r>
            <a:r>
              <a:rPr dirty="0" spc="195"/>
              <a:t> </a:t>
            </a:r>
            <a:r>
              <a:rPr dirty="0"/>
              <a:t>Instance</a:t>
            </a:r>
            <a:r>
              <a:rPr dirty="0" spc="190"/>
              <a:t> </a:t>
            </a:r>
            <a:r>
              <a:rPr dirty="0" spc="-10"/>
              <a:t>variables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520700" y="3546094"/>
            <a:ext cx="3403600" cy="166560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97155" rIns="0" bIns="0" rtlCol="0" vert="horz">
            <a:spAutoFit/>
          </a:bodyPr>
          <a:lstStyle/>
          <a:p>
            <a:pPr marL="165100">
              <a:lnSpc>
                <a:spcPct val="100000"/>
              </a:lnSpc>
              <a:spcBef>
                <a:spcPts val="765"/>
              </a:spcBef>
            </a:pPr>
            <a:r>
              <a:rPr dirty="0" sz="1200">
                <a:latin typeface="Lucida Console"/>
                <a:cs typeface="Lucida Console"/>
              </a:rPr>
              <a:t>public</a:t>
            </a:r>
            <a:r>
              <a:rPr dirty="0" sz="1200" spc="13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class</a:t>
            </a:r>
            <a:r>
              <a:rPr dirty="0" sz="1200" spc="140">
                <a:latin typeface="Lucida Console"/>
                <a:cs typeface="Lucida Console"/>
              </a:rPr>
              <a:t> </a:t>
            </a:r>
            <a:r>
              <a:rPr dirty="0" sz="1200" spc="-10">
                <a:latin typeface="Lucida Console"/>
                <a:cs typeface="Lucida Console"/>
              </a:rPr>
              <a:t>Charge</a:t>
            </a:r>
            <a:endParaRPr sz="1200">
              <a:latin typeface="Lucida Console"/>
              <a:cs typeface="Lucida Console"/>
            </a:endParaRPr>
          </a:p>
          <a:p>
            <a:pPr marL="165100">
              <a:lnSpc>
                <a:spcPct val="100000"/>
              </a:lnSpc>
              <a:spcBef>
                <a:spcPts val="500"/>
              </a:spcBef>
            </a:pPr>
            <a:r>
              <a:rPr dirty="0" sz="1200" spc="20">
                <a:latin typeface="Lucida Console"/>
                <a:cs typeface="Lucida Console"/>
              </a:rPr>
              <a:t>{</a:t>
            </a:r>
            <a:endParaRPr sz="1200">
              <a:latin typeface="Lucida Console"/>
              <a:cs typeface="Lucida Console"/>
            </a:endParaRPr>
          </a:p>
          <a:p>
            <a:pPr marL="448945" marR="297180">
              <a:lnSpc>
                <a:spcPct val="134800"/>
              </a:lnSpc>
            </a:pPr>
            <a:r>
              <a:rPr dirty="0" sz="1200">
                <a:latin typeface="Lucida Console"/>
                <a:cs typeface="Lucida Console"/>
              </a:rPr>
              <a:t>private</a:t>
            </a:r>
            <a:r>
              <a:rPr dirty="0" sz="1200" spc="13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final</a:t>
            </a:r>
            <a:r>
              <a:rPr dirty="0" sz="1200" spc="13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double</a:t>
            </a:r>
            <a:r>
              <a:rPr dirty="0" sz="1200" spc="13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rx,</a:t>
            </a:r>
            <a:r>
              <a:rPr dirty="0" sz="1200" spc="135">
                <a:latin typeface="Lucida Console"/>
                <a:cs typeface="Lucida Console"/>
              </a:rPr>
              <a:t> </a:t>
            </a:r>
            <a:r>
              <a:rPr dirty="0" sz="1200" spc="-25">
                <a:latin typeface="Lucida Console"/>
                <a:cs typeface="Lucida Console"/>
              </a:rPr>
              <a:t>ry; </a:t>
            </a:r>
            <a:r>
              <a:rPr dirty="0" sz="1200">
                <a:latin typeface="Lucida Console"/>
                <a:cs typeface="Lucida Console"/>
              </a:rPr>
              <a:t>private</a:t>
            </a:r>
            <a:r>
              <a:rPr dirty="0" sz="1200" spc="15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final</a:t>
            </a:r>
            <a:r>
              <a:rPr dirty="0" sz="1200" spc="15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double</a:t>
            </a:r>
            <a:r>
              <a:rPr dirty="0" sz="1200" spc="150">
                <a:latin typeface="Lucida Console"/>
                <a:cs typeface="Lucida Console"/>
              </a:rPr>
              <a:t> </a:t>
            </a:r>
            <a:r>
              <a:rPr dirty="0" sz="1200" spc="-25">
                <a:latin typeface="Lucida Console"/>
                <a:cs typeface="Lucida Console"/>
              </a:rPr>
              <a:t>q;</a:t>
            </a:r>
            <a:endParaRPr sz="1200">
              <a:latin typeface="Lucida Console"/>
              <a:cs typeface="Lucida Console"/>
            </a:endParaRPr>
          </a:p>
          <a:p>
            <a:pPr marL="165100">
              <a:lnSpc>
                <a:spcPct val="100000"/>
              </a:lnSpc>
              <a:spcBef>
                <a:spcPts val="500"/>
              </a:spcBef>
            </a:pPr>
            <a:r>
              <a:rPr dirty="0" sz="1200" spc="-25">
                <a:latin typeface="Lucida Console"/>
                <a:cs typeface="Lucida Console"/>
              </a:rPr>
              <a:t>...</a:t>
            </a:r>
            <a:endParaRPr sz="1200">
              <a:latin typeface="Lucida Console"/>
              <a:cs typeface="Lucida Console"/>
            </a:endParaRPr>
          </a:p>
          <a:p>
            <a:pPr marL="165100">
              <a:lnSpc>
                <a:spcPct val="100000"/>
              </a:lnSpc>
              <a:spcBef>
                <a:spcPts val="500"/>
              </a:spcBef>
            </a:pPr>
            <a:r>
              <a:rPr dirty="0" sz="1200" spc="20">
                <a:latin typeface="Lucida Console"/>
                <a:cs typeface="Lucida Console"/>
              </a:rPr>
              <a:t>}</a:t>
            </a:r>
            <a:endParaRPr sz="1200">
              <a:latin typeface="Lucida Console"/>
              <a:cs typeface="Lucida Console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20700" y="1804238"/>
            <a:ext cx="4470400" cy="43243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88265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695"/>
              </a:spcBef>
            </a:pP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Instance</a:t>
            </a:r>
            <a:r>
              <a:rPr dirty="0" sz="1450" spc="9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variables</a:t>
            </a:r>
            <a:r>
              <a:rPr dirty="0" sz="1450" spc="9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define</a:t>
            </a:r>
            <a:r>
              <a:rPr dirty="0" sz="1450" spc="95">
                <a:latin typeface="Lucida Sans Unicode"/>
                <a:cs typeface="Lucida Sans Unicode"/>
              </a:rPr>
              <a:t> </a:t>
            </a:r>
            <a:r>
              <a:rPr dirty="0" sz="1450" spc="-30">
                <a:latin typeface="Lucida Sans Unicode"/>
                <a:cs typeface="Lucida Sans Unicode"/>
              </a:rPr>
              <a:t>data-</a:t>
            </a:r>
            <a:r>
              <a:rPr dirty="0" sz="1450">
                <a:latin typeface="Lucida Sans Unicode"/>
                <a:cs typeface="Lucida Sans Unicode"/>
              </a:rPr>
              <a:t>type</a:t>
            </a:r>
            <a:r>
              <a:rPr dirty="0" sz="1450" spc="90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values.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58234" y="2698905"/>
            <a:ext cx="617220" cy="23367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350" spc="75" b="1">
                <a:latin typeface="Trebuchet MS"/>
                <a:cs typeface="Trebuchet MS"/>
              </a:rPr>
              <a:t>Values</a:t>
            </a:r>
            <a:endParaRPr sz="1350">
              <a:latin typeface="Trebuchet MS"/>
              <a:cs typeface="Trebuchet MS"/>
            </a:endParaRPr>
          </a:p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1351495" y="2310189"/>
          <a:ext cx="3644900" cy="9639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68755"/>
                <a:gridCol w="1151890"/>
                <a:gridCol w="1017904"/>
              </a:tblGrid>
              <a:tr h="3213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3F6F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100" spc="-10" i="1">
                          <a:latin typeface="Lucida Sans Italic"/>
                          <a:cs typeface="Lucida Sans Italic"/>
                        </a:rPr>
                        <a:t>examples</a:t>
                      </a:r>
                      <a:endParaRPr sz="1100">
                        <a:latin typeface="Lucida Sans Italic"/>
                        <a:cs typeface="Lucida Sans Italic"/>
                      </a:endParaRPr>
                    </a:p>
                  </a:txBody>
                  <a:tcPr marL="0" marR="0" marB="0" marT="5969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3F6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213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200">
                          <a:latin typeface="Lucida Sans Unicode"/>
                          <a:cs typeface="Lucida Sans Unicode"/>
                        </a:rPr>
                        <a:t>position</a:t>
                      </a:r>
                      <a:r>
                        <a:rPr dirty="0" sz="1200" spc="9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200">
                          <a:latin typeface="Lucida Sans Unicode"/>
                          <a:cs typeface="Lucida Sans Unicode"/>
                        </a:rPr>
                        <a:t>(</a:t>
                      </a:r>
                      <a:r>
                        <a:rPr dirty="0" sz="1200" i="1">
                          <a:latin typeface="Lucida Sans Italic"/>
                          <a:cs typeface="Lucida Sans Italic"/>
                        </a:rPr>
                        <a:t>x</a:t>
                      </a:r>
                      <a:r>
                        <a:rPr dirty="0" sz="1200">
                          <a:latin typeface="Lucida Sans Unicode"/>
                          <a:cs typeface="Lucida Sans Unicode"/>
                        </a:rPr>
                        <a:t>,</a:t>
                      </a:r>
                      <a:r>
                        <a:rPr dirty="0" sz="1200" spc="95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200" i="1">
                          <a:latin typeface="Lucida Sans Italic"/>
                          <a:cs typeface="Lucida Sans Italic"/>
                        </a:rPr>
                        <a:t>y</a:t>
                      </a:r>
                      <a:r>
                        <a:rPr dirty="0" sz="1200" spc="-185" i="1">
                          <a:latin typeface="Lucida Sans Italic"/>
                          <a:cs typeface="Lucida Sans Italic"/>
                        </a:rPr>
                        <a:t> </a:t>
                      </a:r>
                      <a:r>
                        <a:rPr dirty="0" sz="1200" spc="-50">
                          <a:latin typeface="Lucida Sans Unicode"/>
                          <a:cs typeface="Lucida Sans Unicode"/>
                        </a:rPr>
                        <a:t>)</a:t>
                      </a:r>
                      <a:endParaRPr sz="12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334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3F6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(.53,</a:t>
                      </a:r>
                      <a:r>
                        <a:rPr dirty="0" sz="1100" spc="2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20">
                          <a:latin typeface="Lucida Sans Unicode"/>
                          <a:cs typeface="Lucida Sans Unicode"/>
                        </a:rPr>
                        <a:t>.63)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969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(.13,</a:t>
                      </a:r>
                      <a:r>
                        <a:rPr dirty="0" sz="1100" spc="2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20">
                          <a:latin typeface="Lucida Sans Unicode"/>
                          <a:cs typeface="Lucida Sans Unicode"/>
                        </a:rPr>
                        <a:t>.94)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969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3213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200">
                          <a:latin typeface="Lucida Sans Unicode"/>
                          <a:cs typeface="Lucida Sans Unicode"/>
                        </a:rPr>
                        <a:t>electrical</a:t>
                      </a:r>
                      <a:r>
                        <a:rPr dirty="0" sz="1200" spc="165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200" spc="-10">
                          <a:latin typeface="Lucida Sans Unicode"/>
                          <a:cs typeface="Lucida Sans Unicode"/>
                        </a:rPr>
                        <a:t>charge</a:t>
                      </a:r>
                      <a:endParaRPr sz="12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334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3F6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100" spc="-20">
                          <a:latin typeface="Lucida Sans Unicode"/>
                          <a:cs typeface="Lucida Sans Unicode"/>
                        </a:rPr>
                        <a:t>20.1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969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100" spc="-20">
                          <a:latin typeface="Lucida Sans Unicode"/>
                          <a:cs typeface="Lucida Sans Unicode"/>
                        </a:rPr>
                        <a:t>81.9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969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" name="object 8" descr=""/>
          <p:cNvSpPr/>
          <p:nvPr/>
        </p:nvSpPr>
        <p:spPr>
          <a:xfrm>
            <a:off x="4267200" y="3609670"/>
            <a:ext cx="4356100" cy="1665605"/>
          </a:xfrm>
          <a:custGeom>
            <a:avLst/>
            <a:gdLst/>
            <a:ahLst/>
            <a:cxnLst/>
            <a:rect l="l" t="t" r="r" b="b"/>
            <a:pathLst>
              <a:path w="4356100" h="1665604">
                <a:moveTo>
                  <a:pt x="0" y="0"/>
                </a:moveTo>
                <a:lnTo>
                  <a:pt x="4356100" y="0"/>
                </a:lnTo>
                <a:lnTo>
                  <a:pt x="4356100" y="1665566"/>
                </a:lnTo>
                <a:lnTo>
                  <a:pt x="0" y="166556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4377372" y="3685023"/>
            <a:ext cx="230314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Modifiers</a:t>
            </a:r>
            <a:r>
              <a:rPr dirty="0" sz="1450" spc="12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control</a:t>
            </a:r>
            <a:r>
              <a:rPr dirty="0" sz="1450" spc="125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access.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565967" y="3943062"/>
            <a:ext cx="3947160" cy="11061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69545" marR="499109" indent="-157480">
              <a:lnSpc>
                <a:spcPct val="118700"/>
              </a:lnSpc>
              <a:spcBef>
                <a:spcPts val="90"/>
              </a:spcBef>
              <a:buClr>
                <a:srgbClr val="000000"/>
              </a:buClr>
              <a:buSzPct val="127586"/>
              <a:buFont typeface="Calibri"/>
              <a:buChar char="•"/>
              <a:tabLst>
                <a:tab pos="170180" algn="l"/>
              </a:tabLst>
            </a:pPr>
            <a:r>
              <a:rPr dirty="0" sz="1450">
                <a:solidFill>
                  <a:srgbClr val="005493"/>
                </a:solidFill>
                <a:latin typeface="Lucida Console"/>
                <a:cs typeface="Lucida Console"/>
              </a:rPr>
              <a:t>private</a:t>
            </a:r>
            <a:r>
              <a:rPr dirty="0" sz="1450" spc="-310">
                <a:solidFill>
                  <a:srgbClr val="005493"/>
                </a:solidFill>
                <a:latin typeface="Lucida Console"/>
                <a:cs typeface="Lucida Consol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denies</a:t>
            </a:r>
            <a:r>
              <a:rPr dirty="0" sz="1450" spc="11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clients</a:t>
            </a:r>
            <a:r>
              <a:rPr dirty="0" sz="1450" spc="11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access</a:t>
            </a:r>
            <a:r>
              <a:rPr dirty="0" sz="1450" spc="110">
                <a:latin typeface="Lucida Sans Unicode"/>
                <a:cs typeface="Lucida Sans Unicode"/>
              </a:rPr>
              <a:t> </a:t>
            </a:r>
            <a:r>
              <a:rPr dirty="0" sz="1450" spc="-25">
                <a:latin typeface="Lucida Sans Unicode"/>
                <a:cs typeface="Lucida Sans Unicode"/>
              </a:rPr>
              <a:t>and </a:t>
            </a:r>
            <a:r>
              <a:rPr dirty="0" sz="1450">
                <a:latin typeface="Lucida Sans Unicode"/>
                <a:cs typeface="Lucida Sans Unicode"/>
              </a:rPr>
              <a:t>therefore</a:t>
            </a:r>
            <a:r>
              <a:rPr dirty="0" sz="1450" spc="11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makes</a:t>
            </a:r>
            <a:r>
              <a:rPr dirty="0" sz="1450" spc="11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data</a:t>
            </a:r>
            <a:r>
              <a:rPr dirty="0" sz="1450" spc="11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type</a:t>
            </a:r>
            <a:r>
              <a:rPr dirty="0" sz="1450" spc="110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abstract.</a:t>
            </a:r>
            <a:endParaRPr sz="1450">
              <a:latin typeface="Lucida Sans Unicode"/>
              <a:cs typeface="Lucida Sans Unicode"/>
            </a:endParaRPr>
          </a:p>
          <a:p>
            <a:pPr marL="169545" marR="5080" indent="-157480">
              <a:lnSpc>
                <a:spcPct val="118700"/>
              </a:lnSpc>
              <a:spcBef>
                <a:spcPts val="250"/>
              </a:spcBef>
              <a:buClr>
                <a:srgbClr val="000000"/>
              </a:buClr>
              <a:buSzPct val="127586"/>
              <a:buFont typeface="Calibri"/>
              <a:buChar char="•"/>
              <a:tabLst>
                <a:tab pos="170180" algn="l"/>
              </a:tabLst>
            </a:pPr>
            <a:r>
              <a:rPr dirty="0" sz="1450">
                <a:solidFill>
                  <a:srgbClr val="005493"/>
                </a:solidFill>
                <a:latin typeface="Lucida Console"/>
                <a:cs typeface="Lucida Console"/>
              </a:rPr>
              <a:t>final</a:t>
            </a:r>
            <a:r>
              <a:rPr dirty="0" sz="1450" spc="-285">
                <a:solidFill>
                  <a:srgbClr val="005493"/>
                </a:solidFill>
                <a:latin typeface="Lucida Console"/>
                <a:cs typeface="Lucida Consol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disallows</a:t>
            </a:r>
            <a:r>
              <a:rPr dirty="0" sz="1450" spc="13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any</a:t>
            </a:r>
            <a:r>
              <a:rPr dirty="0" sz="1450" spc="13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change</a:t>
            </a:r>
            <a:r>
              <a:rPr dirty="0" sz="1450" spc="13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in</a:t>
            </a:r>
            <a:r>
              <a:rPr dirty="0" sz="1450" spc="13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value</a:t>
            </a:r>
            <a:r>
              <a:rPr dirty="0" sz="1450" spc="135">
                <a:latin typeface="Lucida Sans Unicode"/>
                <a:cs typeface="Lucida Sans Unicode"/>
              </a:rPr>
              <a:t> </a:t>
            </a:r>
            <a:r>
              <a:rPr dirty="0" sz="1450" spc="-25">
                <a:latin typeface="Lucida Sans Unicode"/>
                <a:cs typeface="Lucida Sans Unicode"/>
              </a:rPr>
              <a:t>and </a:t>
            </a:r>
            <a:r>
              <a:rPr dirty="0" sz="1450">
                <a:latin typeface="Lucida Sans Unicode"/>
                <a:cs typeface="Lucida Sans Unicode"/>
              </a:rPr>
              <a:t>documents</a:t>
            </a:r>
            <a:r>
              <a:rPr dirty="0" sz="1450" spc="9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that</a:t>
            </a:r>
            <a:r>
              <a:rPr dirty="0" sz="1450" spc="9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data</a:t>
            </a:r>
            <a:r>
              <a:rPr dirty="0" sz="1450" spc="9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type</a:t>
            </a:r>
            <a:r>
              <a:rPr dirty="0" sz="1450" spc="9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is</a:t>
            </a:r>
            <a:r>
              <a:rPr dirty="0" sz="1450" spc="95">
                <a:latin typeface="Lucida Sans Unicode"/>
                <a:cs typeface="Lucida Sans Unicode"/>
              </a:rPr>
              <a:t> </a:t>
            </a:r>
            <a:r>
              <a:rPr dirty="0" sz="1450" spc="-10" i="1">
                <a:latin typeface="Lucida Sans Italic"/>
                <a:cs typeface="Lucida Sans Italic"/>
              </a:rPr>
              <a:t>immutable</a:t>
            </a:r>
            <a:r>
              <a:rPr dirty="0" sz="1450" spc="-10">
                <a:latin typeface="Lucida Sans Unicode"/>
                <a:cs typeface="Lucida Sans Unicode"/>
              </a:rPr>
              <a:t>.</a:t>
            </a:r>
            <a:endParaRPr sz="1450">
              <a:latin typeface="Lucida Sans Unicode"/>
              <a:cs typeface="Lucida Sans Unicode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7477480" y="5078603"/>
            <a:ext cx="69215" cy="381000"/>
            <a:chOff x="7477480" y="5078603"/>
            <a:chExt cx="69215" cy="381000"/>
          </a:xfrm>
        </p:grpSpPr>
        <p:sp>
          <p:nvSpPr>
            <p:cNvPr id="12" name="object 12" descr=""/>
            <p:cNvSpPr/>
            <p:nvPr/>
          </p:nvSpPr>
          <p:spPr>
            <a:xfrm>
              <a:off x="7512050" y="5122665"/>
              <a:ext cx="0" cy="330835"/>
            </a:xfrm>
            <a:custGeom>
              <a:avLst/>
              <a:gdLst/>
              <a:ahLst/>
              <a:cxnLst/>
              <a:rect l="l" t="t" r="r" b="b"/>
              <a:pathLst>
                <a:path w="0" h="330835">
                  <a:moveTo>
                    <a:pt x="0" y="0"/>
                  </a:moveTo>
                  <a:lnTo>
                    <a:pt x="0" y="12583"/>
                  </a:lnTo>
                  <a:lnTo>
                    <a:pt x="0" y="330570"/>
                  </a:lnTo>
                </a:path>
              </a:pathLst>
            </a:custGeom>
            <a:ln w="12714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77480" y="5078603"/>
              <a:ext cx="69151" cy="69227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7127722" y="5427332"/>
            <a:ext cx="77660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>
                <a:solidFill>
                  <a:srgbClr val="005493"/>
                </a:solidFill>
                <a:latin typeface="Lucida Sans Unicode"/>
                <a:cs typeface="Lucida Sans Unicode"/>
              </a:rPr>
              <a:t>stay</a:t>
            </a:r>
            <a:r>
              <a:rPr dirty="0" sz="1150" spc="4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 spc="-10">
                <a:solidFill>
                  <a:srgbClr val="005493"/>
                </a:solidFill>
                <a:latin typeface="Lucida Sans Unicode"/>
                <a:cs typeface="Lucida Sans Unicode"/>
              </a:rPr>
              <a:t>tuned</a:t>
            </a:r>
            <a:endParaRPr sz="1150">
              <a:latin typeface="Lucida Sans Unicode"/>
              <a:cs typeface="Lucida Sans Unicode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20700" y="5847372"/>
            <a:ext cx="5194300" cy="48323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83820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660"/>
              </a:spcBef>
            </a:pP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Key</a:t>
            </a:r>
            <a:r>
              <a:rPr dirty="0" sz="1450" spc="7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to</a:t>
            </a:r>
            <a:r>
              <a:rPr dirty="0" sz="1450" spc="7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OOP.</a:t>
            </a:r>
            <a:r>
              <a:rPr dirty="0" sz="1450" spc="7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Each</a:t>
            </a:r>
            <a:r>
              <a:rPr dirty="0" sz="1450" spc="70">
                <a:latin typeface="Lucida Sans Unicode"/>
                <a:cs typeface="Lucida Sans Unicode"/>
              </a:rPr>
              <a:t> </a:t>
            </a:r>
            <a:r>
              <a:rPr dirty="0" sz="1450" i="1">
                <a:latin typeface="Lucida Sans Italic"/>
                <a:cs typeface="Lucida Sans Italic"/>
              </a:rPr>
              <a:t>object</a:t>
            </a:r>
            <a:r>
              <a:rPr dirty="0" sz="1450" spc="70" i="1">
                <a:latin typeface="Lucida Sans Italic"/>
                <a:cs typeface="Lucida Sans Italic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has</a:t>
            </a:r>
            <a:r>
              <a:rPr dirty="0" sz="1450" spc="7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instance-variable</a:t>
            </a:r>
            <a:r>
              <a:rPr dirty="0" sz="1450" spc="70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values.</a:t>
            </a:r>
            <a:endParaRPr sz="1450">
              <a:latin typeface="Lucida Sans Unicode"/>
              <a:cs typeface="Lucida Sans Unicode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7796530" y="1710956"/>
            <a:ext cx="1649730" cy="2202815"/>
            <a:chOff x="7796530" y="1710956"/>
            <a:chExt cx="1649730" cy="2202815"/>
          </a:xfrm>
        </p:grpSpPr>
        <p:pic>
          <p:nvPicPr>
            <p:cNvPr id="17" name="object 1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96530" y="1710956"/>
              <a:ext cx="1649361" cy="2202738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7823200" y="1740674"/>
              <a:ext cx="1549400" cy="2098040"/>
            </a:xfrm>
            <a:custGeom>
              <a:avLst/>
              <a:gdLst/>
              <a:ahLst/>
              <a:cxnLst/>
              <a:rect l="l" t="t" r="r" b="b"/>
              <a:pathLst>
                <a:path w="1549400" h="2098040">
                  <a:moveTo>
                    <a:pt x="0" y="0"/>
                  </a:moveTo>
                  <a:lnTo>
                    <a:pt x="1549400" y="0"/>
                  </a:lnTo>
                  <a:lnTo>
                    <a:pt x="1549400" y="2097849"/>
                  </a:lnTo>
                  <a:lnTo>
                    <a:pt x="0" y="20978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7912102" y="1829673"/>
            <a:ext cx="1371600" cy="18415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 marL="60325">
              <a:lnSpc>
                <a:spcPts val="1220"/>
              </a:lnSpc>
            </a:pPr>
            <a:r>
              <a:rPr dirty="0" sz="1050">
                <a:latin typeface="Lucida Sans Unicode"/>
                <a:cs typeface="Lucida Sans Unicode"/>
              </a:rPr>
              <a:t>instance</a:t>
            </a:r>
            <a:r>
              <a:rPr dirty="0" sz="1050" spc="420">
                <a:latin typeface="Lucida Sans Unicode"/>
                <a:cs typeface="Lucida Sans Unicode"/>
              </a:rPr>
              <a:t> </a:t>
            </a:r>
            <a:r>
              <a:rPr dirty="0" sz="1050" spc="-10">
                <a:latin typeface="Lucida Sans Unicode"/>
                <a:cs typeface="Lucida Sans Unicode"/>
              </a:rPr>
              <a:t>variables</a:t>
            </a:r>
            <a:endParaRPr sz="1050">
              <a:latin typeface="Lucida Sans Unicode"/>
              <a:cs typeface="Lucida Sans Unicode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7899388" y="1816959"/>
            <a:ext cx="1397635" cy="1957070"/>
            <a:chOff x="7899388" y="1816959"/>
            <a:chExt cx="1397635" cy="1957070"/>
          </a:xfrm>
        </p:grpSpPr>
        <p:sp>
          <p:nvSpPr>
            <p:cNvPr id="21" name="object 21" descr=""/>
            <p:cNvSpPr/>
            <p:nvPr/>
          </p:nvSpPr>
          <p:spPr>
            <a:xfrm>
              <a:off x="7905745" y="2039458"/>
              <a:ext cx="1384300" cy="483234"/>
            </a:xfrm>
            <a:custGeom>
              <a:avLst/>
              <a:gdLst/>
              <a:ahLst/>
              <a:cxnLst/>
              <a:rect l="l" t="t" r="r" b="b"/>
              <a:pathLst>
                <a:path w="1384300" h="483235">
                  <a:moveTo>
                    <a:pt x="0" y="0"/>
                  </a:moveTo>
                  <a:lnTo>
                    <a:pt x="1384301" y="0"/>
                  </a:lnTo>
                  <a:lnTo>
                    <a:pt x="1384301" y="483141"/>
                  </a:lnTo>
                  <a:lnTo>
                    <a:pt x="0" y="483141"/>
                  </a:lnTo>
                  <a:lnTo>
                    <a:pt x="0" y="0"/>
                  </a:lnTo>
                  <a:close/>
                </a:path>
              </a:pathLst>
            </a:custGeom>
            <a:ln w="10487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7905745" y="2548024"/>
              <a:ext cx="1384300" cy="699770"/>
            </a:xfrm>
            <a:custGeom>
              <a:avLst/>
              <a:gdLst/>
              <a:ahLst/>
              <a:cxnLst/>
              <a:rect l="l" t="t" r="r" b="b"/>
              <a:pathLst>
                <a:path w="1384300" h="699769">
                  <a:moveTo>
                    <a:pt x="0" y="0"/>
                  </a:moveTo>
                  <a:lnTo>
                    <a:pt x="1384301" y="0"/>
                  </a:lnTo>
                  <a:lnTo>
                    <a:pt x="1384301" y="699285"/>
                  </a:lnTo>
                  <a:lnTo>
                    <a:pt x="0" y="699285"/>
                  </a:lnTo>
                  <a:lnTo>
                    <a:pt x="0" y="0"/>
                  </a:lnTo>
                  <a:close/>
                </a:path>
              </a:pathLst>
            </a:custGeom>
            <a:ln w="10486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7905745" y="3272738"/>
              <a:ext cx="1384300" cy="495934"/>
            </a:xfrm>
            <a:custGeom>
              <a:avLst/>
              <a:gdLst/>
              <a:ahLst/>
              <a:cxnLst/>
              <a:rect l="l" t="t" r="r" b="b"/>
              <a:pathLst>
                <a:path w="1384300" h="495935">
                  <a:moveTo>
                    <a:pt x="0" y="0"/>
                  </a:moveTo>
                  <a:lnTo>
                    <a:pt x="1384301" y="0"/>
                  </a:lnTo>
                  <a:lnTo>
                    <a:pt x="1384301" y="495856"/>
                  </a:lnTo>
                  <a:lnTo>
                    <a:pt x="0" y="495856"/>
                  </a:lnTo>
                  <a:lnTo>
                    <a:pt x="0" y="0"/>
                  </a:lnTo>
                  <a:close/>
                </a:path>
              </a:pathLst>
            </a:custGeom>
            <a:ln w="10487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7905745" y="1823316"/>
              <a:ext cx="1384300" cy="178435"/>
            </a:xfrm>
            <a:custGeom>
              <a:avLst/>
              <a:gdLst/>
              <a:ahLst/>
              <a:cxnLst/>
              <a:rect l="l" t="t" r="r" b="b"/>
              <a:pathLst>
                <a:path w="1384300" h="178435">
                  <a:moveTo>
                    <a:pt x="0" y="0"/>
                  </a:moveTo>
                  <a:lnTo>
                    <a:pt x="1384301" y="0"/>
                  </a:lnTo>
                  <a:lnTo>
                    <a:pt x="1384301" y="177999"/>
                  </a:lnTo>
                  <a:lnTo>
                    <a:pt x="0" y="177999"/>
                  </a:lnTo>
                  <a:lnTo>
                    <a:pt x="0" y="0"/>
                  </a:lnTo>
                  <a:close/>
                </a:path>
              </a:pathLst>
            </a:custGeom>
            <a:ln w="127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7910989" y="2026187"/>
            <a:ext cx="1374140" cy="50419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10795" rIns="0" bIns="0" rtlCol="0" vert="horz">
            <a:spAutoFit/>
          </a:bodyPr>
          <a:lstStyle/>
          <a:p>
            <a:pPr marL="59055">
              <a:lnSpc>
                <a:spcPct val="100000"/>
              </a:lnSpc>
              <a:spcBef>
                <a:spcPts val="85"/>
              </a:spcBef>
            </a:pPr>
            <a:r>
              <a:rPr dirty="0" sz="950" spc="-10">
                <a:solidFill>
                  <a:srgbClr val="929292"/>
                </a:solidFill>
                <a:latin typeface="Lucida Sans Unicode"/>
                <a:cs typeface="Lucida Sans Unicode"/>
              </a:rPr>
              <a:t>constructors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28" name="object 2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26" name="object 26" descr=""/>
          <p:cNvSpPr txBox="1"/>
          <p:nvPr/>
        </p:nvSpPr>
        <p:spPr>
          <a:xfrm>
            <a:off x="7910989" y="2540555"/>
            <a:ext cx="1374140" cy="71437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2540" rIns="0" bIns="0" rtlCol="0" vert="horz">
            <a:spAutoFit/>
          </a:bodyPr>
          <a:lstStyle/>
          <a:p>
            <a:pPr marL="51435">
              <a:lnSpc>
                <a:spcPct val="100000"/>
              </a:lnSpc>
              <a:spcBef>
                <a:spcPts val="20"/>
              </a:spcBef>
            </a:pPr>
            <a:r>
              <a:rPr dirty="0" sz="950" spc="-10">
                <a:solidFill>
                  <a:srgbClr val="929292"/>
                </a:solidFill>
                <a:latin typeface="Lucida Sans Unicode"/>
                <a:cs typeface="Lucida Sans Unicode"/>
              </a:rPr>
              <a:t>methods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7910989" y="3265268"/>
            <a:ext cx="1374140" cy="34480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12065" rIns="0" bIns="0" rtlCol="0" vert="horz">
            <a:spAutoFit/>
          </a:bodyPr>
          <a:lstStyle/>
          <a:p>
            <a:pPr marL="51435">
              <a:lnSpc>
                <a:spcPct val="100000"/>
              </a:lnSpc>
              <a:spcBef>
                <a:spcPts val="95"/>
              </a:spcBef>
            </a:pPr>
            <a:r>
              <a:rPr dirty="0" sz="1100">
                <a:solidFill>
                  <a:srgbClr val="929292"/>
                </a:solidFill>
                <a:latin typeface="Lucida Sans Unicode"/>
                <a:cs typeface="Lucida Sans Unicode"/>
              </a:rPr>
              <a:t>test</a:t>
            </a:r>
            <a:r>
              <a:rPr dirty="0" sz="1100" spc="10">
                <a:solidFill>
                  <a:srgbClr val="929292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0">
                <a:solidFill>
                  <a:srgbClr val="929292"/>
                </a:solidFill>
                <a:latin typeface="Lucida Sans Unicode"/>
                <a:cs typeface="Lucida Sans Unicode"/>
              </a:rPr>
              <a:t>client</a:t>
            </a:r>
            <a:endParaRPr sz="1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0700" y="1581745"/>
            <a:ext cx="9017635" cy="0"/>
          </a:xfrm>
          <a:custGeom>
            <a:avLst/>
            <a:gdLst/>
            <a:ahLst/>
            <a:cxnLst/>
            <a:rect l="l" t="t" r="r" b="b"/>
            <a:pathLst>
              <a:path w="9017635" h="0">
                <a:moveTo>
                  <a:pt x="0" y="0"/>
                </a:moveTo>
                <a:lnTo>
                  <a:pt x="9017020" y="0"/>
                </a:lnTo>
              </a:path>
            </a:pathLst>
          </a:custGeom>
          <a:ln w="52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Point</a:t>
            </a:r>
            <a:r>
              <a:rPr dirty="0" spc="250"/>
              <a:t> </a:t>
            </a:r>
            <a:r>
              <a:rPr dirty="0"/>
              <a:t>charge</a:t>
            </a:r>
            <a:r>
              <a:rPr dirty="0" spc="250"/>
              <a:t> </a:t>
            </a:r>
            <a:r>
              <a:rPr dirty="0"/>
              <a:t>implementation:</a:t>
            </a:r>
            <a:r>
              <a:rPr dirty="0" spc="250"/>
              <a:t> </a:t>
            </a:r>
            <a:r>
              <a:rPr dirty="0" spc="-10"/>
              <a:t>Constructor</a:t>
            </a:r>
          </a:p>
        </p:txBody>
      </p:sp>
      <p:sp>
        <p:nvSpPr>
          <p:cNvPr id="4" name="object 4" descr=""/>
          <p:cNvSpPr/>
          <p:nvPr/>
        </p:nvSpPr>
        <p:spPr>
          <a:xfrm>
            <a:off x="2616200" y="2401811"/>
            <a:ext cx="4838700" cy="2237740"/>
          </a:xfrm>
          <a:custGeom>
            <a:avLst/>
            <a:gdLst/>
            <a:ahLst/>
            <a:cxnLst/>
            <a:rect l="l" t="t" r="r" b="b"/>
            <a:pathLst>
              <a:path w="4838700" h="2237740">
                <a:moveTo>
                  <a:pt x="0" y="0"/>
                </a:moveTo>
                <a:lnTo>
                  <a:pt x="4838700" y="0"/>
                </a:lnTo>
                <a:lnTo>
                  <a:pt x="4838700" y="2237701"/>
                </a:lnTo>
                <a:lnTo>
                  <a:pt x="0" y="223770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2769082" y="2471713"/>
            <a:ext cx="4566920" cy="9486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>
                <a:latin typeface="Lucida Console"/>
                <a:cs typeface="Lucida Console"/>
              </a:rPr>
              <a:t>public</a:t>
            </a:r>
            <a:r>
              <a:rPr dirty="0" sz="1200" spc="13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class</a:t>
            </a:r>
            <a:r>
              <a:rPr dirty="0" sz="1200" spc="140">
                <a:latin typeface="Lucida Console"/>
                <a:cs typeface="Lucida Console"/>
              </a:rPr>
              <a:t> </a:t>
            </a:r>
            <a:r>
              <a:rPr dirty="0" sz="1200" spc="-10">
                <a:latin typeface="Lucida Console"/>
                <a:cs typeface="Lucida Console"/>
              </a:rPr>
              <a:t>Charge</a:t>
            </a:r>
            <a:endParaRPr sz="1200">
              <a:latin typeface="Lucida Console"/>
              <a:cs typeface="Lucida Console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200" spc="20">
                <a:latin typeface="Lucida Console"/>
                <a:cs typeface="Lucida Console"/>
              </a:rPr>
              <a:t>{</a:t>
            </a:r>
            <a:endParaRPr sz="1200">
              <a:latin typeface="Lucida Console"/>
              <a:cs typeface="Lucida Console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25">
                <a:latin typeface="Lucida Console"/>
                <a:cs typeface="Lucida Console"/>
              </a:rPr>
              <a:t>...</a:t>
            </a:r>
            <a:endParaRPr sz="1200">
              <a:latin typeface="Lucida Console"/>
              <a:cs typeface="Lucida Console"/>
            </a:endParaRPr>
          </a:p>
          <a:p>
            <a:pPr marL="201295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Lucida Console"/>
                <a:cs typeface="Lucida Console"/>
              </a:rPr>
              <a:t>public</a:t>
            </a:r>
            <a:r>
              <a:rPr dirty="0" sz="1200" spc="15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Charge(double</a:t>
            </a:r>
            <a:r>
              <a:rPr dirty="0" sz="1200" spc="15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x0,</a:t>
            </a:r>
            <a:r>
              <a:rPr dirty="0" sz="1200" spc="15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double</a:t>
            </a:r>
            <a:r>
              <a:rPr dirty="0" sz="1200" spc="15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y0,</a:t>
            </a:r>
            <a:r>
              <a:rPr dirty="0" sz="1200" spc="15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double</a:t>
            </a:r>
            <a:r>
              <a:rPr dirty="0" sz="1200" spc="155">
                <a:latin typeface="Lucida Console"/>
                <a:cs typeface="Lucida Console"/>
              </a:rPr>
              <a:t> </a:t>
            </a:r>
            <a:r>
              <a:rPr dirty="0" sz="1200" spc="-25">
                <a:latin typeface="Lucida Console"/>
                <a:cs typeface="Lucida Console"/>
              </a:rPr>
              <a:t>q0)</a:t>
            </a:r>
            <a:endParaRPr sz="1200">
              <a:latin typeface="Lucida Console"/>
              <a:cs typeface="Lucida Console"/>
            </a:endParaRPr>
          </a:p>
          <a:p>
            <a:pPr marL="201295">
              <a:lnSpc>
                <a:spcPct val="100000"/>
              </a:lnSpc>
              <a:spcBef>
                <a:spcPts val="5"/>
              </a:spcBef>
            </a:pPr>
            <a:r>
              <a:rPr dirty="0" sz="1200" spc="20">
                <a:latin typeface="Lucida Console"/>
                <a:cs typeface="Lucida Console"/>
              </a:rPr>
              <a:t>{</a:t>
            </a:r>
            <a:endParaRPr sz="1200">
              <a:latin typeface="Lucida Console"/>
              <a:cs typeface="Lucida Console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336753" y="3389529"/>
            <a:ext cx="782320" cy="58166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35"/>
              </a:spcBef>
            </a:pPr>
            <a:r>
              <a:rPr dirty="0" sz="1200">
                <a:latin typeface="Lucida Console"/>
                <a:cs typeface="Lucida Console"/>
              </a:rPr>
              <a:t>rx</a:t>
            </a:r>
            <a:r>
              <a:rPr dirty="0" sz="1200" spc="5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=</a:t>
            </a:r>
            <a:r>
              <a:rPr dirty="0" sz="1200" spc="55">
                <a:latin typeface="Lucida Console"/>
                <a:cs typeface="Lucida Console"/>
              </a:rPr>
              <a:t> </a:t>
            </a:r>
            <a:r>
              <a:rPr dirty="0" sz="1200" spc="-25">
                <a:latin typeface="Lucida Console"/>
                <a:cs typeface="Lucida Console"/>
              </a:rPr>
              <a:t>x0; </a:t>
            </a:r>
            <a:r>
              <a:rPr dirty="0" sz="1200">
                <a:latin typeface="Lucida Console"/>
                <a:cs typeface="Lucida Console"/>
              </a:rPr>
              <a:t>ry</a:t>
            </a:r>
            <a:r>
              <a:rPr dirty="0" sz="1200" spc="5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=</a:t>
            </a:r>
            <a:r>
              <a:rPr dirty="0" sz="1200" spc="55">
                <a:latin typeface="Lucida Console"/>
                <a:cs typeface="Lucida Console"/>
              </a:rPr>
              <a:t> </a:t>
            </a:r>
            <a:r>
              <a:rPr dirty="0" sz="1200" spc="-25">
                <a:latin typeface="Lucida Console"/>
                <a:cs typeface="Lucida Console"/>
              </a:rPr>
              <a:t>y0; </a:t>
            </a:r>
            <a:r>
              <a:rPr dirty="0" sz="1200">
                <a:latin typeface="Lucida Console"/>
                <a:cs typeface="Lucida Console"/>
              </a:rPr>
              <a:t>q</a:t>
            </a:r>
            <a:r>
              <a:rPr dirty="0" sz="1200" spc="30">
                <a:latin typeface="Lucida Console"/>
                <a:cs typeface="Lucida Console"/>
              </a:rPr>
              <a:t>  </a:t>
            </a:r>
            <a:r>
              <a:rPr dirty="0" sz="1200">
                <a:latin typeface="Lucida Console"/>
                <a:cs typeface="Lucida Console"/>
              </a:rPr>
              <a:t>=</a:t>
            </a:r>
            <a:r>
              <a:rPr dirty="0" sz="1200" spc="40">
                <a:latin typeface="Lucida Console"/>
                <a:cs typeface="Lucida Console"/>
              </a:rPr>
              <a:t> </a:t>
            </a:r>
            <a:r>
              <a:rPr dirty="0" sz="1200" spc="-25">
                <a:latin typeface="Lucida Console"/>
                <a:cs typeface="Lucida Console"/>
              </a:rPr>
              <a:t>q0;</a:t>
            </a:r>
            <a:endParaRPr sz="1200">
              <a:latin typeface="Lucida Console"/>
              <a:cs typeface="Lucida Console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769082" y="3940214"/>
            <a:ext cx="309245" cy="58166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35"/>
              </a:spcBef>
            </a:pPr>
            <a:r>
              <a:rPr dirty="0" sz="1200" spc="20">
                <a:latin typeface="Lucida Console"/>
                <a:cs typeface="Lucida Console"/>
              </a:rPr>
              <a:t>}</a:t>
            </a:r>
            <a:endParaRPr sz="1200">
              <a:latin typeface="Lucida Console"/>
              <a:cs typeface="Lucida Console"/>
            </a:endParaRPr>
          </a:p>
          <a:p>
            <a:pPr algn="r" marR="5080">
              <a:lnSpc>
                <a:spcPct val="100000"/>
              </a:lnSpc>
              <a:spcBef>
                <a:spcPts val="10"/>
              </a:spcBef>
            </a:pPr>
            <a:r>
              <a:rPr dirty="0" sz="1200" spc="-25">
                <a:latin typeface="Lucida Console"/>
                <a:cs typeface="Lucida Console"/>
              </a:rPr>
              <a:t>...</a:t>
            </a:r>
            <a:endParaRPr sz="1200">
              <a:latin typeface="Lucida Console"/>
              <a:cs typeface="Lucida Console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20">
                <a:latin typeface="Lucida Console"/>
                <a:cs typeface="Lucida Console"/>
              </a:rPr>
              <a:t>}</a:t>
            </a:r>
            <a:endParaRPr sz="1200">
              <a:latin typeface="Lucida Console"/>
              <a:cs typeface="Lucida Console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20700" y="1804238"/>
            <a:ext cx="4838700" cy="43243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88265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695"/>
              </a:spcBef>
            </a:pP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Constructors</a:t>
            </a:r>
            <a:r>
              <a:rPr dirty="0" sz="1450" spc="9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create</a:t>
            </a:r>
            <a:r>
              <a:rPr dirty="0" sz="1450" spc="10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and</a:t>
            </a:r>
            <a:r>
              <a:rPr dirty="0" sz="1450" spc="10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initialize</a:t>
            </a:r>
            <a:r>
              <a:rPr dirty="0" sz="1450" spc="100">
                <a:latin typeface="Lucida Sans Unicode"/>
                <a:cs typeface="Lucida Sans Unicode"/>
              </a:rPr>
              <a:t> </a:t>
            </a:r>
            <a:r>
              <a:rPr dirty="0" sz="1450" spc="55">
                <a:latin typeface="Lucida Sans Unicode"/>
                <a:cs typeface="Lucida Sans Unicode"/>
              </a:rPr>
              <a:t>new</a:t>
            </a:r>
            <a:r>
              <a:rPr dirty="0" sz="1450" spc="95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objects.</a:t>
            </a:r>
            <a:endParaRPr sz="1450">
              <a:latin typeface="Lucida Sans Unicode"/>
              <a:cs typeface="Lucida Sans Unicode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7796530" y="1710956"/>
            <a:ext cx="1649730" cy="2202815"/>
            <a:chOff x="7796530" y="1710956"/>
            <a:chExt cx="1649730" cy="2202815"/>
          </a:xfrm>
        </p:grpSpPr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96530" y="1710956"/>
              <a:ext cx="1649361" cy="2202738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7823200" y="1740674"/>
              <a:ext cx="1549400" cy="2098040"/>
            </a:xfrm>
            <a:custGeom>
              <a:avLst/>
              <a:gdLst/>
              <a:ahLst/>
              <a:cxnLst/>
              <a:rect l="l" t="t" r="r" b="b"/>
              <a:pathLst>
                <a:path w="1549400" h="2098040">
                  <a:moveTo>
                    <a:pt x="0" y="0"/>
                  </a:moveTo>
                  <a:lnTo>
                    <a:pt x="1549400" y="0"/>
                  </a:lnTo>
                  <a:lnTo>
                    <a:pt x="1549400" y="2097849"/>
                  </a:lnTo>
                  <a:lnTo>
                    <a:pt x="0" y="20978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2" name="object 12" descr=""/>
          <p:cNvGraphicFramePr>
            <a:graphicFrameLocks noGrp="1"/>
          </p:cNvGraphicFramePr>
          <p:nvPr/>
        </p:nvGraphicFramePr>
        <p:xfrm>
          <a:off x="7893032" y="1818071"/>
          <a:ext cx="1410335" cy="1944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4300"/>
              </a:tblGrid>
              <a:tr h="197485"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950">
                          <a:solidFill>
                            <a:srgbClr val="929292"/>
                          </a:solidFill>
                          <a:latin typeface="Lucida Sans Unicode"/>
                          <a:cs typeface="Lucida Sans Unicode"/>
                        </a:rPr>
                        <a:t>instance</a:t>
                      </a:r>
                      <a:r>
                        <a:rPr dirty="0" sz="950" spc="245">
                          <a:solidFill>
                            <a:srgbClr val="929292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950" spc="-10">
                          <a:solidFill>
                            <a:srgbClr val="929292"/>
                          </a:solidFill>
                          <a:latin typeface="Lucida Sans Unicode"/>
                          <a:cs typeface="Lucida Sans Unicode"/>
                        </a:rPr>
                        <a:t>variables</a:t>
                      </a:r>
                      <a:endParaRPr sz="9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2540">
                    <a:lnL w="12700">
                      <a:solidFill>
                        <a:srgbClr val="929292"/>
                      </a:solidFill>
                      <a:prstDash val="solid"/>
                    </a:lnL>
                    <a:lnR w="12700">
                      <a:solidFill>
                        <a:srgbClr val="929292"/>
                      </a:solidFill>
                      <a:prstDash val="solid"/>
                    </a:lnR>
                    <a:lnT w="12700">
                      <a:solidFill>
                        <a:srgbClr val="929292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07365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100" spc="-10">
                          <a:latin typeface="Lucida Sans Unicode"/>
                          <a:cs typeface="Lucida Sans Unicode"/>
                        </a:rPr>
                        <a:t>constructors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381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1000" spc="-10">
                          <a:solidFill>
                            <a:srgbClr val="929292"/>
                          </a:solidFill>
                          <a:latin typeface="Lucida Sans Unicode"/>
                          <a:cs typeface="Lucida Sans Unicode"/>
                        </a:rPr>
                        <a:t>methods</a:t>
                      </a:r>
                      <a:endParaRPr sz="1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2065">
                    <a:lnL w="12700">
                      <a:solidFill>
                        <a:srgbClr val="929292"/>
                      </a:solidFill>
                      <a:prstDash val="solid"/>
                    </a:lnL>
                    <a:lnR w="12700">
                      <a:solidFill>
                        <a:srgbClr val="929292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929292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solidFill>
                            <a:srgbClr val="929292"/>
                          </a:solidFill>
                          <a:latin typeface="Lucida Sans Unicode"/>
                          <a:cs typeface="Lucida Sans Unicode"/>
                        </a:rPr>
                        <a:t>test</a:t>
                      </a:r>
                      <a:r>
                        <a:rPr dirty="0" sz="1000" spc="-25">
                          <a:solidFill>
                            <a:srgbClr val="929292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000" spc="-10">
                          <a:solidFill>
                            <a:srgbClr val="929292"/>
                          </a:solidFill>
                          <a:latin typeface="Lucida Sans Unicode"/>
                          <a:cs typeface="Lucida Sans Unicode"/>
                        </a:rPr>
                        <a:t>client</a:t>
                      </a:r>
                      <a:endParaRPr sz="1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8415">
                    <a:lnL w="12700">
                      <a:solidFill>
                        <a:srgbClr val="929292"/>
                      </a:solidFill>
                      <a:prstDash val="solid"/>
                    </a:lnL>
                    <a:lnR w="12700">
                      <a:solidFill>
                        <a:srgbClr val="929292"/>
                      </a:solidFill>
                      <a:prstDash val="solid"/>
                    </a:lnR>
                    <a:lnT w="12700">
                      <a:solidFill>
                        <a:srgbClr val="929292"/>
                      </a:solidFill>
                      <a:prstDash val="solid"/>
                    </a:lnT>
                    <a:lnB w="12700">
                      <a:solidFill>
                        <a:srgbClr val="929292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3" name="object 13" descr=""/>
          <p:cNvSpPr/>
          <p:nvPr/>
        </p:nvSpPr>
        <p:spPr>
          <a:xfrm>
            <a:off x="520700" y="4804803"/>
            <a:ext cx="4406900" cy="1157605"/>
          </a:xfrm>
          <a:custGeom>
            <a:avLst/>
            <a:gdLst/>
            <a:ahLst/>
            <a:cxnLst/>
            <a:rect l="l" t="t" r="r" b="b"/>
            <a:pathLst>
              <a:path w="4406900" h="1157604">
                <a:moveTo>
                  <a:pt x="0" y="0"/>
                </a:moveTo>
                <a:lnTo>
                  <a:pt x="4406900" y="0"/>
                </a:lnTo>
                <a:lnTo>
                  <a:pt x="4406900" y="1156995"/>
                </a:lnTo>
                <a:lnTo>
                  <a:pt x="0" y="115699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636905" y="4864860"/>
            <a:ext cx="4023995" cy="864869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dirty="0" sz="1450">
                <a:latin typeface="Lucida Sans Unicode"/>
                <a:cs typeface="Lucida Sans Unicode"/>
              </a:rPr>
              <a:t>Clients</a:t>
            </a:r>
            <a:r>
              <a:rPr dirty="0" sz="1450" spc="9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use</a:t>
            </a:r>
            <a:r>
              <a:rPr dirty="0" sz="1450" spc="90"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005493"/>
                </a:solidFill>
                <a:latin typeface="Lucida Console"/>
                <a:cs typeface="Lucida Console"/>
              </a:rPr>
              <a:t>new</a:t>
            </a:r>
            <a:r>
              <a:rPr dirty="0" sz="1450" spc="-320">
                <a:solidFill>
                  <a:srgbClr val="005493"/>
                </a:solidFill>
                <a:latin typeface="Lucida Console"/>
                <a:cs typeface="Lucida Consol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to</a:t>
            </a:r>
            <a:r>
              <a:rPr dirty="0" sz="1450" spc="9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invoke</a:t>
            </a:r>
            <a:r>
              <a:rPr dirty="0" sz="1450" spc="95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constructors.</a:t>
            </a:r>
            <a:endParaRPr sz="1450">
              <a:latin typeface="Lucida Sans Unicode"/>
              <a:cs typeface="Lucida Sans Unicode"/>
            </a:endParaRPr>
          </a:p>
          <a:p>
            <a:pPr marL="358140" indent="-157480">
              <a:lnSpc>
                <a:spcPct val="100000"/>
              </a:lnSpc>
              <a:spcBef>
                <a:spcPts val="575"/>
              </a:spcBef>
              <a:buSzPct val="127586"/>
              <a:buFont typeface="Calibri"/>
              <a:buChar char="•"/>
              <a:tabLst>
                <a:tab pos="358775" algn="l"/>
              </a:tabLst>
            </a:pPr>
            <a:r>
              <a:rPr dirty="0" sz="1450">
                <a:latin typeface="Lucida Sans Unicode"/>
                <a:cs typeface="Lucida Sans Unicode"/>
              </a:rPr>
              <a:t>Pass</a:t>
            </a:r>
            <a:r>
              <a:rPr dirty="0" sz="1450" spc="7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arguments</a:t>
            </a:r>
            <a:r>
              <a:rPr dirty="0" sz="1450" spc="7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as</a:t>
            </a:r>
            <a:r>
              <a:rPr dirty="0" sz="1450" spc="7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in</a:t>
            </a:r>
            <a:r>
              <a:rPr dirty="0" sz="1450" spc="7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a</a:t>
            </a:r>
            <a:r>
              <a:rPr dirty="0" sz="1450" spc="7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method</a:t>
            </a:r>
            <a:r>
              <a:rPr dirty="0" sz="1450" spc="75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call.</a:t>
            </a:r>
            <a:endParaRPr sz="1450">
              <a:latin typeface="Lucida Sans Unicode"/>
              <a:cs typeface="Lucida Sans Unicode"/>
            </a:endParaRPr>
          </a:p>
          <a:p>
            <a:pPr marL="358140" indent="-157480">
              <a:lnSpc>
                <a:spcPct val="100000"/>
              </a:lnSpc>
              <a:spcBef>
                <a:spcPts val="570"/>
              </a:spcBef>
              <a:buSzPct val="127586"/>
              <a:buFont typeface="Calibri"/>
              <a:buChar char="•"/>
              <a:tabLst>
                <a:tab pos="358775" algn="l"/>
              </a:tabLst>
            </a:pPr>
            <a:r>
              <a:rPr dirty="0" sz="1450">
                <a:latin typeface="Lucida Sans Unicode"/>
                <a:cs typeface="Lucida Sans Unicode"/>
              </a:rPr>
              <a:t>Return</a:t>
            </a:r>
            <a:r>
              <a:rPr dirty="0" sz="1450" spc="8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value</a:t>
            </a:r>
            <a:r>
              <a:rPr dirty="0" sz="1450" spc="8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is</a:t>
            </a:r>
            <a:r>
              <a:rPr dirty="0" sz="1450" spc="8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reference</a:t>
            </a:r>
            <a:r>
              <a:rPr dirty="0" sz="1450" spc="8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to</a:t>
            </a:r>
            <a:r>
              <a:rPr dirty="0" sz="1450" spc="80">
                <a:latin typeface="Lucida Sans Unicode"/>
                <a:cs typeface="Lucida Sans Unicode"/>
              </a:rPr>
              <a:t> </a:t>
            </a:r>
            <a:r>
              <a:rPr dirty="0" sz="1450" spc="55">
                <a:latin typeface="Lucida Sans Unicode"/>
                <a:cs typeface="Lucida Sans Unicode"/>
              </a:rPr>
              <a:t>new</a:t>
            </a:r>
            <a:r>
              <a:rPr dirty="0" sz="1450" spc="80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object.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398211" y="4804803"/>
            <a:ext cx="4330065" cy="69977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93345" rIns="0" bIns="0" rtlCol="0" vert="horz">
            <a:spAutoFit/>
          </a:bodyPr>
          <a:lstStyle/>
          <a:p>
            <a:pPr marL="112395">
              <a:lnSpc>
                <a:spcPct val="100000"/>
              </a:lnSpc>
              <a:spcBef>
                <a:spcPts val="735"/>
              </a:spcBef>
            </a:pP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Possible</a:t>
            </a:r>
            <a:r>
              <a:rPr dirty="0" sz="1450" spc="17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memory</a:t>
            </a:r>
            <a:r>
              <a:rPr dirty="0" sz="1450" spc="17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representation</a:t>
            </a:r>
            <a:r>
              <a:rPr dirty="0" sz="1450" spc="17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25">
                <a:solidFill>
                  <a:srgbClr val="005493"/>
                </a:solidFill>
                <a:latin typeface="Lucida Sans Unicode"/>
                <a:cs typeface="Lucida Sans Unicode"/>
              </a:rPr>
              <a:t>of</a:t>
            </a:r>
            <a:endParaRPr sz="1450">
              <a:latin typeface="Lucida Sans Unicode"/>
              <a:cs typeface="Lucida Sans Unicode"/>
            </a:endParaRPr>
          </a:p>
          <a:p>
            <a:pPr marL="112395">
              <a:lnSpc>
                <a:spcPct val="100000"/>
              </a:lnSpc>
              <a:spcBef>
                <a:spcPts val="290"/>
              </a:spcBef>
            </a:pPr>
            <a:r>
              <a:rPr dirty="0" sz="1350">
                <a:latin typeface="Lucida Console"/>
                <a:cs typeface="Lucida Console"/>
              </a:rPr>
              <a:t>Charge</a:t>
            </a:r>
            <a:r>
              <a:rPr dirty="0" sz="1350" spc="5">
                <a:latin typeface="Lucida Console"/>
                <a:cs typeface="Lucida Console"/>
              </a:rPr>
              <a:t> </a:t>
            </a:r>
            <a:r>
              <a:rPr dirty="0" sz="1350">
                <a:latin typeface="Lucida Console"/>
                <a:cs typeface="Lucida Console"/>
              </a:rPr>
              <a:t>c</a:t>
            </a:r>
            <a:r>
              <a:rPr dirty="0" sz="1350" spc="5">
                <a:latin typeface="Lucida Console"/>
                <a:cs typeface="Lucida Console"/>
              </a:rPr>
              <a:t> </a:t>
            </a:r>
            <a:r>
              <a:rPr dirty="0" sz="1350">
                <a:latin typeface="Lucida Console"/>
                <a:cs typeface="Lucida Console"/>
              </a:rPr>
              <a:t>=</a:t>
            </a:r>
            <a:r>
              <a:rPr dirty="0" sz="1350" spc="5">
                <a:latin typeface="Lucida Console"/>
                <a:cs typeface="Lucida Console"/>
              </a:rPr>
              <a:t> </a:t>
            </a:r>
            <a:r>
              <a:rPr dirty="0" sz="1350">
                <a:latin typeface="Lucida Console"/>
                <a:cs typeface="Lucida Console"/>
              </a:rPr>
              <a:t>new</a:t>
            </a:r>
            <a:r>
              <a:rPr dirty="0" sz="1350" spc="5">
                <a:latin typeface="Lucida Console"/>
                <a:cs typeface="Lucida Console"/>
              </a:rPr>
              <a:t> </a:t>
            </a:r>
            <a:r>
              <a:rPr dirty="0" sz="1350">
                <a:latin typeface="Lucida Console"/>
                <a:cs typeface="Lucida Console"/>
              </a:rPr>
              <a:t>Charge(.72,</a:t>
            </a:r>
            <a:r>
              <a:rPr dirty="0" sz="1350" spc="5">
                <a:latin typeface="Lucida Console"/>
                <a:cs typeface="Lucida Console"/>
              </a:rPr>
              <a:t> </a:t>
            </a:r>
            <a:r>
              <a:rPr dirty="0" sz="1350">
                <a:latin typeface="Lucida Console"/>
                <a:cs typeface="Lucida Console"/>
              </a:rPr>
              <a:t>.31,</a:t>
            </a:r>
            <a:r>
              <a:rPr dirty="0" sz="1350" spc="5">
                <a:latin typeface="Lucida Console"/>
                <a:cs typeface="Lucida Console"/>
              </a:rPr>
              <a:t> </a:t>
            </a:r>
            <a:r>
              <a:rPr dirty="0" sz="1350" spc="-10">
                <a:latin typeface="Lucida Console"/>
                <a:cs typeface="Lucida Console"/>
              </a:rPr>
              <a:t>20.1);</a:t>
            </a:r>
            <a:endParaRPr sz="1350">
              <a:latin typeface="Lucida Console"/>
              <a:cs typeface="Lucida Console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5411622" y="5837199"/>
            <a:ext cx="337185" cy="194310"/>
          </a:xfrm>
          <a:custGeom>
            <a:avLst/>
            <a:gdLst/>
            <a:ahLst/>
            <a:cxnLst/>
            <a:rect l="l" t="t" r="r" b="b"/>
            <a:pathLst>
              <a:path w="337185" h="194310">
                <a:moveTo>
                  <a:pt x="336727" y="0"/>
                </a:moveTo>
                <a:lnTo>
                  <a:pt x="168363" y="0"/>
                </a:lnTo>
                <a:lnTo>
                  <a:pt x="0" y="0"/>
                </a:lnTo>
                <a:lnTo>
                  <a:pt x="0" y="194056"/>
                </a:lnTo>
                <a:lnTo>
                  <a:pt x="168363" y="194056"/>
                </a:lnTo>
                <a:lnTo>
                  <a:pt x="336727" y="194056"/>
                </a:lnTo>
                <a:lnTo>
                  <a:pt x="3367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6085078" y="5837199"/>
            <a:ext cx="3973829" cy="194310"/>
          </a:xfrm>
          <a:custGeom>
            <a:avLst/>
            <a:gdLst/>
            <a:ahLst/>
            <a:cxnLst/>
            <a:rect l="l" t="t" r="r" b="b"/>
            <a:pathLst>
              <a:path w="3973829" h="194310">
                <a:moveTo>
                  <a:pt x="1178534" y="0"/>
                </a:moveTo>
                <a:lnTo>
                  <a:pt x="1178534" y="0"/>
                </a:lnTo>
                <a:lnTo>
                  <a:pt x="0" y="0"/>
                </a:lnTo>
                <a:lnTo>
                  <a:pt x="0" y="194056"/>
                </a:lnTo>
                <a:lnTo>
                  <a:pt x="1178534" y="194056"/>
                </a:lnTo>
                <a:lnTo>
                  <a:pt x="1178534" y="0"/>
                </a:lnTo>
                <a:close/>
              </a:path>
              <a:path w="3973829" h="194310">
                <a:moveTo>
                  <a:pt x="3973322" y="0"/>
                </a:moveTo>
                <a:lnTo>
                  <a:pt x="3973322" y="0"/>
                </a:lnTo>
                <a:lnTo>
                  <a:pt x="2188718" y="0"/>
                </a:lnTo>
                <a:lnTo>
                  <a:pt x="2188718" y="194056"/>
                </a:lnTo>
                <a:lnTo>
                  <a:pt x="3973322" y="194056"/>
                </a:lnTo>
                <a:lnTo>
                  <a:pt x="397332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5748347" y="5837197"/>
            <a:ext cx="337185" cy="194310"/>
          </a:xfrm>
          <a:prstGeom prst="rect">
            <a:avLst/>
          </a:prstGeom>
          <a:solidFill>
            <a:srgbClr val="FFFFFF"/>
          </a:solidFill>
          <a:ln w="15716">
            <a:solidFill>
              <a:srgbClr val="000000"/>
            </a:solidFill>
          </a:ln>
        </p:spPr>
        <p:txBody>
          <a:bodyPr wrap="square" lIns="0" tIns="31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dirty="0" sz="1000" spc="-10">
                <a:solidFill>
                  <a:srgbClr val="8D3124"/>
                </a:solidFill>
                <a:latin typeface="Lucida Console"/>
                <a:cs typeface="Lucida Console"/>
              </a:rPr>
              <a:t>x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7263609" y="5837197"/>
            <a:ext cx="337185" cy="194310"/>
          </a:xfrm>
          <a:prstGeom prst="rect">
            <a:avLst/>
          </a:prstGeom>
          <a:solidFill>
            <a:srgbClr val="FFFFFF"/>
          </a:solidFill>
          <a:ln w="15716">
            <a:solidFill>
              <a:srgbClr val="000000"/>
            </a:solidFill>
          </a:ln>
        </p:spPr>
        <p:txBody>
          <a:bodyPr wrap="square" lIns="0" tIns="21590" rIns="0" bIns="0" rtlCol="0" vert="horz">
            <a:spAutoFit/>
          </a:bodyPr>
          <a:lstStyle/>
          <a:p>
            <a:pPr marL="68580">
              <a:lnSpc>
                <a:spcPct val="100000"/>
              </a:lnSpc>
              <a:spcBef>
                <a:spcPts val="170"/>
              </a:spcBef>
            </a:pPr>
            <a:r>
              <a:rPr dirty="0" sz="850" spc="-25">
                <a:latin typeface="Lucida Console"/>
                <a:cs typeface="Lucida Console"/>
              </a:rPr>
              <a:t>.72</a:t>
            </a:r>
            <a:endParaRPr sz="850">
              <a:latin typeface="Lucida Console"/>
              <a:cs typeface="Lucida Console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7600335" y="5837197"/>
            <a:ext cx="337185" cy="194310"/>
          </a:xfrm>
          <a:prstGeom prst="rect">
            <a:avLst/>
          </a:prstGeom>
          <a:solidFill>
            <a:srgbClr val="FFFFFF"/>
          </a:solidFill>
          <a:ln w="15716">
            <a:solidFill>
              <a:srgbClr val="000000"/>
            </a:solidFill>
          </a:ln>
        </p:spPr>
        <p:txBody>
          <a:bodyPr wrap="square" lIns="0" tIns="21590" rIns="0" bIns="0" rtlCol="0" vert="horz">
            <a:spAutoFit/>
          </a:bodyPr>
          <a:lstStyle/>
          <a:p>
            <a:pPr marL="68580">
              <a:lnSpc>
                <a:spcPct val="100000"/>
              </a:lnSpc>
              <a:spcBef>
                <a:spcPts val="170"/>
              </a:spcBef>
            </a:pPr>
            <a:r>
              <a:rPr dirty="0" sz="850" spc="-25">
                <a:latin typeface="Lucida Console"/>
                <a:cs typeface="Lucida Console"/>
              </a:rPr>
              <a:t>.31</a:t>
            </a:r>
            <a:endParaRPr sz="850">
              <a:latin typeface="Lucida Console"/>
              <a:cs typeface="Lucida Console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7937061" y="5837197"/>
            <a:ext cx="337185" cy="194310"/>
          </a:xfrm>
          <a:prstGeom prst="rect">
            <a:avLst/>
          </a:prstGeom>
          <a:solidFill>
            <a:srgbClr val="FFFFFF"/>
          </a:solidFill>
          <a:ln w="15716">
            <a:solidFill>
              <a:srgbClr val="000000"/>
            </a:solidFill>
          </a:ln>
        </p:spPr>
        <p:txBody>
          <a:bodyPr wrap="square" lIns="0" tIns="21590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170"/>
              </a:spcBef>
            </a:pPr>
            <a:r>
              <a:rPr dirty="0" sz="850" spc="-20">
                <a:latin typeface="Lucida Console"/>
                <a:cs typeface="Lucida Console"/>
              </a:rPr>
              <a:t>20.1</a:t>
            </a:r>
            <a:endParaRPr sz="850">
              <a:latin typeface="Lucida Console"/>
              <a:cs typeface="Lucida Console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6077136" y="5822903"/>
            <a:ext cx="3981450" cy="222885"/>
            <a:chOff x="6077136" y="5822903"/>
            <a:chExt cx="3981450" cy="222885"/>
          </a:xfrm>
        </p:grpSpPr>
        <p:sp>
          <p:nvSpPr>
            <p:cNvPr id="23" name="object 23" descr=""/>
            <p:cNvSpPr/>
            <p:nvPr/>
          </p:nvSpPr>
          <p:spPr>
            <a:xfrm>
              <a:off x="6085074" y="5830840"/>
              <a:ext cx="0" cy="207010"/>
            </a:xfrm>
            <a:custGeom>
              <a:avLst/>
              <a:gdLst/>
              <a:ahLst/>
              <a:cxnLst/>
              <a:rect l="l" t="t" r="r" b="b"/>
              <a:pathLst>
                <a:path w="0" h="207010">
                  <a:moveTo>
                    <a:pt x="0" y="0"/>
                  </a:moveTo>
                  <a:lnTo>
                    <a:pt x="0" y="206765"/>
                  </a:lnTo>
                </a:path>
              </a:pathLst>
            </a:custGeom>
            <a:ln w="15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6253437" y="5830840"/>
              <a:ext cx="168910" cy="207010"/>
            </a:xfrm>
            <a:custGeom>
              <a:avLst/>
              <a:gdLst/>
              <a:ahLst/>
              <a:cxnLst/>
              <a:rect l="l" t="t" r="r" b="b"/>
              <a:pathLst>
                <a:path w="168910" h="207010">
                  <a:moveTo>
                    <a:pt x="0" y="0"/>
                  </a:moveTo>
                  <a:lnTo>
                    <a:pt x="0" y="206765"/>
                  </a:lnTo>
                </a:path>
                <a:path w="168910" h="207010">
                  <a:moveTo>
                    <a:pt x="168362" y="0"/>
                  </a:moveTo>
                  <a:lnTo>
                    <a:pt x="168362" y="206765"/>
                  </a:lnTo>
                </a:path>
              </a:pathLst>
            </a:custGeom>
            <a:ln w="5241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6590163" y="5830840"/>
              <a:ext cx="505459" cy="207010"/>
            </a:xfrm>
            <a:custGeom>
              <a:avLst/>
              <a:gdLst/>
              <a:ahLst/>
              <a:cxnLst/>
              <a:rect l="l" t="t" r="r" b="b"/>
              <a:pathLst>
                <a:path w="505459" h="207010">
                  <a:moveTo>
                    <a:pt x="0" y="0"/>
                  </a:moveTo>
                  <a:lnTo>
                    <a:pt x="0" y="206765"/>
                  </a:lnTo>
                </a:path>
                <a:path w="505459" h="207010">
                  <a:moveTo>
                    <a:pt x="168357" y="0"/>
                  </a:moveTo>
                  <a:lnTo>
                    <a:pt x="168357" y="206765"/>
                  </a:lnTo>
                </a:path>
                <a:path w="505459" h="207010">
                  <a:moveTo>
                    <a:pt x="336720" y="0"/>
                  </a:moveTo>
                  <a:lnTo>
                    <a:pt x="336720" y="206765"/>
                  </a:lnTo>
                </a:path>
                <a:path w="505459" h="207010">
                  <a:moveTo>
                    <a:pt x="505083" y="0"/>
                  </a:moveTo>
                  <a:lnTo>
                    <a:pt x="505083" y="206765"/>
                  </a:lnTo>
                </a:path>
              </a:pathLst>
            </a:custGeom>
            <a:ln w="5241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6091423" y="5837198"/>
              <a:ext cx="330835" cy="0"/>
            </a:xfrm>
            <a:custGeom>
              <a:avLst/>
              <a:gdLst/>
              <a:ahLst/>
              <a:cxnLst/>
              <a:rect l="l" t="t" r="r" b="b"/>
              <a:pathLst>
                <a:path w="330835" h="0">
                  <a:moveTo>
                    <a:pt x="0" y="0"/>
                  </a:moveTo>
                  <a:lnTo>
                    <a:pt x="162013" y="0"/>
                  </a:lnTo>
                </a:path>
                <a:path w="330835" h="0">
                  <a:moveTo>
                    <a:pt x="162013" y="0"/>
                  </a:moveTo>
                  <a:lnTo>
                    <a:pt x="330376" y="0"/>
                  </a:lnTo>
                </a:path>
              </a:pathLst>
            </a:custGeom>
            <a:ln w="5241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6421800" y="5837198"/>
              <a:ext cx="835660" cy="0"/>
            </a:xfrm>
            <a:custGeom>
              <a:avLst/>
              <a:gdLst/>
              <a:ahLst/>
              <a:cxnLst/>
              <a:rect l="l" t="t" r="r" b="b"/>
              <a:pathLst>
                <a:path w="835659" h="0">
                  <a:moveTo>
                    <a:pt x="0" y="0"/>
                  </a:moveTo>
                  <a:lnTo>
                    <a:pt x="168362" y="0"/>
                  </a:lnTo>
                </a:path>
                <a:path w="835659" h="0">
                  <a:moveTo>
                    <a:pt x="168362" y="0"/>
                  </a:moveTo>
                  <a:lnTo>
                    <a:pt x="673446" y="0"/>
                  </a:lnTo>
                </a:path>
                <a:path w="835659" h="0">
                  <a:moveTo>
                    <a:pt x="673446" y="0"/>
                  </a:moveTo>
                  <a:lnTo>
                    <a:pt x="835460" y="0"/>
                  </a:lnTo>
                </a:path>
              </a:pathLst>
            </a:custGeom>
            <a:ln w="5241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8273787" y="5830840"/>
              <a:ext cx="0" cy="207010"/>
            </a:xfrm>
            <a:custGeom>
              <a:avLst/>
              <a:gdLst/>
              <a:ahLst/>
              <a:cxnLst/>
              <a:rect l="l" t="t" r="r" b="b"/>
              <a:pathLst>
                <a:path w="0" h="207010">
                  <a:moveTo>
                    <a:pt x="0" y="0"/>
                  </a:moveTo>
                  <a:lnTo>
                    <a:pt x="0" y="206765"/>
                  </a:lnTo>
                </a:path>
              </a:pathLst>
            </a:custGeom>
            <a:ln w="15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8442150" y="5830840"/>
              <a:ext cx="168910" cy="207010"/>
            </a:xfrm>
            <a:custGeom>
              <a:avLst/>
              <a:gdLst/>
              <a:ahLst/>
              <a:cxnLst/>
              <a:rect l="l" t="t" r="r" b="b"/>
              <a:pathLst>
                <a:path w="168909" h="207010">
                  <a:moveTo>
                    <a:pt x="0" y="0"/>
                  </a:moveTo>
                  <a:lnTo>
                    <a:pt x="0" y="206765"/>
                  </a:lnTo>
                </a:path>
                <a:path w="168909" h="207010">
                  <a:moveTo>
                    <a:pt x="168362" y="0"/>
                  </a:moveTo>
                  <a:lnTo>
                    <a:pt x="168362" y="206765"/>
                  </a:lnTo>
                </a:path>
              </a:pathLst>
            </a:custGeom>
            <a:ln w="5241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8778876" y="5830840"/>
              <a:ext cx="673735" cy="207010"/>
            </a:xfrm>
            <a:custGeom>
              <a:avLst/>
              <a:gdLst/>
              <a:ahLst/>
              <a:cxnLst/>
              <a:rect l="l" t="t" r="r" b="b"/>
              <a:pathLst>
                <a:path w="673734" h="207010">
                  <a:moveTo>
                    <a:pt x="0" y="0"/>
                  </a:moveTo>
                  <a:lnTo>
                    <a:pt x="0" y="206765"/>
                  </a:lnTo>
                </a:path>
                <a:path w="673734" h="207010">
                  <a:moveTo>
                    <a:pt x="168362" y="0"/>
                  </a:moveTo>
                  <a:lnTo>
                    <a:pt x="168362" y="206765"/>
                  </a:lnTo>
                </a:path>
                <a:path w="673734" h="207010">
                  <a:moveTo>
                    <a:pt x="336720" y="0"/>
                  </a:moveTo>
                  <a:lnTo>
                    <a:pt x="336720" y="206765"/>
                  </a:lnTo>
                </a:path>
                <a:path w="673734" h="207010">
                  <a:moveTo>
                    <a:pt x="505083" y="0"/>
                  </a:moveTo>
                  <a:lnTo>
                    <a:pt x="505083" y="206765"/>
                  </a:lnTo>
                </a:path>
                <a:path w="673734" h="207010">
                  <a:moveTo>
                    <a:pt x="673446" y="0"/>
                  </a:moveTo>
                  <a:lnTo>
                    <a:pt x="673446" y="206765"/>
                  </a:lnTo>
                </a:path>
              </a:pathLst>
            </a:custGeom>
            <a:ln w="5241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9620685" y="5830840"/>
              <a:ext cx="337185" cy="207010"/>
            </a:xfrm>
            <a:custGeom>
              <a:avLst/>
              <a:gdLst/>
              <a:ahLst/>
              <a:cxnLst/>
              <a:rect l="l" t="t" r="r" b="b"/>
              <a:pathLst>
                <a:path w="337184" h="207010">
                  <a:moveTo>
                    <a:pt x="0" y="0"/>
                  </a:moveTo>
                  <a:lnTo>
                    <a:pt x="0" y="206765"/>
                  </a:lnTo>
                </a:path>
                <a:path w="337184" h="207010">
                  <a:moveTo>
                    <a:pt x="168362" y="0"/>
                  </a:moveTo>
                  <a:lnTo>
                    <a:pt x="168362" y="206765"/>
                  </a:lnTo>
                </a:path>
                <a:path w="337184" h="207010">
                  <a:moveTo>
                    <a:pt x="336725" y="0"/>
                  </a:moveTo>
                  <a:lnTo>
                    <a:pt x="336725" y="206765"/>
                  </a:lnTo>
                </a:path>
              </a:pathLst>
            </a:custGeom>
            <a:ln w="5241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7257260" y="5837198"/>
              <a:ext cx="1022985" cy="0"/>
            </a:xfrm>
            <a:custGeom>
              <a:avLst/>
              <a:gdLst/>
              <a:ahLst/>
              <a:cxnLst/>
              <a:rect l="l" t="t" r="r" b="b"/>
              <a:pathLst>
                <a:path w="1022984" h="0">
                  <a:moveTo>
                    <a:pt x="0" y="0"/>
                  </a:moveTo>
                  <a:lnTo>
                    <a:pt x="1022876" y="0"/>
                  </a:lnTo>
                </a:path>
              </a:pathLst>
            </a:custGeom>
            <a:ln w="157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8280136" y="5837198"/>
              <a:ext cx="499109" cy="0"/>
            </a:xfrm>
            <a:custGeom>
              <a:avLst/>
              <a:gdLst/>
              <a:ahLst/>
              <a:cxnLst/>
              <a:rect l="l" t="t" r="r" b="b"/>
              <a:pathLst>
                <a:path w="499109" h="0">
                  <a:moveTo>
                    <a:pt x="0" y="0"/>
                  </a:moveTo>
                  <a:lnTo>
                    <a:pt x="162013" y="0"/>
                  </a:lnTo>
                </a:path>
                <a:path w="499109" h="0">
                  <a:moveTo>
                    <a:pt x="162013" y="0"/>
                  </a:moveTo>
                  <a:lnTo>
                    <a:pt x="330376" y="0"/>
                  </a:lnTo>
                </a:path>
                <a:path w="499109" h="0">
                  <a:moveTo>
                    <a:pt x="330376" y="0"/>
                  </a:moveTo>
                  <a:lnTo>
                    <a:pt x="498739" y="0"/>
                  </a:lnTo>
                </a:path>
              </a:pathLst>
            </a:custGeom>
            <a:ln w="5241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8778876" y="5837198"/>
              <a:ext cx="673735" cy="0"/>
            </a:xfrm>
            <a:custGeom>
              <a:avLst/>
              <a:gdLst/>
              <a:ahLst/>
              <a:cxnLst/>
              <a:rect l="l" t="t" r="r" b="b"/>
              <a:pathLst>
                <a:path w="673734" h="0">
                  <a:moveTo>
                    <a:pt x="0" y="0"/>
                  </a:moveTo>
                  <a:lnTo>
                    <a:pt x="673446" y="0"/>
                  </a:lnTo>
                </a:path>
              </a:pathLst>
            </a:custGeom>
            <a:ln w="5244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9452322" y="5837198"/>
              <a:ext cx="168910" cy="0"/>
            </a:xfrm>
            <a:custGeom>
              <a:avLst/>
              <a:gdLst/>
              <a:ahLst/>
              <a:cxnLst/>
              <a:rect l="l" t="t" r="r" b="b"/>
              <a:pathLst>
                <a:path w="168909" h="0">
                  <a:moveTo>
                    <a:pt x="0" y="0"/>
                  </a:moveTo>
                  <a:lnTo>
                    <a:pt x="168362" y="0"/>
                  </a:lnTo>
                </a:path>
              </a:pathLst>
            </a:custGeom>
            <a:ln w="5244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9620685" y="5834575"/>
              <a:ext cx="438150" cy="5715"/>
            </a:xfrm>
            <a:custGeom>
              <a:avLst/>
              <a:gdLst/>
              <a:ahLst/>
              <a:cxnLst/>
              <a:rect l="l" t="t" r="r" b="b"/>
              <a:pathLst>
                <a:path w="438150" h="5714">
                  <a:moveTo>
                    <a:pt x="0" y="0"/>
                  </a:moveTo>
                  <a:lnTo>
                    <a:pt x="437713" y="0"/>
                  </a:lnTo>
                  <a:lnTo>
                    <a:pt x="437713" y="5244"/>
                  </a:lnTo>
                  <a:lnTo>
                    <a:pt x="0" y="52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9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6091423" y="6031249"/>
              <a:ext cx="330835" cy="0"/>
            </a:xfrm>
            <a:custGeom>
              <a:avLst/>
              <a:gdLst/>
              <a:ahLst/>
              <a:cxnLst/>
              <a:rect l="l" t="t" r="r" b="b"/>
              <a:pathLst>
                <a:path w="330835" h="0">
                  <a:moveTo>
                    <a:pt x="0" y="0"/>
                  </a:moveTo>
                  <a:lnTo>
                    <a:pt x="162013" y="0"/>
                  </a:lnTo>
                </a:path>
                <a:path w="330835" h="0">
                  <a:moveTo>
                    <a:pt x="162013" y="0"/>
                  </a:moveTo>
                  <a:lnTo>
                    <a:pt x="330376" y="0"/>
                  </a:lnTo>
                </a:path>
              </a:pathLst>
            </a:custGeom>
            <a:ln w="5241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6421800" y="6031249"/>
              <a:ext cx="835660" cy="0"/>
            </a:xfrm>
            <a:custGeom>
              <a:avLst/>
              <a:gdLst/>
              <a:ahLst/>
              <a:cxnLst/>
              <a:rect l="l" t="t" r="r" b="b"/>
              <a:pathLst>
                <a:path w="835659" h="0">
                  <a:moveTo>
                    <a:pt x="0" y="0"/>
                  </a:moveTo>
                  <a:lnTo>
                    <a:pt x="168362" y="0"/>
                  </a:lnTo>
                </a:path>
                <a:path w="835659" h="0">
                  <a:moveTo>
                    <a:pt x="168362" y="0"/>
                  </a:moveTo>
                  <a:lnTo>
                    <a:pt x="673446" y="0"/>
                  </a:lnTo>
                </a:path>
                <a:path w="835659" h="0">
                  <a:moveTo>
                    <a:pt x="673446" y="0"/>
                  </a:moveTo>
                  <a:lnTo>
                    <a:pt x="835460" y="0"/>
                  </a:lnTo>
                </a:path>
              </a:pathLst>
            </a:custGeom>
            <a:ln w="5241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7257260" y="6031249"/>
              <a:ext cx="1022985" cy="0"/>
            </a:xfrm>
            <a:custGeom>
              <a:avLst/>
              <a:gdLst/>
              <a:ahLst/>
              <a:cxnLst/>
              <a:rect l="l" t="t" r="r" b="b"/>
              <a:pathLst>
                <a:path w="1022984" h="0">
                  <a:moveTo>
                    <a:pt x="0" y="0"/>
                  </a:moveTo>
                  <a:lnTo>
                    <a:pt x="1022876" y="0"/>
                  </a:lnTo>
                </a:path>
              </a:pathLst>
            </a:custGeom>
            <a:ln w="157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8280136" y="6031249"/>
              <a:ext cx="499109" cy="0"/>
            </a:xfrm>
            <a:custGeom>
              <a:avLst/>
              <a:gdLst/>
              <a:ahLst/>
              <a:cxnLst/>
              <a:rect l="l" t="t" r="r" b="b"/>
              <a:pathLst>
                <a:path w="499109" h="0">
                  <a:moveTo>
                    <a:pt x="0" y="0"/>
                  </a:moveTo>
                  <a:lnTo>
                    <a:pt x="162013" y="0"/>
                  </a:lnTo>
                </a:path>
                <a:path w="499109" h="0">
                  <a:moveTo>
                    <a:pt x="162013" y="0"/>
                  </a:moveTo>
                  <a:lnTo>
                    <a:pt x="330376" y="0"/>
                  </a:lnTo>
                </a:path>
                <a:path w="499109" h="0">
                  <a:moveTo>
                    <a:pt x="330376" y="0"/>
                  </a:moveTo>
                  <a:lnTo>
                    <a:pt x="498739" y="0"/>
                  </a:lnTo>
                </a:path>
              </a:pathLst>
            </a:custGeom>
            <a:ln w="5241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8778876" y="6031249"/>
              <a:ext cx="673735" cy="0"/>
            </a:xfrm>
            <a:custGeom>
              <a:avLst/>
              <a:gdLst/>
              <a:ahLst/>
              <a:cxnLst/>
              <a:rect l="l" t="t" r="r" b="b"/>
              <a:pathLst>
                <a:path w="673734" h="0">
                  <a:moveTo>
                    <a:pt x="0" y="0"/>
                  </a:moveTo>
                  <a:lnTo>
                    <a:pt x="673446" y="0"/>
                  </a:lnTo>
                </a:path>
              </a:pathLst>
            </a:custGeom>
            <a:ln w="5244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9452322" y="6031249"/>
              <a:ext cx="168910" cy="0"/>
            </a:xfrm>
            <a:custGeom>
              <a:avLst/>
              <a:gdLst/>
              <a:ahLst/>
              <a:cxnLst/>
              <a:rect l="l" t="t" r="r" b="b"/>
              <a:pathLst>
                <a:path w="168909" h="0">
                  <a:moveTo>
                    <a:pt x="0" y="0"/>
                  </a:moveTo>
                  <a:lnTo>
                    <a:pt x="168362" y="0"/>
                  </a:lnTo>
                </a:path>
              </a:pathLst>
            </a:custGeom>
            <a:ln w="5244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9620685" y="6028627"/>
              <a:ext cx="438150" cy="5715"/>
            </a:xfrm>
            <a:custGeom>
              <a:avLst/>
              <a:gdLst/>
              <a:ahLst/>
              <a:cxnLst/>
              <a:rect l="l" t="t" r="r" b="b"/>
              <a:pathLst>
                <a:path w="438150" h="5714">
                  <a:moveTo>
                    <a:pt x="0" y="0"/>
                  </a:moveTo>
                  <a:lnTo>
                    <a:pt x="437713" y="0"/>
                  </a:lnTo>
                  <a:lnTo>
                    <a:pt x="437713" y="5244"/>
                  </a:lnTo>
                  <a:lnTo>
                    <a:pt x="0" y="52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9A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4" name="object 44" descr=""/>
          <p:cNvGrpSpPr/>
          <p:nvPr/>
        </p:nvGrpSpPr>
        <p:grpSpPr>
          <a:xfrm>
            <a:off x="5405272" y="5658881"/>
            <a:ext cx="347980" cy="379095"/>
            <a:chOff x="5405272" y="5658881"/>
            <a:chExt cx="347980" cy="379095"/>
          </a:xfrm>
        </p:grpSpPr>
        <p:sp>
          <p:nvSpPr>
            <p:cNvPr id="45" name="object 45" descr=""/>
            <p:cNvSpPr/>
            <p:nvPr/>
          </p:nvSpPr>
          <p:spPr>
            <a:xfrm>
              <a:off x="5411622" y="5830840"/>
              <a:ext cx="168910" cy="207010"/>
            </a:xfrm>
            <a:custGeom>
              <a:avLst/>
              <a:gdLst/>
              <a:ahLst/>
              <a:cxnLst/>
              <a:rect l="l" t="t" r="r" b="b"/>
              <a:pathLst>
                <a:path w="168910" h="207010">
                  <a:moveTo>
                    <a:pt x="168362" y="0"/>
                  </a:moveTo>
                  <a:lnTo>
                    <a:pt x="168362" y="206765"/>
                  </a:lnTo>
                </a:path>
                <a:path w="168910" h="207010">
                  <a:moveTo>
                    <a:pt x="0" y="0"/>
                  </a:moveTo>
                  <a:lnTo>
                    <a:pt x="0" y="206765"/>
                  </a:lnTo>
                </a:path>
              </a:pathLst>
            </a:custGeom>
            <a:ln w="5241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5405272" y="5837198"/>
              <a:ext cx="337185" cy="194310"/>
            </a:xfrm>
            <a:custGeom>
              <a:avLst/>
              <a:gdLst/>
              <a:ahLst/>
              <a:cxnLst/>
              <a:rect l="l" t="t" r="r" b="b"/>
              <a:pathLst>
                <a:path w="337185" h="194310">
                  <a:moveTo>
                    <a:pt x="0" y="0"/>
                  </a:moveTo>
                  <a:lnTo>
                    <a:pt x="336724" y="0"/>
                  </a:lnTo>
                </a:path>
                <a:path w="337185" h="194310">
                  <a:moveTo>
                    <a:pt x="0" y="194051"/>
                  </a:moveTo>
                  <a:lnTo>
                    <a:pt x="336724" y="194051"/>
                  </a:lnTo>
                </a:path>
              </a:pathLst>
            </a:custGeom>
            <a:ln w="524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74020" y="5658881"/>
              <a:ext cx="178609" cy="152117"/>
            </a:xfrm>
            <a:prstGeom prst="rect">
              <a:avLst/>
            </a:prstGeom>
          </p:spPr>
        </p:pic>
      </p:grpSp>
      <p:sp>
        <p:nvSpPr>
          <p:cNvPr id="48" name="object 48" descr=""/>
          <p:cNvSpPr txBox="1"/>
          <p:nvPr/>
        </p:nvSpPr>
        <p:spPr>
          <a:xfrm>
            <a:off x="5467248" y="5522288"/>
            <a:ext cx="101600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latin typeface="Lucida Console"/>
                <a:cs typeface="Lucida Console"/>
              </a:rPr>
              <a:t>c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7275969" y="5648158"/>
            <a:ext cx="101600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latin typeface="Lucida Console"/>
                <a:cs typeface="Lucida Console"/>
              </a:rPr>
              <a:t>x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6174384" y="6120166"/>
            <a:ext cx="1156970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>
                <a:solidFill>
                  <a:srgbClr val="005493"/>
                </a:solidFill>
                <a:latin typeface="Lucida Sans Unicode"/>
                <a:cs typeface="Lucida Sans Unicode"/>
              </a:rPr>
              <a:t>a</a:t>
            </a:r>
            <a:r>
              <a:rPr dirty="0" sz="1000" spc="-1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000">
                <a:solidFill>
                  <a:srgbClr val="005493"/>
                </a:solidFill>
                <a:latin typeface="Lucida Sans Unicode"/>
                <a:cs typeface="Lucida Sans Unicode"/>
              </a:rPr>
              <a:t>memory</a:t>
            </a:r>
            <a:r>
              <a:rPr dirty="0" sz="1000" spc="-10">
                <a:solidFill>
                  <a:srgbClr val="005493"/>
                </a:solidFill>
                <a:latin typeface="Lucida Sans Unicode"/>
                <a:cs typeface="Lucida Sans Unicode"/>
              </a:rPr>
              <a:t> address</a:t>
            </a:r>
            <a:endParaRPr sz="1000">
              <a:latin typeface="Lucida Sans Unicode"/>
              <a:cs typeface="Lucida Sans Unicode"/>
            </a:endParaRPr>
          </a:p>
        </p:txBody>
      </p:sp>
      <p:pic>
        <p:nvPicPr>
          <p:cNvPr id="51" name="object 5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47118" y="6055347"/>
            <a:ext cx="200367" cy="161119"/>
          </a:xfrm>
          <a:prstGeom prst="rect">
            <a:avLst/>
          </a:prstGeom>
        </p:spPr>
      </p:pic>
      <p:sp>
        <p:nvSpPr>
          <p:cNvPr id="52" name="object 52" descr=""/>
          <p:cNvSpPr txBox="1"/>
          <p:nvPr/>
        </p:nvSpPr>
        <p:spPr>
          <a:xfrm>
            <a:off x="223850" y="3504006"/>
            <a:ext cx="2701290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>
                <a:solidFill>
                  <a:srgbClr val="005493"/>
                </a:solidFill>
                <a:latin typeface="Lucida Sans Unicode"/>
                <a:cs typeface="Lucida Sans Unicode"/>
              </a:rPr>
              <a:t>references</a:t>
            </a:r>
            <a:r>
              <a:rPr dirty="0" sz="1100" spc="5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00">
                <a:solidFill>
                  <a:srgbClr val="005493"/>
                </a:solidFill>
                <a:latin typeface="Lucida Sans Unicode"/>
                <a:cs typeface="Lucida Sans Unicode"/>
              </a:rPr>
              <a:t>to</a:t>
            </a:r>
            <a:r>
              <a:rPr dirty="0" sz="1100" spc="5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00">
                <a:solidFill>
                  <a:srgbClr val="005493"/>
                </a:solidFill>
                <a:latin typeface="Lucida Sans Unicode"/>
                <a:cs typeface="Lucida Sans Unicode"/>
              </a:rPr>
              <a:t>instance</a:t>
            </a:r>
            <a:r>
              <a:rPr dirty="0" sz="1100" spc="5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00">
                <a:solidFill>
                  <a:srgbClr val="005493"/>
                </a:solidFill>
                <a:latin typeface="Lucida Sans Unicode"/>
                <a:cs typeface="Lucida Sans Unicode"/>
              </a:rPr>
              <a:t>variables,</a:t>
            </a:r>
            <a:r>
              <a:rPr dirty="0" sz="1100" spc="5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0">
                <a:solidFill>
                  <a:srgbClr val="005493"/>
                </a:solidFill>
                <a:latin typeface="Lucida Sans Unicode"/>
                <a:cs typeface="Lucida Sans Unicode"/>
              </a:rPr>
              <a:t>which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219889" y="3664369"/>
            <a:ext cx="2709545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>
                <a:solidFill>
                  <a:srgbClr val="005493"/>
                </a:solidFill>
                <a:latin typeface="Lucida Sans Unicode"/>
                <a:cs typeface="Lucida Sans Unicode"/>
              </a:rPr>
              <a:t>are</a:t>
            </a:r>
            <a:r>
              <a:rPr dirty="0" sz="1100" spc="3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00" i="1">
                <a:solidFill>
                  <a:srgbClr val="005493"/>
                </a:solidFill>
                <a:latin typeface="Lucida Sans Italic"/>
                <a:cs typeface="Lucida Sans Italic"/>
              </a:rPr>
              <a:t>not</a:t>
            </a:r>
            <a:r>
              <a:rPr dirty="0" sz="1100" spc="40" i="1">
                <a:solidFill>
                  <a:srgbClr val="005493"/>
                </a:solidFill>
                <a:latin typeface="Lucida Sans Italic"/>
                <a:cs typeface="Lucida Sans Italic"/>
              </a:rPr>
              <a:t> </a:t>
            </a:r>
            <a:r>
              <a:rPr dirty="0" sz="1100">
                <a:solidFill>
                  <a:srgbClr val="005493"/>
                </a:solidFill>
                <a:latin typeface="Lucida Sans Unicode"/>
                <a:cs typeface="Lucida Sans Unicode"/>
              </a:rPr>
              <a:t>declared</a:t>
            </a:r>
            <a:r>
              <a:rPr dirty="0" sz="1100" spc="4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00">
                <a:solidFill>
                  <a:srgbClr val="005493"/>
                </a:solidFill>
                <a:latin typeface="Lucida Sans Unicode"/>
                <a:cs typeface="Lucida Sans Unicode"/>
              </a:rPr>
              <a:t>within</a:t>
            </a:r>
            <a:r>
              <a:rPr dirty="0" sz="1100" spc="4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00">
                <a:solidFill>
                  <a:srgbClr val="005493"/>
                </a:solidFill>
                <a:latin typeface="Lucida Sans Unicode"/>
                <a:cs typeface="Lucida Sans Unicode"/>
              </a:rPr>
              <a:t>the</a:t>
            </a:r>
            <a:r>
              <a:rPr dirty="0" sz="1100" spc="3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10">
                <a:solidFill>
                  <a:srgbClr val="005493"/>
                </a:solidFill>
                <a:latin typeface="Lucida Sans Unicode"/>
                <a:cs typeface="Lucida Sans Unicode"/>
              </a:rPr>
              <a:t>constructor</a:t>
            </a:r>
            <a:endParaRPr sz="1100">
              <a:latin typeface="Lucida Sans Unicode"/>
              <a:cs typeface="Lucida Sans Unicode"/>
            </a:endParaRPr>
          </a:p>
        </p:txBody>
      </p:sp>
      <p:grpSp>
        <p:nvGrpSpPr>
          <p:cNvPr id="54" name="object 54" descr=""/>
          <p:cNvGrpSpPr/>
          <p:nvPr/>
        </p:nvGrpSpPr>
        <p:grpSpPr>
          <a:xfrm>
            <a:off x="2982430" y="3544265"/>
            <a:ext cx="351155" cy="321945"/>
            <a:chOff x="2982430" y="3544265"/>
            <a:chExt cx="351155" cy="321945"/>
          </a:xfrm>
        </p:grpSpPr>
        <p:sp>
          <p:nvSpPr>
            <p:cNvPr id="55" name="object 55" descr=""/>
            <p:cNvSpPr/>
            <p:nvPr/>
          </p:nvSpPr>
          <p:spPr>
            <a:xfrm>
              <a:off x="2988786" y="3565158"/>
              <a:ext cx="300990" cy="135890"/>
            </a:xfrm>
            <a:custGeom>
              <a:avLst/>
              <a:gdLst/>
              <a:ahLst/>
              <a:cxnLst/>
              <a:rect l="l" t="t" r="r" b="b"/>
              <a:pathLst>
                <a:path w="300989" h="135889">
                  <a:moveTo>
                    <a:pt x="0" y="135751"/>
                  </a:moveTo>
                  <a:lnTo>
                    <a:pt x="294690" y="0"/>
                  </a:lnTo>
                  <a:lnTo>
                    <a:pt x="300515" y="0"/>
                  </a:lnTo>
                </a:path>
              </a:pathLst>
            </a:custGeom>
            <a:ln w="12711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3251987" y="3544265"/>
              <a:ext cx="77470" cy="63500"/>
            </a:xfrm>
            <a:custGeom>
              <a:avLst/>
              <a:gdLst/>
              <a:ahLst/>
              <a:cxnLst/>
              <a:rect l="l" t="t" r="r" b="b"/>
              <a:pathLst>
                <a:path w="77470" h="63500">
                  <a:moveTo>
                    <a:pt x="0" y="0"/>
                  </a:moveTo>
                  <a:lnTo>
                    <a:pt x="30175" y="24193"/>
                  </a:lnTo>
                  <a:lnTo>
                    <a:pt x="28955" y="62877"/>
                  </a:lnTo>
                  <a:lnTo>
                    <a:pt x="77279" y="24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2989001" y="3702643"/>
              <a:ext cx="300355" cy="142240"/>
            </a:xfrm>
            <a:custGeom>
              <a:avLst/>
              <a:gdLst/>
              <a:ahLst/>
              <a:cxnLst/>
              <a:rect l="l" t="t" r="r" b="b"/>
              <a:pathLst>
                <a:path w="300354" h="142239">
                  <a:moveTo>
                    <a:pt x="0" y="0"/>
                  </a:moveTo>
                  <a:lnTo>
                    <a:pt x="294690" y="142240"/>
                  </a:lnTo>
                  <a:lnTo>
                    <a:pt x="300297" y="142240"/>
                  </a:lnTo>
                </a:path>
              </a:pathLst>
            </a:custGeom>
            <a:ln w="12711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3251987" y="3802900"/>
              <a:ext cx="77470" cy="63500"/>
            </a:xfrm>
            <a:custGeom>
              <a:avLst/>
              <a:gdLst/>
              <a:ahLst/>
              <a:cxnLst/>
              <a:rect l="l" t="t" r="r" b="b"/>
              <a:pathLst>
                <a:path w="77470" h="63500">
                  <a:moveTo>
                    <a:pt x="28955" y="0"/>
                  </a:moveTo>
                  <a:lnTo>
                    <a:pt x="30175" y="38684"/>
                  </a:lnTo>
                  <a:lnTo>
                    <a:pt x="0" y="62877"/>
                  </a:lnTo>
                  <a:lnTo>
                    <a:pt x="77279" y="60426"/>
                  </a:lnTo>
                  <a:lnTo>
                    <a:pt x="28955" y="0"/>
                  </a:lnTo>
                  <a:close/>
                </a:path>
              </a:pathLst>
            </a:custGeom>
            <a:solidFill>
              <a:srgbClr val="005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2984497" y="3705018"/>
              <a:ext cx="304800" cy="0"/>
            </a:xfrm>
            <a:custGeom>
              <a:avLst/>
              <a:gdLst/>
              <a:ahLst/>
              <a:cxnLst/>
              <a:rect l="l" t="t" r="r" b="b"/>
              <a:pathLst>
                <a:path w="304800" h="0">
                  <a:moveTo>
                    <a:pt x="0" y="0"/>
                  </a:moveTo>
                  <a:lnTo>
                    <a:pt x="296982" y="0"/>
                  </a:lnTo>
                  <a:lnTo>
                    <a:pt x="304800" y="0"/>
                  </a:lnTo>
                </a:path>
              </a:pathLst>
            </a:custGeom>
            <a:ln w="12714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3264154" y="3670401"/>
              <a:ext cx="69215" cy="69850"/>
            </a:xfrm>
            <a:custGeom>
              <a:avLst/>
              <a:gdLst/>
              <a:ahLst/>
              <a:cxnLst/>
              <a:rect l="l" t="t" r="r" b="b"/>
              <a:pathLst>
                <a:path w="69214" h="69850">
                  <a:moveTo>
                    <a:pt x="0" y="0"/>
                  </a:moveTo>
                  <a:lnTo>
                    <a:pt x="17284" y="34620"/>
                  </a:lnTo>
                  <a:lnTo>
                    <a:pt x="0" y="69240"/>
                  </a:lnTo>
                  <a:lnTo>
                    <a:pt x="69151" y="34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0700" y="1581745"/>
            <a:ext cx="9017635" cy="0"/>
          </a:xfrm>
          <a:custGeom>
            <a:avLst/>
            <a:gdLst/>
            <a:ahLst/>
            <a:cxnLst/>
            <a:rect l="l" t="t" r="r" b="b"/>
            <a:pathLst>
              <a:path w="9017635" h="0">
                <a:moveTo>
                  <a:pt x="0" y="0"/>
                </a:moveTo>
                <a:lnTo>
                  <a:pt x="9017020" y="0"/>
                </a:lnTo>
              </a:path>
            </a:pathLst>
          </a:custGeom>
          <a:ln w="52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Point</a:t>
            </a:r>
            <a:r>
              <a:rPr dirty="0" spc="250"/>
              <a:t> </a:t>
            </a:r>
            <a:r>
              <a:rPr dirty="0"/>
              <a:t>charge</a:t>
            </a:r>
            <a:r>
              <a:rPr dirty="0" spc="250"/>
              <a:t> </a:t>
            </a:r>
            <a:r>
              <a:rPr dirty="0"/>
              <a:t>implementation:</a:t>
            </a:r>
            <a:r>
              <a:rPr dirty="0" spc="250"/>
              <a:t> </a:t>
            </a:r>
            <a:r>
              <a:rPr dirty="0" spc="35"/>
              <a:t>Methods</a:t>
            </a:r>
          </a:p>
        </p:txBody>
      </p:sp>
      <p:sp>
        <p:nvSpPr>
          <p:cNvPr id="4" name="object 4" descr=""/>
          <p:cNvSpPr/>
          <p:nvPr/>
        </p:nvSpPr>
        <p:spPr>
          <a:xfrm>
            <a:off x="571500" y="3762235"/>
            <a:ext cx="5613400" cy="2899410"/>
          </a:xfrm>
          <a:custGeom>
            <a:avLst/>
            <a:gdLst/>
            <a:ahLst/>
            <a:cxnLst/>
            <a:rect l="l" t="t" r="r" b="b"/>
            <a:pathLst>
              <a:path w="5613400" h="2899409">
                <a:moveTo>
                  <a:pt x="0" y="0"/>
                </a:moveTo>
                <a:lnTo>
                  <a:pt x="5613400" y="0"/>
                </a:lnTo>
                <a:lnTo>
                  <a:pt x="5613400" y="2898851"/>
                </a:lnTo>
                <a:lnTo>
                  <a:pt x="0" y="28988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725963" y="3835312"/>
            <a:ext cx="1823085" cy="58166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>
                <a:latin typeface="Lucida Console"/>
                <a:cs typeface="Lucida Console"/>
              </a:rPr>
              <a:t>public</a:t>
            </a:r>
            <a:r>
              <a:rPr dirty="0" sz="1200" spc="13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class</a:t>
            </a:r>
            <a:r>
              <a:rPr dirty="0" sz="1200" spc="140">
                <a:latin typeface="Lucida Console"/>
                <a:cs typeface="Lucida Console"/>
              </a:rPr>
              <a:t> </a:t>
            </a:r>
            <a:r>
              <a:rPr dirty="0" sz="1200" spc="-10">
                <a:latin typeface="Lucida Console"/>
                <a:cs typeface="Lucida Console"/>
              </a:rPr>
              <a:t>Charge</a:t>
            </a:r>
            <a:endParaRPr sz="1200">
              <a:latin typeface="Lucida Console"/>
              <a:cs typeface="Lucida Console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200" spc="20">
                <a:latin typeface="Lucida Console"/>
                <a:cs typeface="Lucida Console"/>
              </a:rPr>
              <a:t>{</a:t>
            </a:r>
            <a:endParaRPr sz="1200">
              <a:latin typeface="Lucida Console"/>
              <a:cs typeface="Lucida Console"/>
            </a:endParaRPr>
          </a:p>
          <a:p>
            <a:pPr marL="201295">
              <a:lnSpc>
                <a:spcPct val="100000"/>
              </a:lnSpc>
              <a:spcBef>
                <a:spcPts val="5"/>
              </a:spcBef>
            </a:pPr>
            <a:r>
              <a:rPr dirty="0" sz="1200" spc="-25">
                <a:latin typeface="Lucida Console"/>
                <a:cs typeface="Lucida Console"/>
              </a:rPr>
              <a:t>...</a:t>
            </a:r>
            <a:endParaRPr sz="1200">
              <a:latin typeface="Lucida Console"/>
              <a:cs typeface="Lucida Console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09799" y="4386009"/>
            <a:ext cx="4283075" cy="3981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>
                <a:latin typeface="Lucida Console"/>
                <a:cs typeface="Lucida Console"/>
              </a:rPr>
              <a:t>public</a:t>
            </a:r>
            <a:r>
              <a:rPr dirty="0" sz="1200" spc="18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double</a:t>
            </a:r>
            <a:r>
              <a:rPr dirty="0" sz="1200" spc="18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potentialAt(double</a:t>
            </a:r>
            <a:r>
              <a:rPr dirty="0" sz="1200" spc="18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x,</a:t>
            </a:r>
            <a:r>
              <a:rPr dirty="0" sz="1200" spc="18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double</a:t>
            </a:r>
            <a:r>
              <a:rPr dirty="0" sz="1200" spc="185">
                <a:latin typeface="Lucida Console"/>
                <a:cs typeface="Lucida Console"/>
              </a:rPr>
              <a:t> </a:t>
            </a:r>
            <a:r>
              <a:rPr dirty="0" sz="1200" spc="-25">
                <a:latin typeface="Lucida Console"/>
                <a:cs typeface="Lucida Console"/>
              </a:rPr>
              <a:t>y)</a:t>
            </a:r>
            <a:endParaRPr sz="1200">
              <a:latin typeface="Lucida Console"/>
              <a:cs typeface="Lucida Console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200" spc="20">
                <a:latin typeface="Lucida Console"/>
                <a:cs typeface="Lucida Console"/>
              </a:rPr>
              <a:t>{</a:t>
            </a:r>
            <a:endParaRPr sz="1200">
              <a:latin typeface="Lucida Console"/>
              <a:cs typeface="Lucida Console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293634" y="4753128"/>
            <a:ext cx="1823085" cy="58166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35"/>
              </a:spcBef>
            </a:pPr>
            <a:r>
              <a:rPr dirty="0" sz="1200">
                <a:latin typeface="Lucida Console"/>
                <a:cs typeface="Lucida Console"/>
              </a:rPr>
              <a:t>double</a:t>
            </a:r>
            <a:r>
              <a:rPr dirty="0" sz="1200" spc="7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k</a:t>
            </a:r>
            <a:r>
              <a:rPr dirty="0" sz="1200" spc="8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=</a:t>
            </a:r>
            <a:r>
              <a:rPr dirty="0" sz="1200" spc="75">
                <a:latin typeface="Lucida Console"/>
                <a:cs typeface="Lucida Console"/>
              </a:rPr>
              <a:t> </a:t>
            </a:r>
            <a:r>
              <a:rPr dirty="0" sz="1200" spc="-10">
                <a:latin typeface="Lucida Console"/>
                <a:cs typeface="Lucida Console"/>
              </a:rPr>
              <a:t>8.99e09; </a:t>
            </a:r>
            <a:r>
              <a:rPr dirty="0" sz="1200">
                <a:latin typeface="Lucida Console"/>
                <a:cs typeface="Lucida Console"/>
              </a:rPr>
              <a:t>double</a:t>
            </a:r>
            <a:r>
              <a:rPr dirty="0" sz="1200" spc="6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dx</a:t>
            </a:r>
            <a:r>
              <a:rPr dirty="0" sz="1200" spc="7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=</a:t>
            </a:r>
            <a:r>
              <a:rPr dirty="0" sz="1200" spc="6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x</a:t>
            </a:r>
            <a:r>
              <a:rPr dirty="0" sz="1200" spc="7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-</a:t>
            </a:r>
            <a:r>
              <a:rPr dirty="0" sz="1200" spc="65">
                <a:latin typeface="Lucida Console"/>
                <a:cs typeface="Lucida Console"/>
              </a:rPr>
              <a:t> </a:t>
            </a:r>
            <a:r>
              <a:rPr dirty="0" sz="1200" spc="-25">
                <a:latin typeface="Lucida Console"/>
                <a:cs typeface="Lucida Console"/>
              </a:rPr>
              <a:t>rx; </a:t>
            </a:r>
            <a:r>
              <a:rPr dirty="0" sz="1200">
                <a:latin typeface="Lucida Console"/>
                <a:cs typeface="Lucida Console"/>
              </a:rPr>
              <a:t>double</a:t>
            </a:r>
            <a:r>
              <a:rPr dirty="0" sz="1200" spc="6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dy</a:t>
            </a:r>
            <a:r>
              <a:rPr dirty="0" sz="1200" spc="7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=</a:t>
            </a:r>
            <a:r>
              <a:rPr dirty="0" sz="1200" spc="6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y</a:t>
            </a:r>
            <a:r>
              <a:rPr dirty="0" sz="1200" spc="7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-</a:t>
            </a:r>
            <a:r>
              <a:rPr dirty="0" sz="1200" spc="65">
                <a:latin typeface="Lucida Console"/>
                <a:cs typeface="Lucida Console"/>
              </a:rPr>
              <a:t> </a:t>
            </a:r>
            <a:r>
              <a:rPr dirty="0" sz="1200" spc="-25">
                <a:latin typeface="Lucida Console"/>
                <a:cs typeface="Lucida Console"/>
              </a:rPr>
              <a:t>ry;</a:t>
            </a:r>
            <a:endParaRPr sz="1200">
              <a:latin typeface="Lucida Console"/>
              <a:cs typeface="Lucida Console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293634" y="5303813"/>
            <a:ext cx="3810000" cy="21462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>
                <a:latin typeface="Lucida Console"/>
                <a:cs typeface="Lucida Console"/>
              </a:rPr>
              <a:t>return</a:t>
            </a:r>
            <a:r>
              <a:rPr dirty="0" sz="1200" spc="10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k</a:t>
            </a:r>
            <a:r>
              <a:rPr dirty="0" sz="1200" spc="10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*</a:t>
            </a:r>
            <a:r>
              <a:rPr dirty="0" sz="1200" spc="10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q</a:t>
            </a:r>
            <a:r>
              <a:rPr dirty="0" sz="1200" spc="10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/</a:t>
            </a:r>
            <a:r>
              <a:rPr dirty="0" sz="1200" spc="10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Math.sqrt(dx*dx</a:t>
            </a:r>
            <a:r>
              <a:rPr dirty="0" sz="1200" spc="10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+</a:t>
            </a:r>
            <a:r>
              <a:rPr dirty="0" sz="1200" spc="100">
                <a:latin typeface="Lucida Console"/>
                <a:cs typeface="Lucida Console"/>
              </a:rPr>
              <a:t> </a:t>
            </a:r>
            <a:r>
              <a:rPr dirty="0" sz="1200" spc="-10">
                <a:latin typeface="Lucida Console"/>
                <a:cs typeface="Lucida Console"/>
              </a:rPr>
              <a:t>dy*dy);</a:t>
            </a:r>
            <a:endParaRPr sz="1200">
              <a:latin typeface="Lucida Console"/>
              <a:cs typeface="Lucida Console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915187" y="5392975"/>
            <a:ext cx="5134610" cy="959485"/>
          </a:xfrm>
          <a:prstGeom prst="rect">
            <a:avLst/>
          </a:prstGeom>
        </p:spPr>
        <p:txBody>
          <a:bodyPr wrap="square" lIns="0" tIns="111760" rIns="0" bIns="0" rtlCol="0" vert="horz">
            <a:spAutoFit/>
          </a:bodyPr>
          <a:lstStyle/>
          <a:p>
            <a:pPr marL="106680">
              <a:lnSpc>
                <a:spcPct val="100000"/>
              </a:lnSpc>
              <a:spcBef>
                <a:spcPts val="880"/>
              </a:spcBef>
            </a:pPr>
            <a:r>
              <a:rPr dirty="0" sz="1200" spc="20">
                <a:latin typeface="Lucida Console"/>
                <a:cs typeface="Lucida Console"/>
              </a:rPr>
              <a:t>}</a:t>
            </a:r>
            <a:endParaRPr sz="1200">
              <a:latin typeface="Lucida Console"/>
              <a:cs typeface="Lucida Console"/>
            </a:endParaRPr>
          </a:p>
          <a:p>
            <a:pPr marL="106680">
              <a:lnSpc>
                <a:spcPct val="100000"/>
              </a:lnSpc>
              <a:spcBef>
                <a:spcPts val="790"/>
              </a:spcBef>
            </a:pPr>
            <a:r>
              <a:rPr dirty="0" sz="1200">
                <a:latin typeface="Lucida Console"/>
                <a:cs typeface="Lucida Console"/>
              </a:rPr>
              <a:t>public</a:t>
            </a:r>
            <a:r>
              <a:rPr dirty="0" sz="1200" spc="15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String</a:t>
            </a:r>
            <a:r>
              <a:rPr dirty="0" sz="1200" spc="150">
                <a:latin typeface="Lucida Console"/>
                <a:cs typeface="Lucida Console"/>
              </a:rPr>
              <a:t> </a:t>
            </a:r>
            <a:r>
              <a:rPr dirty="0" sz="1200" spc="-10">
                <a:latin typeface="Lucida Console"/>
                <a:cs typeface="Lucida Console"/>
              </a:rPr>
              <a:t>toString()</a:t>
            </a:r>
            <a:endParaRPr sz="1200">
              <a:latin typeface="Lucida Console"/>
              <a:cs typeface="Lucida Console"/>
            </a:endParaRPr>
          </a:p>
          <a:p>
            <a:pPr marL="106680">
              <a:lnSpc>
                <a:spcPct val="100000"/>
              </a:lnSpc>
              <a:spcBef>
                <a:spcPts val="5"/>
              </a:spcBef>
              <a:tabLst>
                <a:tab pos="390525" algn="l"/>
                <a:tab pos="5026660" algn="l"/>
              </a:tabLst>
            </a:pPr>
            <a:r>
              <a:rPr dirty="0" sz="1200" spc="-50">
                <a:latin typeface="Lucida Console"/>
                <a:cs typeface="Lucida Console"/>
              </a:rPr>
              <a:t>{</a:t>
            </a:r>
            <a:r>
              <a:rPr dirty="0" sz="1200">
                <a:latin typeface="Lucida Console"/>
                <a:cs typeface="Lucida Console"/>
              </a:rPr>
              <a:t>	return</a:t>
            </a:r>
            <a:r>
              <a:rPr dirty="0" sz="1200" spc="5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q</a:t>
            </a:r>
            <a:r>
              <a:rPr dirty="0" sz="1200" spc="5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+</a:t>
            </a:r>
            <a:r>
              <a:rPr dirty="0" sz="1200" spc="5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"</a:t>
            </a:r>
            <a:r>
              <a:rPr dirty="0" sz="1200" spc="6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at</a:t>
            </a:r>
            <a:r>
              <a:rPr dirty="0" sz="1200" spc="5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"</a:t>
            </a:r>
            <a:r>
              <a:rPr dirty="0" sz="1200" spc="5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+</a:t>
            </a:r>
            <a:r>
              <a:rPr dirty="0" sz="1200" spc="6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"("</a:t>
            </a:r>
            <a:r>
              <a:rPr dirty="0" sz="1200" spc="5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+</a:t>
            </a:r>
            <a:r>
              <a:rPr dirty="0" sz="1200" spc="5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rx</a:t>
            </a:r>
            <a:r>
              <a:rPr dirty="0" sz="1200" spc="6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+</a:t>
            </a:r>
            <a:r>
              <a:rPr dirty="0" sz="1200" spc="5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",</a:t>
            </a:r>
            <a:r>
              <a:rPr dirty="0" sz="1200" spc="5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"</a:t>
            </a:r>
            <a:r>
              <a:rPr dirty="0" sz="1200" spc="6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+</a:t>
            </a:r>
            <a:r>
              <a:rPr dirty="0" sz="1200" spc="5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ry</a:t>
            </a:r>
            <a:r>
              <a:rPr dirty="0" sz="1200" spc="5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+</a:t>
            </a:r>
            <a:r>
              <a:rPr dirty="0" sz="1200" spc="60">
                <a:latin typeface="Lucida Console"/>
                <a:cs typeface="Lucida Console"/>
              </a:rPr>
              <a:t> </a:t>
            </a:r>
            <a:r>
              <a:rPr dirty="0" sz="1200" spc="-20">
                <a:latin typeface="Lucida Console"/>
                <a:cs typeface="Lucida Console"/>
              </a:rPr>
              <a:t>")";</a:t>
            </a:r>
            <a:r>
              <a:rPr dirty="0" sz="1200">
                <a:latin typeface="Lucida Console"/>
                <a:cs typeface="Lucida Console"/>
              </a:rPr>
              <a:t>	</a:t>
            </a:r>
            <a:r>
              <a:rPr dirty="0" sz="1200" spc="-50">
                <a:latin typeface="Lucida Console"/>
                <a:cs typeface="Lucida Console"/>
              </a:rPr>
              <a:t>}</a:t>
            </a:r>
            <a:endParaRPr sz="1200">
              <a:latin typeface="Lucida Console"/>
              <a:cs typeface="Lucida Console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25">
                <a:latin typeface="Lucida Console"/>
                <a:cs typeface="Lucida Console"/>
              </a:rPr>
              <a:t>...</a:t>
            </a:r>
            <a:endParaRPr sz="1200">
              <a:latin typeface="Lucida Console"/>
              <a:cs typeface="Lucida Console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25963" y="6321273"/>
            <a:ext cx="120014" cy="21462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 spc="20">
                <a:latin typeface="Lucida Console"/>
                <a:cs typeface="Lucida Console"/>
              </a:rPr>
              <a:t>}</a:t>
            </a:r>
            <a:endParaRPr sz="1200">
              <a:latin typeface="Lucida Console"/>
              <a:cs typeface="Lucida Console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9781933" y="6445003"/>
            <a:ext cx="151130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25">
                <a:latin typeface="Calibri"/>
                <a:cs typeface="Calibri"/>
              </a:rPr>
              <a:t>14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20700" y="1804238"/>
            <a:ext cx="5397500" cy="43243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88265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695"/>
              </a:spcBef>
            </a:pP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Methods</a:t>
            </a:r>
            <a:r>
              <a:rPr dirty="0" sz="1450" spc="10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define</a:t>
            </a:r>
            <a:r>
              <a:rPr dirty="0" sz="1450" spc="100">
                <a:latin typeface="Lucida Sans Unicode"/>
                <a:cs typeface="Lucida Sans Unicode"/>
              </a:rPr>
              <a:t> </a:t>
            </a:r>
            <a:r>
              <a:rPr dirty="0" sz="1450" spc="-30">
                <a:latin typeface="Lucida Sans Unicode"/>
                <a:cs typeface="Lucida Sans Unicode"/>
              </a:rPr>
              <a:t>data-</a:t>
            </a:r>
            <a:r>
              <a:rPr dirty="0" sz="1450">
                <a:latin typeface="Lucida Sans Unicode"/>
                <a:cs typeface="Lucida Sans Unicode"/>
              </a:rPr>
              <a:t>type</a:t>
            </a:r>
            <a:r>
              <a:rPr dirty="0" sz="1450" spc="10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operations</a:t>
            </a:r>
            <a:r>
              <a:rPr dirty="0" sz="1450" spc="10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(implement</a:t>
            </a:r>
            <a:r>
              <a:rPr dirty="0" sz="1450" spc="105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APIs).</a:t>
            </a:r>
            <a:endParaRPr sz="1450">
              <a:latin typeface="Lucida Sans Unicode"/>
              <a:cs typeface="Lucida Sans Unicode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7796530" y="1710956"/>
            <a:ext cx="1649730" cy="2202815"/>
            <a:chOff x="7796530" y="1710956"/>
            <a:chExt cx="1649730" cy="2202815"/>
          </a:xfrm>
        </p:grpSpPr>
        <p:pic>
          <p:nvPicPr>
            <p:cNvPr id="14" name="object 1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96530" y="1710956"/>
              <a:ext cx="1649361" cy="2202738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7823200" y="1740674"/>
              <a:ext cx="1549400" cy="2098040"/>
            </a:xfrm>
            <a:custGeom>
              <a:avLst/>
              <a:gdLst/>
              <a:ahLst/>
              <a:cxnLst/>
              <a:rect l="l" t="t" r="r" b="b"/>
              <a:pathLst>
                <a:path w="1549400" h="2098040">
                  <a:moveTo>
                    <a:pt x="0" y="0"/>
                  </a:moveTo>
                  <a:lnTo>
                    <a:pt x="1549400" y="0"/>
                  </a:lnTo>
                  <a:lnTo>
                    <a:pt x="1549400" y="2097849"/>
                  </a:lnTo>
                  <a:lnTo>
                    <a:pt x="0" y="20978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6" name="object 16" descr=""/>
          <p:cNvGraphicFramePr>
            <a:graphicFrameLocks noGrp="1"/>
          </p:cNvGraphicFramePr>
          <p:nvPr/>
        </p:nvGraphicFramePr>
        <p:xfrm>
          <a:off x="7886683" y="1818071"/>
          <a:ext cx="1423035" cy="19437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7000"/>
              </a:tblGrid>
              <a:tr h="196850"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950">
                          <a:solidFill>
                            <a:srgbClr val="929292"/>
                          </a:solidFill>
                          <a:latin typeface="Lucida Sans Unicode"/>
                          <a:cs typeface="Lucida Sans Unicode"/>
                        </a:rPr>
                        <a:t>instance</a:t>
                      </a:r>
                      <a:r>
                        <a:rPr dirty="0" sz="950" spc="245">
                          <a:solidFill>
                            <a:srgbClr val="929292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950" spc="-10">
                          <a:solidFill>
                            <a:srgbClr val="929292"/>
                          </a:solidFill>
                          <a:latin typeface="Lucida Sans Unicode"/>
                          <a:cs typeface="Lucida Sans Unicode"/>
                        </a:rPr>
                        <a:t>variables</a:t>
                      </a:r>
                      <a:endParaRPr sz="9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2540">
                    <a:lnL w="12700">
                      <a:solidFill>
                        <a:srgbClr val="929292"/>
                      </a:solidFill>
                      <a:prstDash val="solid"/>
                    </a:lnL>
                    <a:lnR w="12700">
                      <a:solidFill>
                        <a:srgbClr val="929292"/>
                      </a:solidFill>
                      <a:prstDash val="solid"/>
                    </a:lnR>
                    <a:lnT w="12700">
                      <a:solidFill>
                        <a:srgbClr val="929292"/>
                      </a:solidFill>
                      <a:prstDash val="solid"/>
                    </a:lnT>
                    <a:lnB w="12700">
                      <a:solidFill>
                        <a:srgbClr val="929292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14984"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1000" spc="-10">
                          <a:solidFill>
                            <a:srgbClr val="929292"/>
                          </a:solidFill>
                          <a:latin typeface="Lucida Sans Unicode"/>
                          <a:cs typeface="Lucida Sans Unicode"/>
                        </a:rPr>
                        <a:t>constructors</a:t>
                      </a:r>
                      <a:endParaRPr sz="1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715">
                    <a:lnL w="12700">
                      <a:solidFill>
                        <a:srgbClr val="929292"/>
                      </a:solidFill>
                      <a:prstDash val="solid"/>
                    </a:lnL>
                    <a:lnR w="12700">
                      <a:solidFill>
                        <a:srgbClr val="929292"/>
                      </a:solidFill>
                      <a:prstDash val="solid"/>
                    </a:lnR>
                    <a:lnT w="127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716915">
                <a:tc>
                  <a:txBody>
                    <a:bodyPr/>
                    <a:lstStyle/>
                    <a:p>
                      <a:pPr marL="62865">
                        <a:lnSpc>
                          <a:spcPts val="1265"/>
                        </a:lnSpc>
                      </a:pPr>
                      <a:r>
                        <a:rPr dirty="0" sz="1100" spc="-10">
                          <a:latin typeface="Lucida Sans Unicode"/>
                          <a:cs typeface="Lucida Sans Unicode"/>
                        </a:rPr>
                        <a:t>methods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14984"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1000">
                          <a:solidFill>
                            <a:srgbClr val="929292"/>
                          </a:solidFill>
                          <a:latin typeface="Lucida Sans Unicode"/>
                          <a:cs typeface="Lucida Sans Unicode"/>
                        </a:rPr>
                        <a:t>test</a:t>
                      </a:r>
                      <a:r>
                        <a:rPr dirty="0" sz="1000" spc="-25">
                          <a:solidFill>
                            <a:srgbClr val="929292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000" spc="-10">
                          <a:solidFill>
                            <a:srgbClr val="929292"/>
                          </a:solidFill>
                          <a:latin typeface="Lucida Sans Unicode"/>
                          <a:cs typeface="Lucida Sans Unicode"/>
                        </a:rPr>
                        <a:t>client</a:t>
                      </a:r>
                      <a:endParaRPr sz="1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25400">
                    <a:lnL w="12700">
                      <a:solidFill>
                        <a:srgbClr val="929292"/>
                      </a:solidFill>
                      <a:prstDash val="solid"/>
                    </a:lnL>
                    <a:lnR w="12700">
                      <a:solidFill>
                        <a:srgbClr val="929292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929292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object 17" descr=""/>
          <p:cNvGraphicFramePr>
            <a:graphicFrameLocks noGrp="1"/>
          </p:cNvGraphicFramePr>
          <p:nvPr/>
        </p:nvGraphicFramePr>
        <p:xfrm>
          <a:off x="932108" y="2347556"/>
          <a:ext cx="6236970" cy="125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90570"/>
                <a:gridCol w="2936240"/>
              </a:tblGrid>
              <a:tr h="314325">
                <a:tc gridSpan="2"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1000">
                          <a:latin typeface="Lucida Console"/>
                          <a:cs typeface="Lucida Console"/>
                        </a:rPr>
                        <a:t>public</a:t>
                      </a:r>
                      <a:r>
                        <a:rPr dirty="0" sz="1000" spc="11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class</a:t>
                      </a:r>
                      <a:r>
                        <a:rPr dirty="0" sz="1000" spc="114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 spc="-10">
                          <a:latin typeface="Lucida Console"/>
                          <a:cs typeface="Lucida Console"/>
                        </a:rPr>
                        <a:t>Charge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6731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6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14325">
                <a:tc gridSpan="2">
                  <a:txBody>
                    <a:bodyPr/>
                    <a:lstStyle/>
                    <a:p>
                      <a:pPr marL="728980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000">
                          <a:latin typeface="Lucida Console"/>
                          <a:cs typeface="Lucida Console"/>
                        </a:rPr>
                        <a:t>Charge(double</a:t>
                      </a:r>
                      <a:r>
                        <a:rPr dirty="0" sz="1000" spc="12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x0,</a:t>
                      </a:r>
                      <a:r>
                        <a:rPr dirty="0" sz="1000" spc="12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double</a:t>
                      </a:r>
                      <a:r>
                        <a:rPr dirty="0" sz="1000" spc="13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y0,</a:t>
                      </a:r>
                      <a:r>
                        <a:rPr dirty="0" sz="1000" spc="12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double</a:t>
                      </a:r>
                      <a:r>
                        <a:rPr dirty="0" sz="1000" spc="13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 spc="-25">
                          <a:latin typeface="Lucida Console"/>
                          <a:cs typeface="Lucida Console"/>
                        </a:rPr>
                        <a:t>q0)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6985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14325">
                <a:tc>
                  <a:txBody>
                    <a:bodyPr/>
                    <a:lstStyle/>
                    <a:p>
                      <a:pPr marL="17716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1000">
                          <a:latin typeface="Lucida Console"/>
                          <a:cs typeface="Lucida Console"/>
                        </a:rPr>
                        <a:t>double</a:t>
                      </a:r>
                      <a:r>
                        <a:rPr dirty="0" sz="1000" spc="15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potentialAt(double</a:t>
                      </a:r>
                      <a:r>
                        <a:rPr dirty="0" sz="1000" spc="16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x,</a:t>
                      </a:r>
                      <a:r>
                        <a:rPr dirty="0" sz="1000" spc="16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double</a:t>
                      </a:r>
                      <a:r>
                        <a:rPr dirty="0" sz="1000" spc="16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 spc="-25">
                          <a:latin typeface="Lucida Console"/>
                          <a:cs typeface="Lucida Console"/>
                        </a:rPr>
                        <a:t>y)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6731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dirty="0" sz="110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electric</a:t>
                      </a:r>
                      <a:r>
                        <a:rPr dirty="0" sz="1100" spc="2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 </a:t>
                      </a:r>
                      <a:r>
                        <a:rPr dirty="0" sz="110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potential</a:t>
                      </a:r>
                      <a:r>
                        <a:rPr dirty="0" sz="1100" spc="2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 </a:t>
                      </a:r>
                      <a:r>
                        <a:rPr dirty="0" sz="110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at</a:t>
                      </a:r>
                      <a:r>
                        <a:rPr dirty="0" sz="1100" spc="2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 </a:t>
                      </a:r>
                      <a:r>
                        <a:rPr dirty="0" sz="110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(x,</a:t>
                      </a:r>
                      <a:r>
                        <a:rPr dirty="0" sz="1100" spc="25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 </a:t>
                      </a:r>
                      <a:r>
                        <a:rPr dirty="0" sz="110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y)</a:t>
                      </a:r>
                      <a:r>
                        <a:rPr dirty="0" sz="1100" spc="2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 </a:t>
                      </a:r>
                      <a:r>
                        <a:rPr dirty="0" sz="110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due</a:t>
                      </a:r>
                      <a:r>
                        <a:rPr dirty="0" sz="1100" spc="2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 </a:t>
                      </a:r>
                      <a:r>
                        <a:rPr dirty="0" sz="110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to</a:t>
                      </a:r>
                      <a:r>
                        <a:rPr dirty="0" sz="1100" spc="2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 </a:t>
                      </a:r>
                      <a:r>
                        <a:rPr dirty="0" sz="1100" spc="-1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charge</a:t>
                      </a:r>
                      <a:endParaRPr sz="1100">
                        <a:latin typeface="Lucida Sans Italic"/>
                        <a:cs typeface="Lucida Sans Italic"/>
                      </a:endParaRPr>
                    </a:p>
                  </a:txBody>
                  <a:tcPr marL="0" marR="0" marB="0" marT="5715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marL="17716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1000">
                          <a:latin typeface="Lucida Console"/>
                          <a:cs typeface="Lucida Console"/>
                        </a:rPr>
                        <a:t>String</a:t>
                      </a:r>
                      <a:r>
                        <a:rPr dirty="0" sz="1000" spc="12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 spc="-10">
                          <a:latin typeface="Lucida Console"/>
                          <a:cs typeface="Lucida Console"/>
                        </a:rPr>
                        <a:t>toString()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6731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dirty="0" sz="110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string</a:t>
                      </a:r>
                      <a:r>
                        <a:rPr dirty="0" sz="1100" spc="3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 </a:t>
                      </a:r>
                      <a:r>
                        <a:rPr dirty="0" sz="110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representation</a:t>
                      </a:r>
                      <a:r>
                        <a:rPr dirty="0" sz="1100" spc="35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 </a:t>
                      </a:r>
                      <a:r>
                        <a:rPr dirty="0" sz="110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of</a:t>
                      </a:r>
                      <a:r>
                        <a:rPr dirty="0" sz="1100" spc="35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 </a:t>
                      </a:r>
                      <a:r>
                        <a:rPr dirty="0" sz="110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this</a:t>
                      </a:r>
                      <a:r>
                        <a:rPr dirty="0" sz="1100" spc="35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 </a:t>
                      </a:r>
                      <a:r>
                        <a:rPr dirty="0" sz="1100" spc="-1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charge</a:t>
                      </a:r>
                      <a:endParaRPr sz="1100">
                        <a:latin typeface="Lucida Sans Italic"/>
                        <a:cs typeface="Lucida Sans Italic"/>
                      </a:endParaRPr>
                    </a:p>
                  </a:txBody>
                  <a:tcPr marL="0" marR="0" marB="0" marT="5715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8" name="object 18" descr=""/>
          <p:cNvSpPr txBox="1"/>
          <p:nvPr/>
        </p:nvSpPr>
        <p:spPr>
          <a:xfrm>
            <a:off x="549744" y="2877225"/>
            <a:ext cx="316230" cy="23367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350" spc="60" b="1">
                <a:latin typeface="Trebuchet MS"/>
                <a:cs typeface="Trebuchet MS"/>
              </a:rPr>
              <a:t>API</a:t>
            </a:r>
            <a:endParaRPr sz="1350">
              <a:latin typeface="Trebuchet MS"/>
              <a:cs typeface="Trebuchet MS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1900551" y="4385716"/>
            <a:ext cx="7342505" cy="1830705"/>
            <a:chOff x="1900551" y="4385716"/>
            <a:chExt cx="7342505" cy="1830705"/>
          </a:xfrm>
        </p:grpSpPr>
        <p:pic>
          <p:nvPicPr>
            <p:cNvPr id="20" name="object 2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85906" y="4960235"/>
              <a:ext cx="243212" cy="421791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2509" y="5327367"/>
              <a:ext cx="243212" cy="24347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0551" y="5972450"/>
              <a:ext cx="243212" cy="243470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34113" y="5972450"/>
              <a:ext cx="243212" cy="243470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65684" y="5972450"/>
              <a:ext cx="243212" cy="243470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36780" y="4385716"/>
              <a:ext cx="3305657" cy="1279690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5969000" y="4410659"/>
              <a:ext cx="3200400" cy="1183005"/>
            </a:xfrm>
            <a:custGeom>
              <a:avLst/>
              <a:gdLst/>
              <a:ahLst/>
              <a:cxnLst/>
              <a:rect l="l" t="t" r="r" b="b"/>
              <a:pathLst>
                <a:path w="3200400" h="1183004">
                  <a:moveTo>
                    <a:pt x="0" y="0"/>
                  </a:moveTo>
                  <a:lnTo>
                    <a:pt x="3200400" y="0"/>
                  </a:lnTo>
                  <a:lnTo>
                    <a:pt x="3200400" y="1182433"/>
                  </a:lnTo>
                  <a:lnTo>
                    <a:pt x="0" y="1182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6079972" y="4493249"/>
            <a:ext cx="2702560" cy="227329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005493"/>
                </a:solidFill>
                <a:latin typeface="Lucida Sans Unicode"/>
                <a:cs typeface="Lucida Sans Unicode"/>
              </a:rPr>
              <a:t>Key</a:t>
            </a:r>
            <a:r>
              <a:rPr dirty="0" sz="1300" spc="4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05493"/>
                </a:solidFill>
                <a:latin typeface="Lucida Sans Unicode"/>
                <a:cs typeface="Lucida Sans Unicode"/>
              </a:rPr>
              <a:t>to</a:t>
            </a:r>
            <a:r>
              <a:rPr dirty="0" sz="1300" spc="4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005493"/>
                </a:solidFill>
                <a:latin typeface="Lucida Sans Unicode"/>
                <a:cs typeface="Lucida Sans Unicode"/>
              </a:rPr>
              <a:t>OOP.</a:t>
            </a:r>
            <a:r>
              <a:rPr dirty="0" sz="1300" spc="4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latin typeface="Lucida Sans Unicode"/>
                <a:cs typeface="Lucida Sans Unicode"/>
              </a:rPr>
              <a:t>An</a:t>
            </a:r>
            <a:r>
              <a:rPr dirty="0" sz="1300" spc="45">
                <a:latin typeface="Lucida Sans Unicode"/>
                <a:cs typeface="Lucida Sans Unicode"/>
              </a:rPr>
              <a:t> </a:t>
            </a:r>
            <a:r>
              <a:rPr dirty="0" sz="1300">
                <a:latin typeface="Lucida Sans Unicode"/>
                <a:cs typeface="Lucida Sans Unicode"/>
              </a:rPr>
              <a:t>instance</a:t>
            </a:r>
            <a:r>
              <a:rPr dirty="0" sz="1300" spc="45">
                <a:latin typeface="Lucida Sans Unicode"/>
                <a:cs typeface="Lucida Sans Unicode"/>
              </a:rPr>
              <a:t> </a:t>
            </a:r>
            <a:r>
              <a:rPr dirty="0" sz="1300" spc="-10">
                <a:latin typeface="Lucida Sans Unicode"/>
                <a:cs typeface="Lucida Sans Unicode"/>
              </a:rPr>
              <a:t>variable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6079972" y="4734498"/>
            <a:ext cx="2651760" cy="227329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latin typeface="Lucida Sans Unicode"/>
                <a:cs typeface="Lucida Sans Unicode"/>
              </a:rPr>
              <a:t>reference</a:t>
            </a:r>
            <a:r>
              <a:rPr dirty="0" sz="1300" spc="35">
                <a:latin typeface="Lucida Sans Unicode"/>
                <a:cs typeface="Lucida Sans Unicode"/>
              </a:rPr>
              <a:t> </a:t>
            </a:r>
            <a:r>
              <a:rPr dirty="0" sz="1300">
                <a:latin typeface="Lucida Sans Unicode"/>
                <a:cs typeface="Lucida Sans Unicode"/>
              </a:rPr>
              <a:t>in</a:t>
            </a:r>
            <a:r>
              <a:rPr dirty="0" sz="1300" spc="40">
                <a:latin typeface="Lucida Sans Unicode"/>
                <a:cs typeface="Lucida Sans Unicode"/>
              </a:rPr>
              <a:t> </a:t>
            </a:r>
            <a:r>
              <a:rPr dirty="0" sz="1300">
                <a:latin typeface="Lucida Sans Unicode"/>
                <a:cs typeface="Lucida Sans Unicode"/>
              </a:rPr>
              <a:t>an</a:t>
            </a:r>
            <a:r>
              <a:rPr dirty="0" sz="1300" spc="40">
                <a:latin typeface="Lucida Sans Unicode"/>
                <a:cs typeface="Lucida Sans Unicode"/>
              </a:rPr>
              <a:t> </a:t>
            </a:r>
            <a:r>
              <a:rPr dirty="0" sz="1300">
                <a:latin typeface="Lucida Sans Unicode"/>
                <a:cs typeface="Lucida Sans Unicode"/>
              </a:rPr>
              <a:t>instance</a:t>
            </a:r>
            <a:r>
              <a:rPr dirty="0" sz="1300" spc="40">
                <a:latin typeface="Lucida Sans Unicode"/>
                <a:cs typeface="Lucida Sans Unicode"/>
              </a:rPr>
              <a:t> </a:t>
            </a:r>
            <a:r>
              <a:rPr dirty="0" sz="1300" spc="-10">
                <a:latin typeface="Lucida Sans Unicode"/>
                <a:cs typeface="Lucida Sans Unicode"/>
              </a:rPr>
              <a:t>method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6079972" y="4975747"/>
            <a:ext cx="2661920" cy="227329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i="1">
                <a:solidFill>
                  <a:srgbClr val="8D3124"/>
                </a:solidFill>
                <a:latin typeface="Lucida Sans Italic"/>
                <a:cs typeface="Lucida Sans Italic"/>
              </a:rPr>
              <a:t>refers</a:t>
            </a:r>
            <a:r>
              <a:rPr dirty="0" sz="1300" spc="25" i="1">
                <a:solidFill>
                  <a:srgbClr val="8D3124"/>
                </a:solidFill>
                <a:latin typeface="Lucida Sans Italic"/>
                <a:cs typeface="Lucida Sans Italic"/>
              </a:rPr>
              <a:t> </a:t>
            </a:r>
            <a:r>
              <a:rPr dirty="0" sz="1300" i="1">
                <a:solidFill>
                  <a:srgbClr val="8D3124"/>
                </a:solidFill>
                <a:latin typeface="Lucida Sans Italic"/>
                <a:cs typeface="Lucida Sans Italic"/>
              </a:rPr>
              <a:t>to</a:t>
            </a:r>
            <a:r>
              <a:rPr dirty="0" sz="1300" spc="30" i="1">
                <a:solidFill>
                  <a:srgbClr val="8D3124"/>
                </a:solidFill>
                <a:latin typeface="Lucida Sans Italic"/>
                <a:cs typeface="Lucida Sans Italic"/>
              </a:rPr>
              <a:t> </a:t>
            </a:r>
            <a:r>
              <a:rPr dirty="0" sz="1300" i="1">
                <a:solidFill>
                  <a:srgbClr val="8D3124"/>
                </a:solidFill>
                <a:latin typeface="Lucida Sans Italic"/>
                <a:cs typeface="Lucida Sans Italic"/>
              </a:rPr>
              <a:t>the</a:t>
            </a:r>
            <a:r>
              <a:rPr dirty="0" sz="1300" spc="30" i="1">
                <a:solidFill>
                  <a:srgbClr val="8D3124"/>
                </a:solidFill>
                <a:latin typeface="Lucida Sans Italic"/>
                <a:cs typeface="Lucida Sans Italic"/>
              </a:rPr>
              <a:t> </a:t>
            </a:r>
            <a:r>
              <a:rPr dirty="0" sz="1300" i="1">
                <a:solidFill>
                  <a:srgbClr val="8D3124"/>
                </a:solidFill>
                <a:latin typeface="Lucida Sans Italic"/>
                <a:cs typeface="Lucida Sans Italic"/>
              </a:rPr>
              <a:t>value</a:t>
            </a:r>
            <a:r>
              <a:rPr dirty="0" sz="1300" spc="25" i="1">
                <a:solidFill>
                  <a:srgbClr val="8D3124"/>
                </a:solidFill>
                <a:latin typeface="Lucida Sans Italic"/>
                <a:cs typeface="Lucida Sans Italic"/>
              </a:rPr>
              <a:t> </a:t>
            </a:r>
            <a:r>
              <a:rPr dirty="0" sz="1300" i="1">
                <a:solidFill>
                  <a:srgbClr val="8D3124"/>
                </a:solidFill>
                <a:latin typeface="Lucida Sans Italic"/>
                <a:cs typeface="Lucida Sans Italic"/>
              </a:rPr>
              <a:t>for</a:t>
            </a:r>
            <a:r>
              <a:rPr dirty="0" sz="1300" spc="30" i="1">
                <a:solidFill>
                  <a:srgbClr val="8D3124"/>
                </a:solidFill>
                <a:latin typeface="Lucida Sans Italic"/>
                <a:cs typeface="Lucida Sans Italic"/>
              </a:rPr>
              <a:t> </a:t>
            </a:r>
            <a:r>
              <a:rPr dirty="0" sz="1300" i="1">
                <a:solidFill>
                  <a:srgbClr val="8D3124"/>
                </a:solidFill>
                <a:latin typeface="Lucida Sans Italic"/>
                <a:cs typeface="Lucida Sans Italic"/>
              </a:rPr>
              <a:t>the</a:t>
            </a:r>
            <a:r>
              <a:rPr dirty="0" sz="1300" spc="30" i="1">
                <a:solidFill>
                  <a:srgbClr val="8D3124"/>
                </a:solidFill>
                <a:latin typeface="Lucida Sans Italic"/>
                <a:cs typeface="Lucida Sans Italic"/>
              </a:rPr>
              <a:t> </a:t>
            </a:r>
            <a:r>
              <a:rPr dirty="0" sz="1300" spc="-10" i="1">
                <a:solidFill>
                  <a:srgbClr val="8D3124"/>
                </a:solidFill>
                <a:latin typeface="Lucida Sans Italic"/>
                <a:cs typeface="Lucida Sans Italic"/>
              </a:rPr>
              <a:t>object</a:t>
            </a:r>
            <a:endParaRPr sz="1300">
              <a:latin typeface="Lucida Sans Italic"/>
              <a:cs typeface="Lucida Sans Italic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6079972" y="5217009"/>
            <a:ext cx="2973705" cy="227329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i="1">
                <a:solidFill>
                  <a:srgbClr val="8D3124"/>
                </a:solidFill>
                <a:latin typeface="Lucida Sans Italic"/>
                <a:cs typeface="Lucida Sans Italic"/>
              </a:rPr>
              <a:t>that</a:t>
            </a:r>
            <a:r>
              <a:rPr dirty="0" sz="1300" spc="30" i="1">
                <a:solidFill>
                  <a:srgbClr val="8D3124"/>
                </a:solidFill>
                <a:latin typeface="Lucida Sans Italic"/>
                <a:cs typeface="Lucida Sans Italic"/>
              </a:rPr>
              <a:t> </a:t>
            </a:r>
            <a:r>
              <a:rPr dirty="0" sz="1300" i="1">
                <a:solidFill>
                  <a:srgbClr val="8D3124"/>
                </a:solidFill>
                <a:latin typeface="Lucida Sans Italic"/>
                <a:cs typeface="Lucida Sans Italic"/>
              </a:rPr>
              <a:t>was</a:t>
            </a:r>
            <a:r>
              <a:rPr dirty="0" sz="1300" spc="30" i="1">
                <a:solidFill>
                  <a:srgbClr val="8D3124"/>
                </a:solidFill>
                <a:latin typeface="Lucida Sans Italic"/>
                <a:cs typeface="Lucida Sans Italic"/>
              </a:rPr>
              <a:t> </a:t>
            </a:r>
            <a:r>
              <a:rPr dirty="0" sz="1300" i="1">
                <a:solidFill>
                  <a:srgbClr val="8D3124"/>
                </a:solidFill>
                <a:latin typeface="Lucida Sans Italic"/>
                <a:cs typeface="Lucida Sans Italic"/>
              </a:rPr>
              <a:t>used</a:t>
            </a:r>
            <a:r>
              <a:rPr dirty="0" sz="1300" spc="30" i="1">
                <a:solidFill>
                  <a:srgbClr val="8D3124"/>
                </a:solidFill>
                <a:latin typeface="Lucida Sans Italic"/>
                <a:cs typeface="Lucida Sans Italic"/>
              </a:rPr>
              <a:t> </a:t>
            </a:r>
            <a:r>
              <a:rPr dirty="0" sz="1300" i="1">
                <a:solidFill>
                  <a:srgbClr val="8D3124"/>
                </a:solidFill>
                <a:latin typeface="Lucida Sans Italic"/>
                <a:cs typeface="Lucida Sans Italic"/>
              </a:rPr>
              <a:t>to</a:t>
            </a:r>
            <a:r>
              <a:rPr dirty="0" sz="1300" spc="30" i="1">
                <a:solidFill>
                  <a:srgbClr val="8D3124"/>
                </a:solidFill>
                <a:latin typeface="Lucida Sans Italic"/>
                <a:cs typeface="Lucida Sans Italic"/>
              </a:rPr>
              <a:t> </a:t>
            </a:r>
            <a:r>
              <a:rPr dirty="0" sz="1300" i="1">
                <a:solidFill>
                  <a:srgbClr val="8D3124"/>
                </a:solidFill>
                <a:latin typeface="Lucida Sans Italic"/>
                <a:cs typeface="Lucida Sans Italic"/>
              </a:rPr>
              <a:t>invoke</a:t>
            </a:r>
            <a:r>
              <a:rPr dirty="0" sz="1300" spc="30" i="1">
                <a:solidFill>
                  <a:srgbClr val="8D3124"/>
                </a:solidFill>
                <a:latin typeface="Lucida Sans Italic"/>
                <a:cs typeface="Lucida Sans Italic"/>
              </a:rPr>
              <a:t> </a:t>
            </a:r>
            <a:r>
              <a:rPr dirty="0" sz="1300" i="1">
                <a:solidFill>
                  <a:srgbClr val="8D3124"/>
                </a:solidFill>
                <a:latin typeface="Lucida Sans Italic"/>
                <a:cs typeface="Lucida Sans Italic"/>
              </a:rPr>
              <a:t>the</a:t>
            </a:r>
            <a:r>
              <a:rPr dirty="0" sz="1300" spc="30" i="1">
                <a:solidFill>
                  <a:srgbClr val="8D3124"/>
                </a:solidFill>
                <a:latin typeface="Lucida Sans Italic"/>
                <a:cs typeface="Lucida Sans Italic"/>
              </a:rPr>
              <a:t> </a:t>
            </a:r>
            <a:r>
              <a:rPr dirty="0" sz="1300" spc="-10" i="1">
                <a:solidFill>
                  <a:srgbClr val="8D3124"/>
                </a:solidFill>
                <a:latin typeface="Lucida Sans Italic"/>
                <a:cs typeface="Lucida Sans Italic"/>
              </a:rPr>
              <a:t>method</a:t>
            </a:r>
            <a:r>
              <a:rPr dirty="0" sz="1300" spc="-10">
                <a:latin typeface="Lucida Sans Unicode"/>
                <a:cs typeface="Lucida Sans Unicode"/>
              </a:rPr>
              <a:t>.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5303437" y="4655234"/>
            <a:ext cx="151130" cy="2882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700" spc="35" i="1">
                <a:latin typeface="Trebuchet MS"/>
                <a:cs typeface="Trebuchet MS"/>
              </a:rPr>
              <a:t>q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2" name="object 32" descr=""/>
          <p:cNvSpPr/>
          <p:nvPr/>
        </p:nvSpPr>
        <p:spPr>
          <a:xfrm>
            <a:off x="5316137" y="4980173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4" h="0">
                <a:moveTo>
                  <a:pt x="0" y="0"/>
                </a:moveTo>
                <a:lnTo>
                  <a:pt x="125855" y="0"/>
                </a:lnTo>
              </a:path>
            </a:pathLst>
          </a:custGeom>
          <a:ln w="87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 txBox="1"/>
          <p:nvPr/>
        </p:nvSpPr>
        <p:spPr>
          <a:xfrm>
            <a:off x="4153476" y="4802862"/>
            <a:ext cx="1300480" cy="2889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1700" i="1">
                <a:latin typeface="Trebuchet MS"/>
                <a:cs typeface="Trebuchet MS"/>
              </a:rPr>
              <a:t>V</a:t>
            </a:r>
            <a:r>
              <a:rPr dirty="0" baseline="-11574" sz="1800" i="1">
                <a:latin typeface="Trebuchet MS"/>
                <a:cs typeface="Trebuchet MS"/>
              </a:rPr>
              <a:t>c</a:t>
            </a:r>
            <a:r>
              <a:rPr dirty="0" sz="1700">
                <a:latin typeface="Tahoma"/>
                <a:cs typeface="Tahoma"/>
              </a:rPr>
              <a:t>(</a:t>
            </a:r>
            <a:r>
              <a:rPr dirty="0" sz="1700" i="1">
                <a:latin typeface="Trebuchet MS"/>
                <a:cs typeface="Trebuchet MS"/>
              </a:rPr>
              <a:t>x</a:t>
            </a:r>
            <a:r>
              <a:rPr dirty="0" sz="1700" i="1">
                <a:latin typeface="Arial"/>
                <a:cs typeface="Arial"/>
              </a:rPr>
              <a:t>,</a:t>
            </a:r>
            <a:r>
              <a:rPr dirty="0" sz="1700" spc="-160" i="1">
                <a:latin typeface="Arial"/>
                <a:cs typeface="Arial"/>
              </a:rPr>
              <a:t> </a:t>
            </a:r>
            <a:r>
              <a:rPr dirty="0" sz="1700" spc="200" i="1">
                <a:latin typeface="Trebuchet MS"/>
                <a:cs typeface="Trebuchet MS"/>
              </a:rPr>
              <a:t>y</a:t>
            </a:r>
            <a:r>
              <a:rPr dirty="0" sz="1700" spc="200">
                <a:latin typeface="Tahoma"/>
                <a:cs typeface="Tahoma"/>
              </a:rPr>
              <a:t>)=</a:t>
            </a:r>
            <a:r>
              <a:rPr dirty="0" sz="1700" spc="-5">
                <a:latin typeface="Tahoma"/>
                <a:cs typeface="Tahoma"/>
              </a:rPr>
              <a:t> </a:t>
            </a:r>
            <a:r>
              <a:rPr dirty="0" sz="1700" i="1">
                <a:latin typeface="Trebuchet MS"/>
                <a:cs typeface="Trebuchet MS"/>
              </a:rPr>
              <a:t>k</a:t>
            </a:r>
            <a:r>
              <a:rPr dirty="0" sz="1700" spc="-60" i="1">
                <a:latin typeface="Trebuchet MS"/>
                <a:cs typeface="Trebuchet MS"/>
              </a:rPr>
              <a:t> </a:t>
            </a:r>
            <a:r>
              <a:rPr dirty="0" baseline="-39215" sz="2550" spc="-75" i="1">
                <a:latin typeface="Trebuchet MS"/>
                <a:cs typeface="Trebuchet MS"/>
              </a:rPr>
              <a:t>r</a:t>
            </a:r>
            <a:endParaRPr baseline="-39215" sz="25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0700" y="1581745"/>
            <a:ext cx="9017635" cy="0"/>
          </a:xfrm>
          <a:custGeom>
            <a:avLst/>
            <a:gdLst/>
            <a:ahLst/>
            <a:cxnLst/>
            <a:rect l="l" t="t" r="r" b="b"/>
            <a:pathLst>
              <a:path w="9017635" h="0">
                <a:moveTo>
                  <a:pt x="0" y="0"/>
                </a:moveTo>
                <a:lnTo>
                  <a:pt x="9017020" y="0"/>
                </a:lnTo>
              </a:path>
            </a:pathLst>
          </a:custGeom>
          <a:ln w="52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Point</a:t>
            </a:r>
            <a:r>
              <a:rPr dirty="0" spc="135"/>
              <a:t> </a:t>
            </a:r>
            <a:r>
              <a:rPr dirty="0"/>
              <a:t>charge</a:t>
            </a:r>
            <a:r>
              <a:rPr dirty="0" spc="140"/>
              <a:t> </a:t>
            </a:r>
            <a:r>
              <a:rPr dirty="0" spc="-10"/>
              <a:t>implementation</a:t>
            </a:r>
          </a:p>
        </p:txBody>
      </p:sp>
      <p:sp>
        <p:nvSpPr>
          <p:cNvPr id="4" name="object 4" descr=""/>
          <p:cNvSpPr/>
          <p:nvPr/>
        </p:nvSpPr>
        <p:spPr>
          <a:xfrm>
            <a:off x="2425700" y="1740674"/>
            <a:ext cx="4737100" cy="4692015"/>
          </a:xfrm>
          <a:custGeom>
            <a:avLst/>
            <a:gdLst/>
            <a:ahLst/>
            <a:cxnLst/>
            <a:rect l="l" t="t" r="r" b="b"/>
            <a:pathLst>
              <a:path w="4737100" h="4692015">
                <a:moveTo>
                  <a:pt x="0" y="0"/>
                </a:moveTo>
                <a:lnTo>
                  <a:pt x="4737100" y="0"/>
                </a:lnTo>
                <a:lnTo>
                  <a:pt x="4737100" y="4691557"/>
                </a:lnTo>
                <a:lnTo>
                  <a:pt x="0" y="469155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2580487" y="1824823"/>
            <a:ext cx="1463675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>
                <a:latin typeface="Lucida Console"/>
                <a:cs typeface="Lucida Console"/>
              </a:rPr>
              <a:t>public</a:t>
            </a:r>
            <a:r>
              <a:rPr dirty="0" sz="1000" spc="-80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class</a:t>
            </a:r>
            <a:r>
              <a:rPr dirty="0" sz="1000" spc="-75">
                <a:latin typeface="Lucida Console"/>
                <a:cs typeface="Lucida Console"/>
              </a:rPr>
              <a:t> </a:t>
            </a:r>
            <a:r>
              <a:rPr dirty="0" sz="1000" spc="-10">
                <a:solidFill>
                  <a:srgbClr val="005493"/>
                </a:solidFill>
                <a:latin typeface="Lucida Console"/>
                <a:cs typeface="Lucida Console"/>
              </a:rPr>
              <a:t>Charge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580487" y="1976918"/>
            <a:ext cx="101600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latin typeface="Lucida Console"/>
                <a:cs typeface="Lucida Console"/>
              </a:rPr>
              <a:t>{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754794" y="2095554"/>
            <a:ext cx="3609340" cy="46037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5085" rIns="0" bIns="0" rtlCol="0" vert="horz">
            <a:spAutoFit/>
          </a:bodyPr>
          <a:lstStyle/>
          <a:p>
            <a:pPr marL="65405" marR="53975">
              <a:lnSpc>
                <a:spcPct val="100000"/>
              </a:lnSpc>
              <a:spcBef>
                <a:spcPts val="355"/>
              </a:spcBef>
              <a:tabLst>
                <a:tab pos="2411730" algn="l"/>
              </a:tabLst>
            </a:pPr>
            <a:r>
              <a:rPr dirty="0" sz="1000">
                <a:latin typeface="Lucida Console"/>
                <a:cs typeface="Lucida Console"/>
              </a:rPr>
              <a:t>private</a:t>
            </a:r>
            <a:r>
              <a:rPr dirty="0" sz="1000" spc="-7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final</a:t>
            </a:r>
            <a:r>
              <a:rPr dirty="0" sz="1000" spc="-7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double</a:t>
            </a:r>
            <a:r>
              <a:rPr dirty="0" sz="1000" spc="-70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rx,</a:t>
            </a:r>
            <a:r>
              <a:rPr dirty="0" sz="1000" spc="-75">
                <a:latin typeface="Lucida Console"/>
                <a:cs typeface="Lucida Console"/>
              </a:rPr>
              <a:t> </a:t>
            </a:r>
            <a:r>
              <a:rPr dirty="0" sz="1000" spc="-25">
                <a:latin typeface="Lucida Console"/>
                <a:cs typeface="Lucida Console"/>
              </a:rPr>
              <a:t>ry;</a:t>
            </a:r>
            <a:r>
              <a:rPr dirty="0" sz="1000">
                <a:latin typeface="Lucida Console"/>
                <a:cs typeface="Lucida Console"/>
              </a:rPr>
              <a:t>	//</a:t>
            </a:r>
            <a:r>
              <a:rPr dirty="0" sz="1000" spc="-35">
                <a:latin typeface="Lucida Console"/>
                <a:cs typeface="Lucida Console"/>
              </a:rPr>
              <a:t> </a:t>
            </a:r>
            <a:r>
              <a:rPr dirty="0" sz="1000" spc="-10">
                <a:latin typeface="Lucida Console"/>
                <a:cs typeface="Lucida Console"/>
              </a:rPr>
              <a:t>position </a:t>
            </a:r>
            <a:r>
              <a:rPr dirty="0" sz="1000">
                <a:latin typeface="Lucida Console"/>
                <a:cs typeface="Lucida Console"/>
              </a:rPr>
              <a:t>private</a:t>
            </a:r>
            <a:r>
              <a:rPr dirty="0" sz="1000" spc="-8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final</a:t>
            </a:r>
            <a:r>
              <a:rPr dirty="0" sz="1000" spc="-80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double</a:t>
            </a:r>
            <a:r>
              <a:rPr dirty="0" sz="1000" spc="-85">
                <a:latin typeface="Lucida Console"/>
                <a:cs typeface="Lucida Console"/>
              </a:rPr>
              <a:t> </a:t>
            </a:r>
            <a:r>
              <a:rPr dirty="0" sz="1000" spc="-25">
                <a:latin typeface="Lucida Console"/>
                <a:cs typeface="Lucida Console"/>
              </a:rPr>
              <a:t>q;</a:t>
            </a:r>
            <a:r>
              <a:rPr dirty="0" sz="1000">
                <a:latin typeface="Lucida Console"/>
                <a:cs typeface="Lucida Console"/>
              </a:rPr>
              <a:t>	//</a:t>
            </a:r>
            <a:r>
              <a:rPr dirty="0" sz="1000" spc="-60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charge</a:t>
            </a:r>
            <a:r>
              <a:rPr dirty="0" sz="1000" spc="-60">
                <a:latin typeface="Lucida Console"/>
                <a:cs typeface="Lucida Console"/>
              </a:rPr>
              <a:t> </a:t>
            </a:r>
            <a:r>
              <a:rPr dirty="0" sz="1000" spc="-20">
                <a:latin typeface="Lucida Console"/>
                <a:cs typeface="Lucida Console"/>
              </a:rPr>
              <a:t>value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754794" y="2565981"/>
            <a:ext cx="3609340" cy="100711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30480" rIns="0" bIns="0" rtlCol="0" vert="horz">
            <a:spAutoFit/>
          </a:bodyPr>
          <a:lstStyle/>
          <a:p>
            <a:pPr marL="65405">
              <a:lnSpc>
                <a:spcPts val="1200"/>
              </a:lnSpc>
              <a:spcBef>
                <a:spcPts val="240"/>
              </a:spcBef>
            </a:pPr>
            <a:r>
              <a:rPr dirty="0" sz="1000">
                <a:latin typeface="Lucida Console"/>
                <a:cs typeface="Lucida Console"/>
              </a:rPr>
              <a:t>public</a:t>
            </a:r>
            <a:r>
              <a:rPr dirty="0" sz="1000" spc="-65">
                <a:latin typeface="Lucida Console"/>
                <a:cs typeface="Lucida Console"/>
              </a:rPr>
              <a:t> </a:t>
            </a:r>
            <a:r>
              <a:rPr dirty="0" sz="1000" spc="-10">
                <a:latin typeface="Lucida Console"/>
                <a:cs typeface="Lucida Console"/>
              </a:rPr>
              <a:t>Charge(double</a:t>
            </a:r>
            <a:r>
              <a:rPr dirty="0" sz="1000" spc="-6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x0,</a:t>
            </a:r>
            <a:r>
              <a:rPr dirty="0" sz="1000" spc="-60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double</a:t>
            </a:r>
            <a:r>
              <a:rPr dirty="0" sz="1000" spc="-6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y0,</a:t>
            </a:r>
            <a:r>
              <a:rPr dirty="0" sz="1000" spc="-60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double</a:t>
            </a:r>
            <a:r>
              <a:rPr dirty="0" sz="1000" spc="-65">
                <a:latin typeface="Lucida Console"/>
                <a:cs typeface="Lucida Console"/>
              </a:rPr>
              <a:t> </a:t>
            </a:r>
            <a:r>
              <a:rPr dirty="0" sz="1000" spc="-25">
                <a:latin typeface="Lucida Console"/>
                <a:cs typeface="Lucida Console"/>
              </a:rPr>
              <a:t>q0)</a:t>
            </a:r>
            <a:endParaRPr sz="1000">
              <a:latin typeface="Lucida Console"/>
              <a:cs typeface="Lucida Console"/>
            </a:endParaRPr>
          </a:p>
          <a:p>
            <a:pPr marL="65405">
              <a:lnSpc>
                <a:spcPts val="1200"/>
              </a:lnSpc>
            </a:pPr>
            <a:r>
              <a:rPr dirty="0" sz="1000" spc="-10">
                <a:latin typeface="Lucida Console"/>
                <a:cs typeface="Lucida Console"/>
              </a:rPr>
              <a:t>{</a:t>
            </a:r>
            <a:endParaRPr sz="1000">
              <a:latin typeface="Lucida Console"/>
              <a:cs typeface="Lucida Console"/>
            </a:endParaRPr>
          </a:p>
          <a:p>
            <a:pPr algn="just" marL="292100" marR="2703195">
              <a:lnSpc>
                <a:spcPts val="1200"/>
              </a:lnSpc>
              <a:spcBef>
                <a:spcPts val="40"/>
              </a:spcBef>
            </a:pPr>
            <a:r>
              <a:rPr dirty="0" sz="1000">
                <a:latin typeface="Lucida Console"/>
                <a:cs typeface="Lucida Console"/>
              </a:rPr>
              <a:t>rx</a:t>
            </a:r>
            <a:r>
              <a:rPr dirty="0" sz="1000" spc="-30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=</a:t>
            </a:r>
            <a:r>
              <a:rPr dirty="0" sz="1000" spc="-30">
                <a:latin typeface="Lucida Console"/>
                <a:cs typeface="Lucida Console"/>
              </a:rPr>
              <a:t> </a:t>
            </a:r>
            <a:r>
              <a:rPr dirty="0" sz="1000" spc="-25">
                <a:latin typeface="Lucida Console"/>
                <a:cs typeface="Lucida Console"/>
              </a:rPr>
              <a:t>x0; </a:t>
            </a:r>
            <a:r>
              <a:rPr dirty="0" sz="1000">
                <a:latin typeface="Lucida Console"/>
                <a:cs typeface="Lucida Console"/>
              </a:rPr>
              <a:t>ry</a:t>
            </a:r>
            <a:r>
              <a:rPr dirty="0" sz="1000" spc="-30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=</a:t>
            </a:r>
            <a:r>
              <a:rPr dirty="0" sz="1000" spc="-30">
                <a:latin typeface="Lucida Console"/>
                <a:cs typeface="Lucida Console"/>
              </a:rPr>
              <a:t> </a:t>
            </a:r>
            <a:r>
              <a:rPr dirty="0" sz="1000" spc="-25">
                <a:latin typeface="Lucida Console"/>
                <a:cs typeface="Lucida Console"/>
              </a:rPr>
              <a:t>y0; </a:t>
            </a:r>
            <a:r>
              <a:rPr dirty="0" sz="1000">
                <a:latin typeface="Lucida Console"/>
                <a:cs typeface="Lucida Console"/>
              </a:rPr>
              <a:t>q</a:t>
            </a:r>
            <a:r>
              <a:rPr dirty="0" sz="1000" spc="-20">
                <a:latin typeface="Lucida Console"/>
                <a:cs typeface="Lucida Console"/>
              </a:rPr>
              <a:t>  </a:t>
            </a:r>
            <a:r>
              <a:rPr dirty="0" sz="1000">
                <a:latin typeface="Lucida Console"/>
                <a:cs typeface="Lucida Console"/>
              </a:rPr>
              <a:t>=</a:t>
            </a:r>
            <a:r>
              <a:rPr dirty="0" sz="1000" spc="-15">
                <a:latin typeface="Lucida Console"/>
                <a:cs typeface="Lucida Console"/>
              </a:rPr>
              <a:t> </a:t>
            </a:r>
            <a:r>
              <a:rPr dirty="0" sz="1000" spc="-25">
                <a:latin typeface="Lucida Console"/>
                <a:cs typeface="Lucida Console"/>
              </a:rPr>
              <a:t>q0;</a:t>
            </a:r>
            <a:endParaRPr sz="1000">
              <a:latin typeface="Lucida Console"/>
              <a:cs typeface="Lucida Console"/>
            </a:endParaRPr>
          </a:p>
          <a:p>
            <a:pPr marL="65405">
              <a:lnSpc>
                <a:spcPts val="1155"/>
              </a:lnSpc>
            </a:pPr>
            <a:r>
              <a:rPr dirty="0" sz="1000" spc="-10">
                <a:latin typeface="Lucida Console"/>
                <a:cs typeface="Lucida Console"/>
              </a:rPr>
              <a:t>}</a:t>
            </a:r>
            <a:endParaRPr sz="1000">
              <a:latin typeface="Lucida Console"/>
              <a:cs typeface="Lucida Console"/>
            </a:endParaRPr>
          </a:p>
        </p:txBody>
      </p:sp>
      <p:graphicFrame>
        <p:nvGraphicFramePr>
          <p:cNvPr id="9" name="object 9" descr=""/>
          <p:cNvGraphicFramePr>
            <a:graphicFrameLocks noGrp="1"/>
          </p:cNvGraphicFramePr>
          <p:nvPr/>
        </p:nvGraphicFramePr>
        <p:xfrm>
          <a:off x="2744305" y="3623493"/>
          <a:ext cx="4214495" cy="25533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0290"/>
                <a:gridCol w="613410"/>
              </a:tblGrid>
              <a:tr h="1480820">
                <a:tc gridSpan="2">
                  <a:txBody>
                    <a:bodyPr/>
                    <a:lstStyle/>
                    <a:p>
                      <a:pPr marL="70485">
                        <a:lnSpc>
                          <a:spcPts val="1200"/>
                        </a:lnSpc>
                        <a:spcBef>
                          <a:spcPts val="254"/>
                        </a:spcBef>
                      </a:pPr>
                      <a:r>
                        <a:rPr dirty="0" sz="1000">
                          <a:latin typeface="Lucida Console"/>
                          <a:cs typeface="Lucida Console"/>
                        </a:rPr>
                        <a:t>public</a:t>
                      </a:r>
                      <a:r>
                        <a:rPr dirty="0" sz="1000" spc="-7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double</a:t>
                      </a:r>
                      <a:r>
                        <a:rPr dirty="0" sz="1000" spc="-6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 spc="-10">
                          <a:latin typeface="Lucida Console"/>
                          <a:cs typeface="Lucida Console"/>
                        </a:rPr>
                        <a:t>potentialAt(double</a:t>
                      </a:r>
                      <a:r>
                        <a:rPr dirty="0" sz="1000" spc="-6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x,</a:t>
                      </a:r>
                      <a:r>
                        <a:rPr dirty="0" sz="1000" spc="-6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double</a:t>
                      </a:r>
                      <a:r>
                        <a:rPr dirty="0" sz="1000" spc="-6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 spc="-25">
                          <a:latin typeface="Lucida Console"/>
                          <a:cs typeface="Lucida Console"/>
                        </a:rPr>
                        <a:t>y)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  <a:p>
                      <a:pPr marL="70485">
                        <a:lnSpc>
                          <a:spcPts val="1200"/>
                        </a:lnSpc>
                      </a:pPr>
                      <a:r>
                        <a:rPr dirty="0" sz="1000">
                          <a:latin typeface="Lucida Console"/>
                          <a:cs typeface="Lucida Console"/>
                        </a:rPr>
                        <a:t>{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  <a:p>
                      <a:pPr algn="just" marL="297180" marR="2459990">
                        <a:lnSpc>
                          <a:spcPts val="1200"/>
                        </a:lnSpc>
                        <a:spcBef>
                          <a:spcPts val="40"/>
                        </a:spcBef>
                      </a:pPr>
                      <a:r>
                        <a:rPr dirty="0" sz="1000">
                          <a:latin typeface="Lucida Console"/>
                          <a:cs typeface="Lucida Console"/>
                        </a:rPr>
                        <a:t>double</a:t>
                      </a:r>
                      <a:r>
                        <a:rPr dirty="0" sz="1000" spc="-4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k</a:t>
                      </a:r>
                      <a:r>
                        <a:rPr dirty="0" sz="1000" spc="-4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=</a:t>
                      </a:r>
                      <a:r>
                        <a:rPr dirty="0" sz="1000" spc="-4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 spc="-10">
                          <a:latin typeface="Lucida Console"/>
                          <a:cs typeface="Lucida Console"/>
                        </a:rPr>
                        <a:t>8.99e09;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double</a:t>
                      </a:r>
                      <a:r>
                        <a:rPr dirty="0" sz="1000" spc="-4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dx</a:t>
                      </a:r>
                      <a:r>
                        <a:rPr dirty="0" sz="1000" spc="-3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=</a:t>
                      </a:r>
                      <a:r>
                        <a:rPr dirty="0" sz="1000" spc="-3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x</a:t>
                      </a:r>
                      <a:r>
                        <a:rPr dirty="0" sz="1000" spc="-4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-</a:t>
                      </a:r>
                      <a:r>
                        <a:rPr dirty="0" sz="1000" spc="-3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 spc="-25">
                          <a:latin typeface="Lucida Console"/>
                          <a:cs typeface="Lucida Console"/>
                        </a:rPr>
                        <a:t>rx;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double</a:t>
                      </a:r>
                      <a:r>
                        <a:rPr dirty="0" sz="1000" spc="-4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dy</a:t>
                      </a:r>
                      <a:r>
                        <a:rPr dirty="0" sz="1000" spc="-3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=</a:t>
                      </a:r>
                      <a:r>
                        <a:rPr dirty="0" sz="1000" spc="-3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y</a:t>
                      </a:r>
                      <a:r>
                        <a:rPr dirty="0" sz="1000" spc="-4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-</a:t>
                      </a:r>
                      <a:r>
                        <a:rPr dirty="0" sz="1000" spc="-3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 spc="-25">
                          <a:latin typeface="Lucida Console"/>
                          <a:cs typeface="Lucida Console"/>
                        </a:rPr>
                        <a:t>ry;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  <a:p>
                      <a:pPr algn="just" marL="297180">
                        <a:lnSpc>
                          <a:spcPts val="1150"/>
                        </a:lnSpc>
                      </a:pPr>
                      <a:r>
                        <a:rPr dirty="0" sz="1000">
                          <a:latin typeface="Lucida Console"/>
                          <a:cs typeface="Lucida Console"/>
                        </a:rPr>
                        <a:t>return</a:t>
                      </a:r>
                      <a:r>
                        <a:rPr dirty="0" sz="1000" spc="-3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k</a:t>
                      </a:r>
                      <a:r>
                        <a:rPr dirty="0" sz="1000" spc="-3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*</a:t>
                      </a:r>
                      <a:r>
                        <a:rPr dirty="0" sz="1000" spc="-3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q</a:t>
                      </a:r>
                      <a:r>
                        <a:rPr dirty="0" sz="1000" spc="-3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/</a:t>
                      </a:r>
                      <a:r>
                        <a:rPr dirty="0" sz="1000" spc="-3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 spc="-10">
                          <a:latin typeface="Lucida Console"/>
                          <a:cs typeface="Lucida Console"/>
                        </a:rPr>
                        <a:t>Math.sqrt(dx*dx</a:t>
                      </a:r>
                      <a:r>
                        <a:rPr dirty="0" sz="1000" spc="-3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+</a:t>
                      </a:r>
                      <a:r>
                        <a:rPr dirty="0" sz="1000" spc="-3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 spc="-10">
                          <a:latin typeface="Lucida Console"/>
                          <a:cs typeface="Lucida Console"/>
                        </a:rPr>
                        <a:t>dy*dy);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  <a:p>
                      <a:pPr marL="70485">
                        <a:lnSpc>
                          <a:spcPts val="1200"/>
                        </a:lnSpc>
                      </a:pPr>
                      <a:r>
                        <a:rPr dirty="0" sz="1000">
                          <a:latin typeface="Lucida Console"/>
                          <a:cs typeface="Lucida Console"/>
                        </a:rPr>
                        <a:t>}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  <a:p>
                      <a:pPr marL="70485">
                        <a:lnSpc>
                          <a:spcPts val="1200"/>
                        </a:lnSpc>
                      </a:pPr>
                      <a:r>
                        <a:rPr dirty="0" sz="1000">
                          <a:latin typeface="Lucida Console"/>
                          <a:cs typeface="Lucida Console"/>
                        </a:rPr>
                        <a:t>public</a:t>
                      </a:r>
                      <a:r>
                        <a:rPr dirty="0" sz="1000" spc="-8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String</a:t>
                      </a:r>
                      <a:r>
                        <a:rPr dirty="0" sz="1000" spc="-8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 spc="-10">
                          <a:latin typeface="Lucida Console"/>
                          <a:cs typeface="Lucida Console"/>
                        </a:rPr>
                        <a:t>toString()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  <a:p>
                      <a:pPr marL="70485">
                        <a:lnSpc>
                          <a:spcPts val="1200"/>
                        </a:lnSpc>
                        <a:tabLst>
                          <a:tab pos="297180" algn="l"/>
                          <a:tab pos="4006215" algn="l"/>
                        </a:tabLst>
                      </a:pPr>
                      <a:r>
                        <a:rPr dirty="0" sz="1000" spc="-50">
                          <a:latin typeface="Lucida Console"/>
                          <a:cs typeface="Lucida Console"/>
                        </a:rPr>
                        <a:t>{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	return</a:t>
                      </a:r>
                      <a:r>
                        <a:rPr dirty="0" sz="1000" spc="-3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q</a:t>
                      </a:r>
                      <a:r>
                        <a:rPr dirty="0" sz="1000" spc="-3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+</a:t>
                      </a:r>
                      <a:r>
                        <a:rPr dirty="0" sz="1000" spc="-3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"</a:t>
                      </a:r>
                      <a:r>
                        <a:rPr dirty="0" sz="1000" spc="-3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at</a:t>
                      </a:r>
                      <a:r>
                        <a:rPr dirty="0" sz="1000" spc="-3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"</a:t>
                      </a:r>
                      <a:r>
                        <a:rPr dirty="0" sz="1000" spc="-3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+</a:t>
                      </a:r>
                      <a:r>
                        <a:rPr dirty="0" sz="1000" spc="-3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"("</a:t>
                      </a:r>
                      <a:r>
                        <a:rPr dirty="0" sz="1000" spc="-3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+</a:t>
                      </a:r>
                      <a:r>
                        <a:rPr dirty="0" sz="1000" spc="-3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rx</a:t>
                      </a:r>
                      <a:r>
                        <a:rPr dirty="0" sz="1000" spc="-3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+</a:t>
                      </a:r>
                      <a:r>
                        <a:rPr dirty="0" sz="1000" spc="-3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",</a:t>
                      </a:r>
                      <a:r>
                        <a:rPr dirty="0" sz="1000" spc="-3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"</a:t>
                      </a:r>
                      <a:r>
                        <a:rPr dirty="0" sz="1000" spc="-3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+</a:t>
                      </a:r>
                      <a:r>
                        <a:rPr dirty="0" sz="1000" spc="-3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ry</a:t>
                      </a:r>
                      <a:r>
                        <a:rPr dirty="0" sz="1000" spc="-3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+</a:t>
                      </a:r>
                      <a:r>
                        <a:rPr dirty="0" sz="1000" spc="-3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 spc="-20">
                          <a:latin typeface="Lucida Console"/>
                          <a:cs typeface="Lucida Console"/>
                        </a:rPr>
                        <a:t>")";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	</a:t>
                      </a:r>
                      <a:r>
                        <a:rPr dirty="0" sz="1000" spc="-50">
                          <a:latin typeface="Lucida Console"/>
                          <a:cs typeface="Lucida Console"/>
                        </a:rPr>
                        <a:t>}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005493"/>
                      </a:solidFill>
                      <a:prstDash val="solid"/>
                    </a:lnL>
                    <a:lnR w="12700">
                      <a:solidFill>
                        <a:srgbClr val="005493"/>
                      </a:solidFill>
                      <a:prstDash val="solid"/>
                    </a:lnR>
                    <a:lnT w="12700">
                      <a:solidFill>
                        <a:srgbClr val="005493"/>
                      </a:solidFill>
                      <a:prstDash val="solid"/>
                    </a:lnT>
                    <a:lnB w="12700">
                      <a:solidFill>
                        <a:srgbClr val="00549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32410">
                <a:tc>
                  <a:txBody>
                    <a:bodyPr/>
                    <a:lstStyle/>
                    <a:p>
                      <a:pPr marL="70485">
                        <a:lnSpc>
                          <a:spcPts val="1165"/>
                        </a:lnSpc>
                        <a:spcBef>
                          <a:spcPts val="570"/>
                        </a:spcBef>
                      </a:pPr>
                      <a:r>
                        <a:rPr dirty="0" sz="1000">
                          <a:latin typeface="Lucida Console"/>
                          <a:cs typeface="Lucida Console"/>
                        </a:rPr>
                        <a:t>public</a:t>
                      </a:r>
                      <a:r>
                        <a:rPr dirty="0" sz="1000" spc="-6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static</a:t>
                      </a:r>
                      <a:r>
                        <a:rPr dirty="0" sz="1000" spc="-6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void</a:t>
                      </a:r>
                      <a:r>
                        <a:rPr dirty="0" sz="1000" spc="-6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 spc="-10">
                          <a:latin typeface="Lucida Console"/>
                          <a:cs typeface="Lucida Console"/>
                        </a:rPr>
                        <a:t>main(String[]</a:t>
                      </a:r>
                      <a:r>
                        <a:rPr dirty="0" sz="1000" spc="-6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 spc="-10">
                          <a:latin typeface="Lucida Console"/>
                          <a:cs typeface="Lucida Console"/>
                        </a:rPr>
                        <a:t>args)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5493"/>
                      </a:solidFill>
                      <a:prstDash val="solid"/>
                    </a:lnL>
                    <a:lnT w="12700">
                      <a:solidFill>
                        <a:srgbClr val="005493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5493"/>
                      </a:solidFill>
                      <a:prstDash val="solid"/>
                    </a:lnR>
                    <a:lnT w="12700">
                      <a:solidFill>
                        <a:srgbClr val="005493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</a:tr>
              <a:tr h="151765">
                <a:tc>
                  <a:txBody>
                    <a:bodyPr/>
                    <a:lstStyle/>
                    <a:p>
                      <a:pPr marL="70485">
                        <a:lnSpc>
                          <a:spcPts val="1100"/>
                        </a:lnSpc>
                      </a:pPr>
                      <a:r>
                        <a:rPr dirty="0" sz="1000">
                          <a:latin typeface="Lucida Console"/>
                          <a:cs typeface="Lucida Console"/>
                        </a:rPr>
                        <a:t>{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>
                    <a:lnL w="12700">
                      <a:solidFill>
                        <a:srgbClr val="005493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5493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</a:tr>
              <a:tr h="151765">
                <a:tc>
                  <a:txBody>
                    <a:bodyPr/>
                    <a:lstStyle/>
                    <a:p>
                      <a:pPr marL="297180">
                        <a:lnSpc>
                          <a:spcPts val="1100"/>
                        </a:lnSpc>
                      </a:pPr>
                      <a:r>
                        <a:rPr dirty="0" sz="1000">
                          <a:latin typeface="Lucida Console"/>
                          <a:cs typeface="Lucida Console"/>
                        </a:rPr>
                        <a:t>Charge</a:t>
                      </a:r>
                      <a:r>
                        <a:rPr dirty="0" sz="1000" spc="-6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c</a:t>
                      </a:r>
                      <a:r>
                        <a:rPr dirty="0" sz="1000" spc="-6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=</a:t>
                      </a:r>
                      <a:r>
                        <a:rPr dirty="0" sz="1000" spc="-6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new</a:t>
                      </a:r>
                      <a:r>
                        <a:rPr dirty="0" sz="1000" spc="-6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Charge(.72,</a:t>
                      </a:r>
                      <a:r>
                        <a:rPr dirty="0" sz="1000" spc="-6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.31,</a:t>
                      </a:r>
                      <a:r>
                        <a:rPr dirty="0" sz="1000" spc="-6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 spc="-10">
                          <a:latin typeface="Lucida Console"/>
                          <a:cs typeface="Lucida Console"/>
                        </a:rPr>
                        <a:t>20.1);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>
                    <a:lnL w="12700">
                      <a:solidFill>
                        <a:srgbClr val="005493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5493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</a:tr>
              <a:tr h="151765">
                <a:tc>
                  <a:txBody>
                    <a:bodyPr/>
                    <a:lstStyle/>
                    <a:p>
                      <a:pPr marL="297180">
                        <a:lnSpc>
                          <a:spcPts val="1100"/>
                        </a:lnSpc>
                      </a:pPr>
                      <a:r>
                        <a:rPr dirty="0" sz="1000" spc="-10">
                          <a:latin typeface="Lucida Console"/>
                          <a:cs typeface="Lucida Console"/>
                        </a:rPr>
                        <a:t>StdOut.println(c);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>
                    <a:lnL w="12700">
                      <a:solidFill>
                        <a:srgbClr val="005493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5493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</a:tr>
              <a:tr h="151765">
                <a:tc>
                  <a:txBody>
                    <a:bodyPr/>
                    <a:lstStyle/>
                    <a:p>
                      <a:pPr marL="297180">
                        <a:lnSpc>
                          <a:spcPts val="1100"/>
                        </a:lnSpc>
                      </a:pPr>
                      <a:r>
                        <a:rPr dirty="0" sz="1000" spc="-10">
                          <a:latin typeface="Lucida Console"/>
                          <a:cs typeface="Lucida Console"/>
                        </a:rPr>
                        <a:t>StdOut.printf("%6.2e\n",</a:t>
                      </a:r>
                      <a:r>
                        <a:rPr dirty="0" sz="1000" spc="-6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 spc="-10">
                          <a:latin typeface="Lucida Console"/>
                          <a:cs typeface="Lucida Console"/>
                        </a:rPr>
                        <a:t>c.potentialAt(.42,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>
                    <a:lnL w="12700">
                      <a:solidFill>
                        <a:srgbClr val="005493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ts val="1100"/>
                        </a:lnSpc>
                      </a:pPr>
                      <a:r>
                        <a:rPr dirty="0" sz="1000" spc="-10">
                          <a:latin typeface="Lucida Console"/>
                          <a:cs typeface="Lucida Console"/>
                        </a:rPr>
                        <a:t>.71));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>
                    <a:lnR w="12700">
                      <a:solidFill>
                        <a:srgbClr val="005493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</a:tr>
              <a:tr h="233045">
                <a:tc>
                  <a:txBody>
                    <a:bodyPr/>
                    <a:lstStyle/>
                    <a:p>
                      <a:pPr marL="70485">
                        <a:lnSpc>
                          <a:spcPts val="1135"/>
                        </a:lnSpc>
                      </a:pPr>
                      <a:r>
                        <a:rPr dirty="0" sz="1000">
                          <a:latin typeface="Lucida Console"/>
                          <a:cs typeface="Lucida Console"/>
                        </a:rPr>
                        <a:t>}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>
                    <a:lnL w="12700">
                      <a:solidFill>
                        <a:srgbClr val="005493"/>
                      </a:solidFill>
                      <a:prstDash val="solid"/>
                    </a:lnL>
                    <a:lnB w="12700">
                      <a:solidFill>
                        <a:srgbClr val="00549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5493"/>
                      </a:solidFill>
                      <a:prstDash val="solid"/>
                    </a:lnR>
                    <a:lnB w="12700">
                      <a:solidFill>
                        <a:srgbClr val="00549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" name="object 10" descr=""/>
          <p:cNvSpPr txBox="1"/>
          <p:nvPr/>
        </p:nvSpPr>
        <p:spPr>
          <a:xfrm>
            <a:off x="2580487" y="6083463"/>
            <a:ext cx="101600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latin typeface="Lucida Console"/>
                <a:cs typeface="Lucida Console"/>
              </a:rPr>
              <a:t>}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938546" y="1739923"/>
            <a:ext cx="949325" cy="3321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>
                <a:solidFill>
                  <a:srgbClr val="005493"/>
                </a:solidFill>
                <a:latin typeface="Lucida Sans Unicode"/>
                <a:cs typeface="Lucida Sans Unicode"/>
              </a:rPr>
              <a:t>text</a:t>
            </a:r>
            <a:r>
              <a:rPr dirty="0" sz="1000" spc="-4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000">
                <a:solidFill>
                  <a:srgbClr val="005493"/>
                </a:solidFill>
                <a:latin typeface="Lucida Sans Unicode"/>
                <a:cs typeface="Lucida Sans Unicode"/>
              </a:rPr>
              <a:t>file</a:t>
            </a:r>
            <a:r>
              <a:rPr dirty="0" sz="1000" spc="-4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-10">
                <a:solidFill>
                  <a:srgbClr val="005493"/>
                </a:solidFill>
                <a:latin typeface="Lucida Sans Unicode"/>
                <a:cs typeface="Lucida Sans Unicode"/>
              </a:rPr>
              <a:t>named</a:t>
            </a:r>
            <a:endParaRPr sz="1000">
              <a:latin typeface="Lucida Sans Unicode"/>
              <a:cs typeface="Lucida Sans Unicode"/>
            </a:endParaRPr>
          </a:p>
          <a:p>
            <a:pPr marL="57785">
              <a:lnSpc>
                <a:spcPct val="100000"/>
              </a:lnSpc>
              <a:spcBef>
                <a:spcPts val="20"/>
              </a:spcBef>
            </a:pPr>
            <a:r>
              <a:rPr dirty="0" sz="1000" spc="-10">
                <a:solidFill>
                  <a:srgbClr val="005493"/>
                </a:solidFill>
                <a:latin typeface="Lucida Console"/>
                <a:cs typeface="Lucida Console"/>
              </a:rPr>
              <a:t>Charge.java</a:t>
            </a:r>
            <a:endParaRPr sz="1000">
              <a:latin typeface="Lucida Console"/>
              <a:cs typeface="Lucida Console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1892300" y="1890407"/>
            <a:ext cx="7355205" cy="4721860"/>
            <a:chOff x="1892300" y="1890407"/>
            <a:chExt cx="7355205" cy="4721860"/>
          </a:xfrm>
        </p:grpSpPr>
        <p:sp>
          <p:nvSpPr>
            <p:cNvPr id="13" name="object 13" descr=""/>
            <p:cNvSpPr/>
            <p:nvPr/>
          </p:nvSpPr>
          <p:spPr>
            <a:xfrm>
              <a:off x="1892300" y="1925026"/>
              <a:ext cx="482600" cy="0"/>
            </a:xfrm>
            <a:custGeom>
              <a:avLst/>
              <a:gdLst/>
              <a:ahLst/>
              <a:cxnLst/>
              <a:rect l="l" t="t" r="r" b="b"/>
              <a:pathLst>
                <a:path w="482600" h="0">
                  <a:moveTo>
                    <a:pt x="0" y="0"/>
                  </a:moveTo>
                  <a:lnTo>
                    <a:pt x="470242" y="0"/>
                  </a:lnTo>
                  <a:lnTo>
                    <a:pt x="482600" y="0"/>
                  </a:lnTo>
                </a:path>
              </a:pathLst>
            </a:custGeom>
            <a:ln w="12714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2349753" y="1890407"/>
              <a:ext cx="69215" cy="69850"/>
            </a:xfrm>
            <a:custGeom>
              <a:avLst/>
              <a:gdLst/>
              <a:ahLst/>
              <a:cxnLst/>
              <a:rect l="l" t="t" r="r" b="b"/>
              <a:pathLst>
                <a:path w="69214" h="69850">
                  <a:moveTo>
                    <a:pt x="0" y="0"/>
                  </a:moveTo>
                  <a:lnTo>
                    <a:pt x="17284" y="34620"/>
                  </a:lnTo>
                  <a:lnTo>
                    <a:pt x="0" y="69227"/>
                  </a:lnTo>
                  <a:lnTo>
                    <a:pt x="69151" y="34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426194" y="2319162"/>
              <a:ext cx="1143000" cy="0"/>
            </a:xfrm>
            <a:custGeom>
              <a:avLst/>
              <a:gdLst/>
              <a:ahLst/>
              <a:cxnLst/>
              <a:rect l="l" t="t" r="r" b="b"/>
              <a:pathLst>
                <a:path w="1143000" h="0">
                  <a:moveTo>
                    <a:pt x="1143001" y="0"/>
                  </a:moveTo>
                  <a:lnTo>
                    <a:pt x="7177" y="0"/>
                  </a:lnTo>
                  <a:lnTo>
                    <a:pt x="0" y="0"/>
                  </a:lnTo>
                </a:path>
              </a:pathLst>
            </a:custGeom>
            <a:ln w="12714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382194" y="2284552"/>
              <a:ext cx="69215" cy="69850"/>
            </a:xfrm>
            <a:custGeom>
              <a:avLst/>
              <a:gdLst/>
              <a:ahLst/>
              <a:cxnLst/>
              <a:rect l="l" t="t" r="r" b="b"/>
              <a:pathLst>
                <a:path w="69214" h="69850">
                  <a:moveTo>
                    <a:pt x="69151" y="0"/>
                  </a:moveTo>
                  <a:lnTo>
                    <a:pt x="0" y="34620"/>
                  </a:lnTo>
                  <a:lnTo>
                    <a:pt x="69151" y="69227"/>
                  </a:lnTo>
                  <a:lnTo>
                    <a:pt x="51866" y="34620"/>
                  </a:lnTo>
                  <a:lnTo>
                    <a:pt x="69151" y="0"/>
                  </a:lnTo>
                  <a:close/>
                </a:path>
              </a:pathLst>
            </a:custGeom>
            <a:solidFill>
              <a:srgbClr val="005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749550" y="2573450"/>
              <a:ext cx="3619500" cy="1004569"/>
            </a:xfrm>
            <a:custGeom>
              <a:avLst/>
              <a:gdLst/>
              <a:ahLst/>
              <a:cxnLst/>
              <a:rect l="l" t="t" r="r" b="b"/>
              <a:pathLst>
                <a:path w="3619500" h="1004570">
                  <a:moveTo>
                    <a:pt x="0" y="0"/>
                  </a:moveTo>
                  <a:lnTo>
                    <a:pt x="3619502" y="0"/>
                  </a:lnTo>
                  <a:lnTo>
                    <a:pt x="3619502" y="1004425"/>
                  </a:lnTo>
                  <a:lnTo>
                    <a:pt x="0" y="1004425"/>
                  </a:lnTo>
                  <a:lnTo>
                    <a:pt x="0" y="0"/>
                  </a:lnTo>
                  <a:close/>
                </a:path>
              </a:pathLst>
            </a:custGeom>
            <a:ln w="10488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2749550" y="2090309"/>
              <a:ext cx="3619500" cy="457834"/>
            </a:xfrm>
            <a:custGeom>
              <a:avLst/>
              <a:gdLst/>
              <a:ahLst/>
              <a:cxnLst/>
              <a:rect l="l" t="t" r="r" b="b"/>
              <a:pathLst>
                <a:path w="3619500" h="457835">
                  <a:moveTo>
                    <a:pt x="0" y="0"/>
                  </a:moveTo>
                  <a:lnTo>
                    <a:pt x="3619502" y="0"/>
                  </a:lnTo>
                  <a:lnTo>
                    <a:pt x="3619502" y="457713"/>
                  </a:lnTo>
                  <a:lnTo>
                    <a:pt x="0" y="457713"/>
                  </a:lnTo>
                  <a:lnTo>
                    <a:pt x="0" y="0"/>
                  </a:lnTo>
                  <a:close/>
                </a:path>
              </a:pathLst>
            </a:custGeom>
            <a:ln w="10489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426206" y="3056596"/>
              <a:ext cx="1143000" cy="0"/>
            </a:xfrm>
            <a:custGeom>
              <a:avLst/>
              <a:gdLst/>
              <a:ahLst/>
              <a:cxnLst/>
              <a:rect l="l" t="t" r="r" b="b"/>
              <a:pathLst>
                <a:path w="1143000" h="0">
                  <a:moveTo>
                    <a:pt x="1143002" y="0"/>
                  </a:moveTo>
                  <a:lnTo>
                    <a:pt x="7864" y="0"/>
                  </a:lnTo>
                  <a:lnTo>
                    <a:pt x="0" y="0"/>
                  </a:lnTo>
                </a:path>
              </a:pathLst>
            </a:custGeom>
            <a:ln w="12714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382194" y="3021977"/>
              <a:ext cx="69215" cy="69850"/>
            </a:xfrm>
            <a:custGeom>
              <a:avLst/>
              <a:gdLst/>
              <a:ahLst/>
              <a:cxnLst/>
              <a:rect l="l" t="t" r="r" b="b"/>
              <a:pathLst>
                <a:path w="69214" h="69850">
                  <a:moveTo>
                    <a:pt x="69151" y="0"/>
                  </a:moveTo>
                  <a:lnTo>
                    <a:pt x="0" y="34620"/>
                  </a:lnTo>
                  <a:lnTo>
                    <a:pt x="69151" y="69227"/>
                  </a:lnTo>
                  <a:lnTo>
                    <a:pt x="51866" y="34620"/>
                  </a:lnTo>
                  <a:lnTo>
                    <a:pt x="69151" y="0"/>
                  </a:lnTo>
                  <a:close/>
                </a:path>
              </a:pathLst>
            </a:custGeom>
            <a:solidFill>
              <a:srgbClr val="005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7010406" y="4315306"/>
              <a:ext cx="558800" cy="0"/>
            </a:xfrm>
            <a:custGeom>
              <a:avLst/>
              <a:gdLst/>
              <a:ahLst/>
              <a:cxnLst/>
              <a:rect l="l" t="t" r="r" b="b"/>
              <a:pathLst>
                <a:path w="558800" h="0">
                  <a:moveTo>
                    <a:pt x="558800" y="0"/>
                  </a:moveTo>
                  <a:lnTo>
                    <a:pt x="13451" y="0"/>
                  </a:lnTo>
                  <a:lnTo>
                    <a:pt x="0" y="0"/>
                  </a:lnTo>
                </a:path>
              </a:pathLst>
            </a:custGeom>
            <a:ln w="12714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6966394" y="4280687"/>
              <a:ext cx="69215" cy="69850"/>
            </a:xfrm>
            <a:custGeom>
              <a:avLst/>
              <a:gdLst/>
              <a:ahLst/>
              <a:cxnLst/>
              <a:rect l="l" t="t" r="r" b="b"/>
              <a:pathLst>
                <a:path w="69215" h="69850">
                  <a:moveTo>
                    <a:pt x="69151" y="0"/>
                  </a:moveTo>
                  <a:lnTo>
                    <a:pt x="0" y="34620"/>
                  </a:lnTo>
                  <a:lnTo>
                    <a:pt x="69151" y="69227"/>
                  </a:lnTo>
                  <a:lnTo>
                    <a:pt x="51866" y="34620"/>
                  </a:lnTo>
                  <a:lnTo>
                    <a:pt x="69151" y="0"/>
                  </a:lnTo>
                  <a:close/>
                </a:path>
              </a:pathLst>
            </a:custGeom>
            <a:solidFill>
              <a:srgbClr val="005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7023105" y="5497736"/>
              <a:ext cx="546100" cy="0"/>
            </a:xfrm>
            <a:custGeom>
              <a:avLst/>
              <a:gdLst/>
              <a:ahLst/>
              <a:cxnLst/>
              <a:rect l="l" t="t" r="r" b="b"/>
              <a:pathLst>
                <a:path w="546100" h="0">
                  <a:moveTo>
                    <a:pt x="546101" y="0"/>
                  </a:moveTo>
                  <a:lnTo>
                    <a:pt x="8207" y="0"/>
                  </a:lnTo>
                  <a:lnTo>
                    <a:pt x="0" y="0"/>
                  </a:lnTo>
                </a:path>
              </a:pathLst>
            </a:custGeom>
            <a:ln w="12714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6979094" y="5463120"/>
              <a:ext cx="69215" cy="69850"/>
            </a:xfrm>
            <a:custGeom>
              <a:avLst/>
              <a:gdLst/>
              <a:ahLst/>
              <a:cxnLst/>
              <a:rect l="l" t="t" r="r" b="b"/>
              <a:pathLst>
                <a:path w="69215" h="69850">
                  <a:moveTo>
                    <a:pt x="69151" y="0"/>
                  </a:moveTo>
                  <a:lnTo>
                    <a:pt x="0" y="34607"/>
                  </a:lnTo>
                  <a:lnTo>
                    <a:pt x="69151" y="69227"/>
                  </a:lnTo>
                  <a:lnTo>
                    <a:pt x="51866" y="34607"/>
                  </a:lnTo>
                  <a:lnTo>
                    <a:pt x="69151" y="0"/>
                  </a:lnTo>
                  <a:close/>
                </a:path>
              </a:pathLst>
            </a:custGeom>
            <a:solidFill>
              <a:srgbClr val="00549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1248" y="5762428"/>
              <a:ext cx="2105977" cy="849630"/>
            </a:xfrm>
            <a:prstGeom prst="rect">
              <a:avLst/>
            </a:prstGeom>
          </p:spPr>
        </p:pic>
      </p:grpSp>
      <p:sp>
        <p:nvSpPr>
          <p:cNvPr id="26" name="object 26" descr=""/>
          <p:cNvSpPr txBox="1"/>
          <p:nvPr/>
        </p:nvSpPr>
        <p:spPr>
          <a:xfrm>
            <a:off x="7652004" y="2194130"/>
            <a:ext cx="1539875" cy="227329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005493"/>
                </a:solidFill>
                <a:latin typeface="Lucida Sans Unicode"/>
                <a:cs typeface="Lucida Sans Unicode"/>
              </a:rPr>
              <a:t>instance</a:t>
            </a:r>
            <a:r>
              <a:rPr dirty="0" sz="1300" spc="47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005493"/>
                </a:solidFill>
                <a:latin typeface="Lucida Sans Unicode"/>
                <a:cs typeface="Lucida Sans Unicode"/>
              </a:rPr>
              <a:t>variables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31" name="object 3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-25"/>
              <a:t>15</a:t>
            </a:fld>
          </a:p>
        </p:txBody>
      </p:sp>
      <p:sp>
        <p:nvSpPr>
          <p:cNvPr id="27" name="object 27" descr=""/>
          <p:cNvSpPr txBox="1"/>
          <p:nvPr/>
        </p:nvSpPr>
        <p:spPr>
          <a:xfrm>
            <a:off x="7651597" y="2930349"/>
            <a:ext cx="961390" cy="227329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spc="-10">
                <a:solidFill>
                  <a:srgbClr val="005493"/>
                </a:solidFill>
                <a:latin typeface="Lucida Sans Unicode"/>
                <a:cs typeface="Lucida Sans Unicode"/>
              </a:rPr>
              <a:t>constructor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7651597" y="4189059"/>
            <a:ext cx="736600" cy="227329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spc="-10">
                <a:solidFill>
                  <a:srgbClr val="005493"/>
                </a:solidFill>
                <a:latin typeface="Lucida Sans Unicode"/>
                <a:cs typeface="Lucida Sans Unicode"/>
              </a:rPr>
              <a:t>methods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7651597" y="5374350"/>
            <a:ext cx="826769" cy="227329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005493"/>
                </a:solidFill>
                <a:latin typeface="Lucida Sans Unicode"/>
                <a:cs typeface="Lucida Sans Unicode"/>
              </a:rPr>
              <a:t>test</a:t>
            </a:r>
            <a:r>
              <a:rPr dirty="0" sz="1300" spc="2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005493"/>
                </a:solidFill>
                <a:latin typeface="Lucida Sans Unicode"/>
                <a:cs typeface="Lucida Sans Unicode"/>
              </a:rPr>
              <a:t>client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7175500" y="5796521"/>
            <a:ext cx="1993900" cy="73787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79375" rIns="0" bIns="0" rtlCol="0" vert="horz">
            <a:spAutoFit/>
          </a:bodyPr>
          <a:lstStyle/>
          <a:p>
            <a:pPr marL="111125">
              <a:lnSpc>
                <a:spcPct val="100000"/>
              </a:lnSpc>
              <a:spcBef>
                <a:spcPts val="625"/>
              </a:spcBef>
            </a:pPr>
            <a:r>
              <a:rPr dirty="0" sz="1100">
                <a:latin typeface="Lucida Console"/>
                <a:cs typeface="Lucida Console"/>
              </a:rPr>
              <a:t>%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java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 spc="-10">
                <a:latin typeface="Lucida Console"/>
                <a:cs typeface="Lucida Console"/>
              </a:rPr>
              <a:t>Charge</a:t>
            </a:r>
            <a:endParaRPr sz="1100">
              <a:latin typeface="Lucida Console"/>
              <a:cs typeface="Lucida Console"/>
            </a:endParaRPr>
          </a:p>
          <a:p>
            <a:pPr marL="111125">
              <a:lnSpc>
                <a:spcPct val="100000"/>
              </a:lnSpc>
              <a:spcBef>
                <a:spcPts val="165"/>
              </a:spcBef>
            </a:pPr>
            <a:r>
              <a:rPr dirty="0" sz="1100">
                <a:latin typeface="Lucida Console"/>
                <a:cs typeface="Lucida Console"/>
              </a:rPr>
              <a:t>20.1</a:t>
            </a:r>
            <a:r>
              <a:rPr dirty="0" sz="1100" spc="3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at</a:t>
            </a:r>
            <a:r>
              <a:rPr dirty="0" sz="1100" spc="3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(0.72,</a:t>
            </a:r>
            <a:r>
              <a:rPr dirty="0" sz="1100" spc="30">
                <a:latin typeface="Lucida Console"/>
                <a:cs typeface="Lucida Console"/>
              </a:rPr>
              <a:t> </a:t>
            </a:r>
            <a:r>
              <a:rPr dirty="0" sz="1100" spc="-10">
                <a:latin typeface="Lucida Console"/>
                <a:cs typeface="Lucida Console"/>
              </a:rPr>
              <a:t>0.31)</a:t>
            </a:r>
            <a:endParaRPr sz="1100">
              <a:latin typeface="Lucida Console"/>
              <a:cs typeface="Lucida Console"/>
            </a:endParaRPr>
          </a:p>
          <a:p>
            <a:pPr marL="111125">
              <a:lnSpc>
                <a:spcPct val="100000"/>
              </a:lnSpc>
              <a:spcBef>
                <a:spcPts val="170"/>
              </a:spcBef>
            </a:pPr>
            <a:r>
              <a:rPr dirty="0" sz="1100" spc="-10">
                <a:latin typeface="Lucida Console"/>
                <a:cs typeface="Lucida Console"/>
              </a:rPr>
              <a:t>3.61e+11</a:t>
            </a:r>
            <a:endParaRPr sz="1100">
              <a:latin typeface="Lucida Console"/>
              <a:cs typeface="Lucida Consol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Point</a:t>
            </a:r>
            <a:r>
              <a:rPr dirty="0" spc="245"/>
              <a:t> </a:t>
            </a:r>
            <a:r>
              <a:rPr dirty="0"/>
              <a:t>charge</a:t>
            </a:r>
            <a:r>
              <a:rPr dirty="0" spc="250"/>
              <a:t> </a:t>
            </a:r>
            <a:r>
              <a:rPr dirty="0"/>
              <a:t>client:</a:t>
            </a:r>
            <a:r>
              <a:rPr dirty="0" spc="245"/>
              <a:t> </a:t>
            </a:r>
            <a:r>
              <a:rPr dirty="0"/>
              <a:t>Potential</a:t>
            </a:r>
            <a:r>
              <a:rPr dirty="0" spc="250"/>
              <a:t> </a:t>
            </a:r>
            <a:r>
              <a:rPr dirty="0"/>
              <a:t>visualization</a:t>
            </a:r>
            <a:r>
              <a:rPr dirty="0" spc="245"/>
              <a:t> </a:t>
            </a:r>
            <a:r>
              <a:rPr dirty="0"/>
              <a:t>(helper</a:t>
            </a:r>
            <a:r>
              <a:rPr dirty="0" spc="250"/>
              <a:t> </a:t>
            </a:r>
            <a:r>
              <a:rPr dirty="0" spc="-10"/>
              <a:t>methods)</a:t>
            </a: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-25"/>
              <a:t>15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5613400" y="1893239"/>
            <a:ext cx="3924300" cy="114490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83185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655"/>
              </a:spcBef>
            </a:pPr>
            <a:r>
              <a:rPr dirty="0" sz="1450">
                <a:latin typeface="Lucida Sans Unicode"/>
                <a:cs typeface="Lucida Sans Unicode"/>
              </a:rPr>
              <a:t>Convert</a:t>
            </a:r>
            <a:r>
              <a:rPr dirty="0" sz="1450" spc="11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potential</a:t>
            </a:r>
            <a:r>
              <a:rPr dirty="0" sz="1450" spc="11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values</a:t>
            </a:r>
            <a:r>
              <a:rPr dirty="0" sz="1450" spc="114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to</a:t>
            </a:r>
            <a:r>
              <a:rPr dirty="0" sz="1450" spc="11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a</a:t>
            </a:r>
            <a:r>
              <a:rPr dirty="0" sz="1450" spc="114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color.</a:t>
            </a:r>
            <a:endParaRPr sz="1450">
              <a:latin typeface="Lucida Sans Unicode"/>
              <a:cs typeface="Lucida Sans Unicode"/>
            </a:endParaRPr>
          </a:p>
          <a:p>
            <a:pPr marL="473709" indent="-158115">
              <a:lnSpc>
                <a:spcPct val="100000"/>
              </a:lnSpc>
              <a:spcBef>
                <a:spcPts val="575"/>
              </a:spcBef>
              <a:buSzPct val="127586"/>
              <a:buFont typeface="Calibri"/>
              <a:buChar char="•"/>
              <a:tabLst>
                <a:tab pos="474345" algn="l"/>
              </a:tabLst>
            </a:pPr>
            <a:r>
              <a:rPr dirty="0" sz="1450">
                <a:latin typeface="Lucida Sans Unicode"/>
                <a:cs typeface="Lucida Sans Unicode"/>
              </a:rPr>
              <a:t>Convert</a:t>
            </a:r>
            <a:r>
              <a:rPr dirty="0" sz="1450" spc="4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V</a:t>
            </a:r>
            <a:r>
              <a:rPr dirty="0" sz="1450" spc="4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to</a:t>
            </a:r>
            <a:r>
              <a:rPr dirty="0" sz="1450" spc="4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an</a:t>
            </a:r>
            <a:r>
              <a:rPr dirty="0" sz="1450" spc="45">
                <a:latin typeface="Lucida Sans Unicode"/>
                <a:cs typeface="Lucida Sans Unicode"/>
              </a:rPr>
              <a:t> </a:t>
            </a:r>
            <a:r>
              <a:rPr dirty="0" sz="1450" spc="-80">
                <a:latin typeface="Lucida Sans Unicode"/>
                <a:cs typeface="Lucida Sans Unicode"/>
              </a:rPr>
              <a:t>8-</a:t>
            </a:r>
            <a:r>
              <a:rPr dirty="0" sz="1450" spc="-20">
                <a:latin typeface="Lucida Sans Unicode"/>
                <a:cs typeface="Lucida Sans Unicode"/>
              </a:rPr>
              <a:t>bit</a:t>
            </a:r>
            <a:r>
              <a:rPr dirty="0" sz="1450" spc="45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integer.</a:t>
            </a:r>
            <a:endParaRPr sz="1450">
              <a:latin typeface="Lucida Sans Unicode"/>
              <a:cs typeface="Lucida Sans Unicode"/>
            </a:endParaRPr>
          </a:p>
          <a:p>
            <a:pPr marL="473709" indent="-158115">
              <a:lnSpc>
                <a:spcPct val="100000"/>
              </a:lnSpc>
              <a:spcBef>
                <a:spcPts val="570"/>
              </a:spcBef>
              <a:buSzPct val="127586"/>
              <a:buFont typeface="Calibri"/>
              <a:buChar char="•"/>
              <a:tabLst>
                <a:tab pos="474345" algn="l"/>
              </a:tabLst>
            </a:pPr>
            <a:r>
              <a:rPr dirty="0" sz="1450">
                <a:latin typeface="Lucida Sans Unicode"/>
                <a:cs typeface="Lucida Sans Unicode"/>
              </a:rPr>
              <a:t>Use</a:t>
            </a:r>
            <a:r>
              <a:rPr dirty="0" sz="1450" spc="60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grayscale.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20700" y="1893239"/>
            <a:ext cx="4216400" cy="114490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83185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655"/>
              </a:spcBef>
            </a:pPr>
            <a:r>
              <a:rPr dirty="0" sz="1450">
                <a:latin typeface="Lucida Sans Unicode"/>
                <a:cs typeface="Lucida Sans Unicode"/>
              </a:rPr>
              <a:t>Read</a:t>
            </a:r>
            <a:r>
              <a:rPr dirty="0" sz="1450" spc="8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point</a:t>
            </a:r>
            <a:r>
              <a:rPr dirty="0" sz="1450" spc="9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charges</a:t>
            </a:r>
            <a:r>
              <a:rPr dirty="0" sz="1450" spc="9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from</a:t>
            </a:r>
            <a:r>
              <a:rPr dirty="0" sz="1450" spc="90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Console"/>
                <a:cs typeface="Lucida Console"/>
              </a:rPr>
              <a:t>StdIn</a:t>
            </a:r>
            <a:r>
              <a:rPr dirty="0" sz="1450" spc="-10">
                <a:latin typeface="Lucida Sans Unicode"/>
                <a:cs typeface="Lucida Sans Unicode"/>
              </a:rPr>
              <a:t>.</a:t>
            </a:r>
            <a:endParaRPr sz="1450">
              <a:latin typeface="Lucida Sans Unicode"/>
              <a:cs typeface="Lucida Sans Unicode"/>
            </a:endParaRPr>
          </a:p>
          <a:p>
            <a:pPr marL="474345" indent="-157480">
              <a:lnSpc>
                <a:spcPct val="100000"/>
              </a:lnSpc>
              <a:spcBef>
                <a:spcPts val="575"/>
              </a:spcBef>
              <a:buSzPct val="127586"/>
              <a:buFont typeface="Calibri"/>
              <a:buChar char="•"/>
              <a:tabLst>
                <a:tab pos="474980" algn="l"/>
              </a:tabLst>
            </a:pPr>
            <a:r>
              <a:rPr dirty="0" sz="1450">
                <a:latin typeface="Lucida Sans Unicode"/>
                <a:cs typeface="Lucida Sans Unicode"/>
              </a:rPr>
              <a:t>Uses</a:t>
            </a:r>
            <a:r>
              <a:rPr dirty="0" sz="1450" spc="9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Console"/>
                <a:cs typeface="Lucida Console"/>
              </a:rPr>
              <a:t>Charge</a:t>
            </a:r>
            <a:r>
              <a:rPr dirty="0" sz="1450" spc="-320">
                <a:latin typeface="Lucida Console"/>
                <a:cs typeface="Lucida Consol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like</a:t>
            </a:r>
            <a:r>
              <a:rPr dirty="0" sz="1450" spc="9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any</a:t>
            </a:r>
            <a:r>
              <a:rPr dirty="0" sz="1450" spc="9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other</a:t>
            </a:r>
            <a:r>
              <a:rPr dirty="0" sz="1450" spc="95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type.</a:t>
            </a:r>
            <a:endParaRPr sz="1450">
              <a:latin typeface="Lucida Sans Unicode"/>
              <a:cs typeface="Lucida Sans Unicode"/>
            </a:endParaRPr>
          </a:p>
          <a:p>
            <a:pPr marL="474345" indent="-157480">
              <a:lnSpc>
                <a:spcPct val="100000"/>
              </a:lnSpc>
              <a:spcBef>
                <a:spcPts val="570"/>
              </a:spcBef>
              <a:buSzPct val="127586"/>
              <a:buFont typeface="Calibri"/>
              <a:buChar char="•"/>
              <a:tabLst>
                <a:tab pos="474980" algn="l"/>
              </a:tabLst>
            </a:pPr>
            <a:r>
              <a:rPr dirty="0" sz="1450">
                <a:latin typeface="Lucida Sans Unicode"/>
                <a:cs typeface="Lucida Sans Unicode"/>
              </a:rPr>
              <a:t>Returns</a:t>
            </a:r>
            <a:r>
              <a:rPr dirty="0" sz="1450" spc="8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an</a:t>
            </a:r>
            <a:r>
              <a:rPr dirty="0" sz="1450" spc="9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array</a:t>
            </a:r>
            <a:r>
              <a:rPr dirty="0" sz="1450" spc="8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of</a:t>
            </a:r>
            <a:r>
              <a:rPr dirty="0" sz="1450" spc="90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Console"/>
                <a:cs typeface="Lucida Console"/>
              </a:rPr>
              <a:t>Charge</a:t>
            </a:r>
            <a:r>
              <a:rPr dirty="0" sz="1450" spc="-10">
                <a:latin typeface="Lucida Sans Unicode"/>
                <a:cs typeface="Lucida Sans Unicode"/>
              </a:rPr>
              <a:t>s.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676900" y="3342665"/>
            <a:ext cx="3797300" cy="1932939"/>
          </a:xfrm>
          <a:prstGeom prst="rect">
            <a:avLst/>
          </a:prstGeom>
          <a:solidFill>
            <a:srgbClr val="FFFFFF"/>
          </a:solidFill>
        </p:spPr>
        <p:txBody>
          <a:bodyPr wrap="square" lIns="0" tIns="95885" rIns="0" bIns="0" rtlCol="0" vert="horz">
            <a:spAutoFit/>
          </a:bodyPr>
          <a:lstStyle/>
          <a:p>
            <a:pPr marL="130175">
              <a:lnSpc>
                <a:spcPct val="100000"/>
              </a:lnSpc>
              <a:spcBef>
                <a:spcPts val="755"/>
              </a:spcBef>
            </a:pPr>
            <a:r>
              <a:rPr dirty="0" sz="1200">
                <a:latin typeface="Lucida Console"/>
                <a:cs typeface="Lucida Console"/>
              </a:rPr>
              <a:t>public</a:t>
            </a:r>
            <a:r>
              <a:rPr dirty="0" sz="1200" spc="18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static</a:t>
            </a:r>
            <a:r>
              <a:rPr dirty="0" sz="1200" spc="19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Color</a:t>
            </a:r>
            <a:r>
              <a:rPr dirty="0" sz="1200" spc="18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toColor(double</a:t>
            </a:r>
            <a:r>
              <a:rPr dirty="0" sz="1200" spc="190">
                <a:latin typeface="Lucida Console"/>
                <a:cs typeface="Lucida Console"/>
              </a:rPr>
              <a:t> </a:t>
            </a:r>
            <a:r>
              <a:rPr dirty="0" sz="1200" spc="-25">
                <a:latin typeface="Lucida Console"/>
                <a:cs typeface="Lucida Console"/>
              </a:rPr>
              <a:t>V)</a:t>
            </a:r>
            <a:endParaRPr sz="1200">
              <a:latin typeface="Lucida Console"/>
              <a:cs typeface="Lucida Console"/>
            </a:endParaRPr>
          </a:p>
          <a:p>
            <a:pPr marL="130175">
              <a:lnSpc>
                <a:spcPct val="100000"/>
              </a:lnSpc>
              <a:spcBef>
                <a:spcPts val="170"/>
              </a:spcBef>
            </a:pPr>
            <a:r>
              <a:rPr dirty="0" sz="1200" spc="20">
                <a:latin typeface="Lucida Console"/>
                <a:cs typeface="Lucida Console"/>
              </a:rPr>
              <a:t>{</a:t>
            </a:r>
            <a:endParaRPr sz="1200">
              <a:latin typeface="Lucida Console"/>
              <a:cs typeface="Lucida Console"/>
            </a:endParaRPr>
          </a:p>
          <a:p>
            <a:pPr marL="414020">
              <a:lnSpc>
                <a:spcPct val="100000"/>
              </a:lnSpc>
              <a:spcBef>
                <a:spcPts val="170"/>
              </a:spcBef>
            </a:pPr>
            <a:r>
              <a:rPr dirty="0" sz="1200">
                <a:latin typeface="Lucida Console"/>
                <a:cs typeface="Lucida Console"/>
              </a:rPr>
              <a:t>V</a:t>
            </a:r>
            <a:r>
              <a:rPr dirty="0" sz="1200" spc="4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=</a:t>
            </a:r>
            <a:r>
              <a:rPr dirty="0" sz="1200" spc="5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128</a:t>
            </a:r>
            <a:r>
              <a:rPr dirty="0" sz="1200" spc="5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+</a:t>
            </a:r>
            <a:r>
              <a:rPr dirty="0" sz="1200" spc="5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V</a:t>
            </a:r>
            <a:r>
              <a:rPr dirty="0" sz="1200" spc="4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/</a:t>
            </a:r>
            <a:r>
              <a:rPr dirty="0" sz="1200" spc="50">
                <a:latin typeface="Lucida Console"/>
                <a:cs typeface="Lucida Console"/>
              </a:rPr>
              <a:t> </a:t>
            </a:r>
            <a:r>
              <a:rPr dirty="0" sz="1200" spc="-10">
                <a:latin typeface="Lucida Console"/>
                <a:cs typeface="Lucida Console"/>
              </a:rPr>
              <a:t>2.0e10;</a:t>
            </a:r>
            <a:endParaRPr sz="1200">
              <a:latin typeface="Lucida Console"/>
              <a:cs typeface="Lucida Console"/>
            </a:endParaRPr>
          </a:p>
          <a:p>
            <a:pPr marL="414020">
              <a:lnSpc>
                <a:spcPct val="100000"/>
              </a:lnSpc>
              <a:spcBef>
                <a:spcPts val="170"/>
              </a:spcBef>
            </a:pPr>
            <a:r>
              <a:rPr dirty="0" sz="1200">
                <a:latin typeface="Lucida Console"/>
                <a:cs typeface="Lucida Console"/>
              </a:rPr>
              <a:t>int</a:t>
            </a:r>
            <a:r>
              <a:rPr dirty="0" sz="1200" spc="5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t</a:t>
            </a:r>
            <a:r>
              <a:rPr dirty="0" sz="1200" spc="5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=</a:t>
            </a:r>
            <a:r>
              <a:rPr dirty="0" sz="1200" spc="55">
                <a:latin typeface="Lucida Console"/>
                <a:cs typeface="Lucida Console"/>
              </a:rPr>
              <a:t> </a:t>
            </a:r>
            <a:r>
              <a:rPr dirty="0" sz="1200" spc="-25">
                <a:latin typeface="Lucida Console"/>
                <a:cs typeface="Lucida Console"/>
              </a:rPr>
              <a:t>0;</a:t>
            </a:r>
            <a:endParaRPr sz="1200">
              <a:latin typeface="Lucida Console"/>
              <a:cs typeface="Lucida Console"/>
            </a:endParaRPr>
          </a:p>
          <a:p>
            <a:pPr marL="414020">
              <a:lnSpc>
                <a:spcPct val="100000"/>
              </a:lnSpc>
              <a:spcBef>
                <a:spcPts val="170"/>
              </a:spcBef>
            </a:pPr>
            <a:r>
              <a:rPr dirty="0" sz="1200">
                <a:latin typeface="Lucida Console"/>
                <a:cs typeface="Lucida Console"/>
              </a:rPr>
              <a:t>if</a:t>
            </a:r>
            <a:r>
              <a:rPr dirty="0" sz="1200" spc="5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(V</a:t>
            </a:r>
            <a:r>
              <a:rPr dirty="0" sz="1200" spc="6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&gt;</a:t>
            </a:r>
            <a:r>
              <a:rPr dirty="0" sz="1200" spc="6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255)</a:t>
            </a:r>
            <a:r>
              <a:rPr dirty="0" sz="1200" spc="6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t</a:t>
            </a:r>
            <a:r>
              <a:rPr dirty="0" sz="1200" spc="6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=</a:t>
            </a:r>
            <a:r>
              <a:rPr dirty="0" sz="1200" spc="60">
                <a:latin typeface="Lucida Console"/>
                <a:cs typeface="Lucida Console"/>
              </a:rPr>
              <a:t> </a:t>
            </a:r>
            <a:r>
              <a:rPr dirty="0" sz="1200" spc="-20">
                <a:latin typeface="Lucida Console"/>
                <a:cs typeface="Lucida Console"/>
              </a:rPr>
              <a:t>255;</a:t>
            </a:r>
            <a:endParaRPr sz="1200">
              <a:latin typeface="Lucida Console"/>
              <a:cs typeface="Lucida Console"/>
            </a:endParaRPr>
          </a:p>
          <a:p>
            <a:pPr marL="414020" marR="631825">
              <a:lnSpc>
                <a:spcPct val="111800"/>
              </a:lnSpc>
            </a:pPr>
            <a:r>
              <a:rPr dirty="0" sz="1200">
                <a:latin typeface="Lucida Console"/>
                <a:cs typeface="Lucida Console"/>
              </a:rPr>
              <a:t>else</a:t>
            </a:r>
            <a:r>
              <a:rPr dirty="0" sz="1200" spc="7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if</a:t>
            </a:r>
            <a:r>
              <a:rPr dirty="0" sz="1200" spc="7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(V</a:t>
            </a:r>
            <a:r>
              <a:rPr dirty="0" sz="1200" spc="7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&gt;=</a:t>
            </a:r>
            <a:r>
              <a:rPr dirty="0" sz="1200" spc="7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0)</a:t>
            </a:r>
            <a:r>
              <a:rPr dirty="0" sz="1200" spc="7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t</a:t>
            </a:r>
            <a:r>
              <a:rPr dirty="0" sz="1200" spc="7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=</a:t>
            </a:r>
            <a:r>
              <a:rPr dirty="0" sz="1200" spc="7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(int)</a:t>
            </a:r>
            <a:r>
              <a:rPr dirty="0" sz="1200" spc="70">
                <a:latin typeface="Lucida Console"/>
                <a:cs typeface="Lucida Console"/>
              </a:rPr>
              <a:t> </a:t>
            </a:r>
            <a:r>
              <a:rPr dirty="0" sz="1200" spc="-25">
                <a:latin typeface="Lucida Console"/>
                <a:cs typeface="Lucida Console"/>
              </a:rPr>
              <a:t>V; </a:t>
            </a:r>
            <a:r>
              <a:rPr dirty="0" sz="1200">
                <a:latin typeface="Lucida Console"/>
                <a:cs typeface="Lucida Console"/>
              </a:rPr>
              <a:t>return</a:t>
            </a:r>
            <a:r>
              <a:rPr dirty="0" sz="1200" spc="12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new</a:t>
            </a:r>
            <a:r>
              <a:rPr dirty="0" sz="1200" spc="12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Color(t,</a:t>
            </a:r>
            <a:r>
              <a:rPr dirty="0" sz="1200" spc="12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t,</a:t>
            </a:r>
            <a:r>
              <a:rPr dirty="0" sz="1200" spc="125">
                <a:latin typeface="Lucida Console"/>
                <a:cs typeface="Lucida Console"/>
              </a:rPr>
              <a:t> </a:t>
            </a:r>
            <a:r>
              <a:rPr dirty="0" sz="1200" spc="-25">
                <a:latin typeface="Lucida Console"/>
                <a:cs typeface="Lucida Console"/>
              </a:rPr>
              <a:t>t);</a:t>
            </a:r>
            <a:endParaRPr sz="1200">
              <a:latin typeface="Lucida Console"/>
              <a:cs typeface="Lucida Console"/>
            </a:endParaRPr>
          </a:p>
          <a:p>
            <a:pPr marL="130175">
              <a:lnSpc>
                <a:spcPct val="100000"/>
              </a:lnSpc>
              <a:spcBef>
                <a:spcPts val="170"/>
              </a:spcBef>
            </a:pPr>
            <a:r>
              <a:rPr dirty="0" sz="1200" spc="20">
                <a:latin typeface="Lucida Console"/>
                <a:cs typeface="Lucida Console"/>
              </a:rPr>
              <a:t>}</a:t>
            </a:r>
            <a:endParaRPr sz="1200">
              <a:latin typeface="Lucida Console"/>
              <a:cs typeface="Lucida Console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73100" y="3291801"/>
            <a:ext cx="3911600" cy="286131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93980" rIns="0" bIns="0" rtlCol="0" vert="horz">
            <a:spAutoFit/>
          </a:bodyPr>
          <a:lstStyle/>
          <a:p>
            <a:pPr marL="123189">
              <a:lnSpc>
                <a:spcPct val="100000"/>
              </a:lnSpc>
              <a:spcBef>
                <a:spcPts val="740"/>
              </a:spcBef>
            </a:pPr>
            <a:r>
              <a:rPr dirty="0" sz="1200">
                <a:latin typeface="Lucida Console"/>
                <a:cs typeface="Lucida Console"/>
              </a:rPr>
              <a:t>public</a:t>
            </a:r>
            <a:r>
              <a:rPr dirty="0" sz="1200" spc="16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static</a:t>
            </a:r>
            <a:r>
              <a:rPr dirty="0" sz="1200" spc="165">
                <a:latin typeface="Lucida Console"/>
                <a:cs typeface="Lucida Console"/>
              </a:rPr>
              <a:t> </a:t>
            </a:r>
            <a:r>
              <a:rPr dirty="0" sz="1200">
                <a:solidFill>
                  <a:srgbClr val="8D3124"/>
                </a:solidFill>
                <a:latin typeface="Lucida Console"/>
                <a:cs typeface="Lucida Console"/>
              </a:rPr>
              <a:t>Charge[]</a:t>
            </a:r>
            <a:r>
              <a:rPr dirty="0" sz="1200" spc="165">
                <a:solidFill>
                  <a:srgbClr val="8D3124"/>
                </a:solidFill>
                <a:latin typeface="Lucida Console"/>
                <a:cs typeface="Lucida Console"/>
              </a:rPr>
              <a:t> </a:t>
            </a:r>
            <a:r>
              <a:rPr dirty="0" sz="1200" spc="-10">
                <a:latin typeface="Lucida Console"/>
                <a:cs typeface="Lucida Console"/>
              </a:rPr>
              <a:t>readCharges()</a:t>
            </a:r>
            <a:endParaRPr sz="1200">
              <a:latin typeface="Lucida Console"/>
              <a:cs typeface="Lucida Console"/>
            </a:endParaRPr>
          </a:p>
          <a:p>
            <a:pPr marL="123189">
              <a:lnSpc>
                <a:spcPct val="100000"/>
              </a:lnSpc>
              <a:spcBef>
                <a:spcPts val="170"/>
              </a:spcBef>
            </a:pPr>
            <a:r>
              <a:rPr dirty="0" sz="1200" spc="20">
                <a:latin typeface="Lucida Console"/>
                <a:cs typeface="Lucida Console"/>
              </a:rPr>
              <a:t>{</a:t>
            </a:r>
            <a:endParaRPr sz="1200">
              <a:latin typeface="Lucida Console"/>
              <a:cs typeface="Lucida Console"/>
            </a:endParaRPr>
          </a:p>
          <a:p>
            <a:pPr marL="406400" marR="942340">
              <a:lnSpc>
                <a:spcPct val="111800"/>
              </a:lnSpc>
              <a:spcBef>
                <a:spcPts val="5"/>
              </a:spcBef>
            </a:pPr>
            <a:r>
              <a:rPr dirty="0" sz="1200">
                <a:latin typeface="Lucida Console"/>
                <a:cs typeface="Lucida Console"/>
              </a:rPr>
              <a:t>int</a:t>
            </a:r>
            <a:r>
              <a:rPr dirty="0" sz="1200" spc="5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N</a:t>
            </a:r>
            <a:r>
              <a:rPr dirty="0" sz="1200" spc="5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=</a:t>
            </a:r>
            <a:r>
              <a:rPr dirty="0" sz="1200" spc="55">
                <a:latin typeface="Lucida Console"/>
                <a:cs typeface="Lucida Console"/>
              </a:rPr>
              <a:t> </a:t>
            </a:r>
            <a:r>
              <a:rPr dirty="0" sz="1200" spc="-10">
                <a:latin typeface="Lucida Console"/>
                <a:cs typeface="Lucida Console"/>
              </a:rPr>
              <a:t>StdIn.readInt(); </a:t>
            </a:r>
            <a:r>
              <a:rPr dirty="0" sz="1200">
                <a:solidFill>
                  <a:srgbClr val="8D3124"/>
                </a:solidFill>
                <a:latin typeface="Lucida Console"/>
                <a:cs typeface="Lucida Console"/>
              </a:rPr>
              <a:t>Charge[]</a:t>
            </a:r>
            <a:r>
              <a:rPr dirty="0" sz="1200" spc="90">
                <a:solidFill>
                  <a:srgbClr val="8D3124"/>
                </a:solidFill>
                <a:latin typeface="Lucida Console"/>
                <a:cs typeface="Lucida Console"/>
              </a:rPr>
              <a:t> </a:t>
            </a:r>
            <a:r>
              <a:rPr dirty="0" sz="1200">
                <a:solidFill>
                  <a:srgbClr val="8D3124"/>
                </a:solidFill>
                <a:latin typeface="Lucida Console"/>
                <a:cs typeface="Lucida Console"/>
              </a:rPr>
              <a:t>a</a:t>
            </a:r>
            <a:r>
              <a:rPr dirty="0" sz="1200" spc="90">
                <a:solidFill>
                  <a:srgbClr val="8D3124"/>
                </a:solidFill>
                <a:latin typeface="Lucida Console"/>
                <a:cs typeface="Lucida Console"/>
              </a:rPr>
              <a:t> </a:t>
            </a:r>
            <a:r>
              <a:rPr dirty="0" sz="1200">
                <a:solidFill>
                  <a:srgbClr val="8D3124"/>
                </a:solidFill>
                <a:latin typeface="Lucida Console"/>
                <a:cs typeface="Lucida Console"/>
              </a:rPr>
              <a:t>=</a:t>
            </a:r>
            <a:r>
              <a:rPr dirty="0" sz="1200" spc="90">
                <a:solidFill>
                  <a:srgbClr val="8D3124"/>
                </a:solidFill>
                <a:latin typeface="Lucida Console"/>
                <a:cs typeface="Lucida Console"/>
              </a:rPr>
              <a:t> </a:t>
            </a:r>
            <a:r>
              <a:rPr dirty="0" sz="1200">
                <a:solidFill>
                  <a:srgbClr val="8D3124"/>
                </a:solidFill>
                <a:latin typeface="Lucida Console"/>
                <a:cs typeface="Lucida Console"/>
              </a:rPr>
              <a:t>new</a:t>
            </a:r>
            <a:r>
              <a:rPr dirty="0" sz="1200" spc="90">
                <a:solidFill>
                  <a:srgbClr val="8D3124"/>
                </a:solidFill>
                <a:latin typeface="Lucida Console"/>
                <a:cs typeface="Lucida Console"/>
              </a:rPr>
              <a:t> </a:t>
            </a:r>
            <a:r>
              <a:rPr dirty="0" sz="1200" spc="-10">
                <a:solidFill>
                  <a:srgbClr val="8D3124"/>
                </a:solidFill>
                <a:latin typeface="Lucida Console"/>
                <a:cs typeface="Lucida Console"/>
              </a:rPr>
              <a:t>Charge[N]; </a:t>
            </a:r>
            <a:r>
              <a:rPr dirty="0" sz="1200">
                <a:latin typeface="Lucida Console"/>
                <a:cs typeface="Lucida Console"/>
              </a:rPr>
              <a:t>for</a:t>
            </a:r>
            <a:r>
              <a:rPr dirty="0" sz="1200" spc="6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(int</a:t>
            </a:r>
            <a:r>
              <a:rPr dirty="0" sz="1200" spc="6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i</a:t>
            </a:r>
            <a:r>
              <a:rPr dirty="0" sz="1200" spc="6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=</a:t>
            </a:r>
            <a:r>
              <a:rPr dirty="0" sz="1200" spc="6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0;</a:t>
            </a:r>
            <a:r>
              <a:rPr dirty="0" sz="1200" spc="6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i</a:t>
            </a:r>
            <a:r>
              <a:rPr dirty="0" sz="1200" spc="6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&lt;</a:t>
            </a:r>
            <a:r>
              <a:rPr dirty="0" sz="1200" spc="6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N;</a:t>
            </a:r>
            <a:r>
              <a:rPr dirty="0" sz="1200" spc="65">
                <a:latin typeface="Lucida Console"/>
                <a:cs typeface="Lucida Console"/>
              </a:rPr>
              <a:t> </a:t>
            </a:r>
            <a:r>
              <a:rPr dirty="0" sz="1200" spc="-20">
                <a:latin typeface="Lucida Console"/>
                <a:cs typeface="Lucida Console"/>
              </a:rPr>
              <a:t>i++)</a:t>
            </a:r>
            <a:endParaRPr sz="1200">
              <a:latin typeface="Lucida Console"/>
              <a:cs typeface="Lucida Console"/>
            </a:endParaRPr>
          </a:p>
          <a:p>
            <a:pPr marL="406400">
              <a:lnSpc>
                <a:spcPct val="100000"/>
              </a:lnSpc>
              <a:spcBef>
                <a:spcPts val="170"/>
              </a:spcBef>
            </a:pPr>
            <a:r>
              <a:rPr dirty="0" sz="1200" spc="20">
                <a:latin typeface="Lucida Console"/>
                <a:cs typeface="Lucida Console"/>
              </a:rPr>
              <a:t>{</a:t>
            </a:r>
            <a:endParaRPr sz="1200">
              <a:latin typeface="Lucida Console"/>
              <a:cs typeface="Lucida Console"/>
            </a:endParaRPr>
          </a:p>
          <a:p>
            <a:pPr algn="just" marL="690245" marR="280035">
              <a:lnSpc>
                <a:spcPct val="111800"/>
              </a:lnSpc>
            </a:pPr>
            <a:r>
              <a:rPr dirty="0" sz="1200">
                <a:latin typeface="Lucida Console"/>
                <a:cs typeface="Lucida Console"/>
              </a:rPr>
              <a:t>double</a:t>
            </a:r>
            <a:r>
              <a:rPr dirty="0" sz="1200" spc="8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x0</a:t>
            </a:r>
            <a:r>
              <a:rPr dirty="0" sz="1200" spc="8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=</a:t>
            </a:r>
            <a:r>
              <a:rPr dirty="0" sz="1200" spc="85">
                <a:latin typeface="Lucida Console"/>
                <a:cs typeface="Lucida Console"/>
              </a:rPr>
              <a:t> </a:t>
            </a:r>
            <a:r>
              <a:rPr dirty="0" sz="1200" spc="-10">
                <a:latin typeface="Lucida Console"/>
                <a:cs typeface="Lucida Console"/>
              </a:rPr>
              <a:t>StdIn.readDouble(); </a:t>
            </a:r>
            <a:r>
              <a:rPr dirty="0" sz="1200">
                <a:latin typeface="Lucida Console"/>
                <a:cs typeface="Lucida Console"/>
              </a:rPr>
              <a:t>double</a:t>
            </a:r>
            <a:r>
              <a:rPr dirty="0" sz="1200" spc="8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y0</a:t>
            </a:r>
            <a:r>
              <a:rPr dirty="0" sz="1200" spc="8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=</a:t>
            </a:r>
            <a:r>
              <a:rPr dirty="0" sz="1200" spc="85">
                <a:latin typeface="Lucida Console"/>
                <a:cs typeface="Lucida Console"/>
              </a:rPr>
              <a:t> </a:t>
            </a:r>
            <a:r>
              <a:rPr dirty="0" sz="1200" spc="-10">
                <a:latin typeface="Lucida Console"/>
                <a:cs typeface="Lucida Console"/>
              </a:rPr>
              <a:t>StdIn.readDouble(); </a:t>
            </a:r>
            <a:r>
              <a:rPr dirty="0" sz="1200">
                <a:latin typeface="Lucida Console"/>
                <a:cs typeface="Lucida Console"/>
              </a:rPr>
              <a:t>double</a:t>
            </a:r>
            <a:r>
              <a:rPr dirty="0" sz="1200" spc="8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q0</a:t>
            </a:r>
            <a:r>
              <a:rPr dirty="0" sz="1200" spc="8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=</a:t>
            </a:r>
            <a:r>
              <a:rPr dirty="0" sz="1200" spc="85">
                <a:latin typeface="Lucida Console"/>
                <a:cs typeface="Lucida Console"/>
              </a:rPr>
              <a:t> </a:t>
            </a:r>
            <a:r>
              <a:rPr dirty="0" sz="1200" spc="-10">
                <a:latin typeface="Lucida Console"/>
                <a:cs typeface="Lucida Console"/>
              </a:rPr>
              <a:t>StdIn.readDouble(); </a:t>
            </a:r>
            <a:r>
              <a:rPr dirty="0" sz="1200">
                <a:solidFill>
                  <a:srgbClr val="8D3124"/>
                </a:solidFill>
                <a:latin typeface="Lucida Console"/>
                <a:cs typeface="Lucida Console"/>
              </a:rPr>
              <a:t>a[i]</a:t>
            </a:r>
            <a:r>
              <a:rPr dirty="0" sz="1200" spc="110">
                <a:solidFill>
                  <a:srgbClr val="8D3124"/>
                </a:solidFill>
                <a:latin typeface="Lucida Console"/>
                <a:cs typeface="Lucida Console"/>
              </a:rPr>
              <a:t> </a:t>
            </a:r>
            <a:r>
              <a:rPr dirty="0" sz="1200">
                <a:solidFill>
                  <a:srgbClr val="8D3124"/>
                </a:solidFill>
                <a:latin typeface="Lucida Console"/>
                <a:cs typeface="Lucida Console"/>
              </a:rPr>
              <a:t>=</a:t>
            </a:r>
            <a:r>
              <a:rPr dirty="0" sz="1200" spc="110">
                <a:solidFill>
                  <a:srgbClr val="8D3124"/>
                </a:solidFill>
                <a:latin typeface="Lucida Console"/>
                <a:cs typeface="Lucida Console"/>
              </a:rPr>
              <a:t> </a:t>
            </a:r>
            <a:r>
              <a:rPr dirty="0" sz="1200">
                <a:solidFill>
                  <a:srgbClr val="8D3124"/>
                </a:solidFill>
                <a:latin typeface="Lucida Console"/>
                <a:cs typeface="Lucida Console"/>
              </a:rPr>
              <a:t>new</a:t>
            </a:r>
            <a:r>
              <a:rPr dirty="0" sz="1200" spc="110">
                <a:solidFill>
                  <a:srgbClr val="8D3124"/>
                </a:solidFill>
                <a:latin typeface="Lucida Console"/>
                <a:cs typeface="Lucida Console"/>
              </a:rPr>
              <a:t> </a:t>
            </a:r>
            <a:r>
              <a:rPr dirty="0" sz="1200">
                <a:solidFill>
                  <a:srgbClr val="8D3124"/>
                </a:solidFill>
                <a:latin typeface="Lucida Console"/>
                <a:cs typeface="Lucida Console"/>
              </a:rPr>
              <a:t>Charge(x0,</a:t>
            </a:r>
            <a:r>
              <a:rPr dirty="0" sz="1200" spc="110">
                <a:solidFill>
                  <a:srgbClr val="8D3124"/>
                </a:solidFill>
                <a:latin typeface="Lucida Console"/>
                <a:cs typeface="Lucida Console"/>
              </a:rPr>
              <a:t> </a:t>
            </a:r>
            <a:r>
              <a:rPr dirty="0" sz="1200">
                <a:solidFill>
                  <a:srgbClr val="8D3124"/>
                </a:solidFill>
                <a:latin typeface="Lucida Console"/>
                <a:cs typeface="Lucida Console"/>
              </a:rPr>
              <a:t>y0,</a:t>
            </a:r>
            <a:r>
              <a:rPr dirty="0" sz="1200" spc="114">
                <a:solidFill>
                  <a:srgbClr val="8D3124"/>
                </a:solidFill>
                <a:latin typeface="Lucida Console"/>
                <a:cs typeface="Lucida Console"/>
              </a:rPr>
              <a:t> </a:t>
            </a:r>
            <a:r>
              <a:rPr dirty="0" sz="1200" spc="-20">
                <a:solidFill>
                  <a:srgbClr val="8D3124"/>
                </a:solidFill>
                <a:latin typeface="Lucida Console"/>
                <a:cs typeface="Lucida Console"/>
              </a:rPr>
              <a:t>q0);</a:t>
            </a:r>
            <a:endParaRPr sz="1200">
              <a:latin typeface="Lucida Console"/>
              <a:cs typeface="Lucida Console"/>
            </a:endParaRPr>
          </a:p>
          <a:p>
            <a:pPr marL="406400">
              <a:lnSpc>
                <a:spcPct val="100000"/>
              </a:lnSpc>
              <a:spcBef>
                <a:spcPts val="170"/>
              </a:spcBef>
            </a:pPr>
            <a:r>
              <a:rPr dirty="0" sz="1200" spc="20">
                <a:latin typeface="Lucida Console"/>
                <a:cs typeface="Lucida Console"/>
              </a:rPr>
              <a:t>}</a:t>
            </a:r>
            <a:endParaRPr sz="1200">
              <a:latin typeface="Lucida Console"/>
              <a:cs typeface="Lucida Console"/>
            </a:endParaRPr>
          </a:p>
          <a:p>
            <a:pPr marL="406400">
              <a:lnSpc>
                <a:spcPct val="100000"/>
              </a:lnSpc>
              <a:spcBef>
                <a:spcPts val="170"/>
              </a:spcBef>
            </a:pPr>
            <a:r>
              <a:rPr dirty="0" sz="1200">
                <a:latin typeface="Lucida Console"/>
                <a:cs typeface="Lucida Console"/>
              </a:rPr>
              <a:t>return</a:t>
            </a:r>
            <a:r>
              <a:rPr dirty="0" sz="1200" spc="150">
                <a:latin typeface="Lucida Console"/>
                <a:cs typeface="Lucida Console"/>
              </a:rPr>
              <a:t> </a:t>
            </a:r>
            <a:r>
              <a:rPr dirty="0" sz="1200" spc="-25">
                <a:latin typeface="Lucida Console"/>
                <a:cs typeface="Lucida Console"/>
              </a:rPr>
              <a:t>a;</a:t>
            </a:r>
            <a:endParaRPr sz="1200">
              <a:latin typeface="Lucida Console"/>
              <a:cs typeface="Lucida Console"/>
            </a:endParaRPr>
          </a:p>
          <a:p>
            <a:pPr marL="123189">
              <a:lnSpc>
                <a:spcPct val="100000"/>
              </a:lnSpc>
              <a:spcBef>
                <a:spcPts val="170"/>
              </a:spcBef>
            </a:pPr>
            <a:r>
              <a:rPr dirty="0" sz="1200" spc="20">
                <a:latin typeface="Lucida Console"/>
                <a:cs typeface="Lucida Console"/>
              </a:rPr>
              <a:t>}</a:t>
            </a:r>
            <a:endParaRPr sz="1200">
              <a:latin typeface="Lucida Console"/>
              <a:cs typeface="Lucida Console"/>
            </a:endParaRPr>
          </a:p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5214707" y="5519899"/>
          <a:ext cx="4211955" cy="775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520"/>
                <a:gridCol w="350520"/>
                <a:gridCol w="350520"/>
                <a:gridCol w="350519"/>
                <a:gridCol w="350519"/>
                <a:gridCol w="350519"/>
                <a:gridCol w="350519"/>
                <a:gridCol w="350519"/>
                <a:gridCol w="350519"/>
                <a:gridCol w="350520"/>
                <a:gridCol w="350520"/>
                <a:gridCol w="350520"/>
              </a:tblGrid>
              <a:tr h="258445"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100">
                          <a:latin typeface="Lucida Console"/>
                          <a:cs typeface="Lucida Console"/>
                        </a:rPr>
                        <a:t>V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B="0" marT="2794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3F6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100">
                          <a:latin typeface="Lucida Console"/>
                          <a:cs typeface="Lucida Console"/>
                        </a:rPr>
                        <a:t>t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B="0" marT="2794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3F6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100">
                          <a:latin typeface="Lucida Console"/>
                          <a:cs typeface="Lucida Console"/>
                        </a:rPr>
                        <a:t>0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B="0" marT="2794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100">
                          <a:latin typeface="Lucida Console"/>
                          <a:cs typeface="Lucida Console"/>
                        </a:rPr>
                        <a:t>1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B="0" marT="2794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100" spc="-25">
                          <a:latin typeface="Lucida Console"/>
                          <a:cs typeface="Lucida Console"/>
                        </a:rPr>
                        <a:t>...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B="0" marT="2794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100" spc="-25">
                          <a:latin typeface="Lucida Console"/>
                          <a:cs typeface="Lucida Console"/>
                        </a:rPr>
                        <a:t>37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B="0" marT="2794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100" spc="-25">
                          <a:latin typeface="Lucida Console"/>
                          <a:cs typeface="Lucida Console"/>
                        </a:rPr>
                        <a:t>38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B="0" marT="2794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100" spc="-25">
                          <a:latin typeface="Lucida Console"/>
                          <a:cs typeface="Lucida Console"/>
                        </a:rPr>
                        <a:t>39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B="0" marT="2794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100" spc="-25">
                          <a:latin typeface="Lucida Console"/>
                          <a:cs typeface="Lucida Console"/>
                        </a:rPr>
                        <a:t>...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B="0" marT="2794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100" spc="-25">
                          <a:latin typeface="Lucida Console"/>
                          <a:cs typeface="Lucida Console"/>
                        </a:rPr>
                        <a:t>128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B="0" marT="2794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100" spc="-25">
                          <a:latin typeface="Lucida Console"/>
                          <a:cs typeface="Lucida Console"/>
                        </a:rPr>
                        <a:t>...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B="0" marT="2794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100" spc="-25">
                          <a:latin typeface="Lucida Console"/>
                          <a:cs typeface="Lucida Console"/>
                        </a:rPr>
                        <a:t>254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B="0" marT="2794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100" spc="-25">
                          <a:latin typeface="Lucida Console"/>
                          <a:cs typeface="Lucida Console"/>
                        </a:rPr>
                        <a:t>255</a:t>
                      </a:r>
                      <a:endParaRPr sz="1100">
                        <a:latin typeface="Lucida Console"/>
                        <a:cs typeface="Lucida Console"/>
                      </a:endParaRPr>
                    </a:p>
                  </a:txBody>
                  <a:tcPr marL="0" marR="0" marB="0" marT="2794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3F6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01010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31313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32323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34343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0700" y="1581745"/>
            <a:ext cx="9017635" cy="0"/>
          </a:xfrm>
          <a:custGeom>
            <a:avLst/>
            <a:gdLst/>
            <a:ahLst/>
            <a:cxnLst/>
            <a:rect l="l" t="t" r="r" b="b"/>
            <a:pathLst>
              <a:path w="9017635" h="0">
                <a:moveTo>
                  <a:pt x="0" y="0"/>
                </a:moveTo>
                <a:lnTo>
                  <a:pt x="9017020" y="0"/>
                </a:lnTo>
              </a:path>
            </a:pathLst>
          </a:custGeom>
          <a:ln w="52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Point</a:t>
            </a:r>
            <a:r>
              <a:rPr dirty="0" spc="165"/>
              <a:t> </a:t>
            </a:r>
            <a:r>
              <a:rPr dirty="0"/>
              <a:t>charge</a:t>
            </a:r>
            <a:r>
              <a:rPr dirty="0" spc="165"/>
              <a:t> </a:t>
            </a:r>
            <a:r>
              <a:rPr dirty="0"/>
              <a:t>client:</a:t>
            </a:r>
            <a:r>
              <a:rPr dirty="0" spc="165"/>
              <a:t> </a:t>
            </a:r>
            <a:r>
              <a:rPr dirty="0"/>
              <a:t>Potential</a:t>
            </a:r>
            <a:r>
              <a:rPr dirty="0" spc="165"/>
              <a:t> </a:t>
            </a:r>
            <a:r>
              <a:rPr dirty="0" spc="-10"/>
              <a:t>visualization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9781933" y="6445003"/>
            <a:ext cx="151130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25">
                <a:latin typeface="Calibri"/>
                <a:cs typeface="Calibri"/>
              </a:rPr>
              <a:t>17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73100" y="1740674"/>
            <a:ext cx="4470400" cy="490791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83820" rIns="0" bIns="0" rtlCol="0" vert="horz">
            <a:spAutoFit/>
          </a:bodyPr>
          <a:lstStyle/>
          <a:p>
            <a:pPr marL="165100" marR="2423795">
              <a:lnSpc>
                <a:spcPct val="103200"/>
              </a:lnSpc>
              <a:spcBef>
                <a:spcPts val="660"/>
              </a:spcBef>
            </a:pPr>
            <a:r>
              <a:rPr dirty="0" sz="1100">
                <a:latin typeface="Lucida Console"/>
                <a:cs typeface="Lucida Console"/>
              </a:rPr>
              <a:t>import</a:t>
            </a:r>
            <a:r>
              <a:rPr dirty="0" sz="1100" spc="40">
                <a:latin typeface="Lucida Console"/>
                <a:cs typeface="Lucida Console"/>
              </a:rPr>
              <a:t> </a:t>
            </a:r>
            <a:r>
              <a:rPr dirty="0" sz="1100" spc="-10">
                <a:latin typeface="Lucida Console"/>
                <a:cs typeface="Lucida Console"/>
              </a:rPr>
              <a:t>java.awt.Color; </a:t>
            </a:r>
            <a:r>
              <a:rPr dirty="0" sz="1100">
                <a:latin typeface="Lucida Console"/>
                <a:cs typeface="Lucida Console"/>
              </a:rPr>
              <a:t>public</a:t>
            </a:r>
            <a:r>
              <a:rPr dirty="0" sz="1100" spc="4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class</a:t>
            </a:r>
            <a:r>
              <a:rPr dirty="0" sz="1100" spc="40">
                <a:latin typeface="Lucida Console"/>
                <a:cs typeface="Lucida Console"/>
              </a:rPr>
              <a:t> </a:t>
            </a:r>
            <a:r>
              <a:rPr dirty="0" sz="1100" spc="-10">
                <a:latin typeface="Lucida Console"/>
                <a:cs typeface="Lucida Console"/>
              </a:rPr>
              <a:t>Potential</a:t>
            </a:r>
            <a:endParaRPr sz="1100">
              <a:latin typeface="Lucida Console"/>
              <a:cs typeface="Lucida Console"/>
            </a:endParaRPr>
          </a:p>
          <a:p>
            <a:pPr marL="165100">
              <a:lnSpc>
                <a:spcPct val="100000"/>
              </a:lnSpc>
              <a:spcBef>
                <a:spcPts val="40"/>
              </a:spcBef>
            </a:pPr>
            <a:r>
              <a:rPr dirty="0" sz="1100" spc="5">
                <a:latin typeface="Lucida Console"/>
                <a:cs typeface="Lucida Console"/>
              </a:rPr>
              <a:t>{</a:t>
            </a:r>
            <a:endParaRPr sz="1100">
              <a:latin typeface="Lucida Console"/>
              <a:cs typeface="Lucida Console"/>
            </a:endParaRPr>
          </a:p>
          <a:p>
            <a:pPr marL="420370">
              <a:lnSpc>
                <a:spcPct val="100000"/>
              </a:lnSpc>
              <a:spcBef>
                <a:spcPts val="45"/>
              </a:spcBef>
            </a:pPr>
            <a:r>
              <a:rPr dirty="0" sz="1100">
                <a:latin typeface="Lucida Console"/>
                <a:cs typeface="Lucida Console"/>
              </a:rPr>
              <a:t>public</a:t>
            </a:r>
            <a:r>
              <a:rPr dirty="0" sz="1100" spc="4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static</a:t>
            </a:r>
            <a:r>
              <a:rPr dirty="0" sz="1100" spc="5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Charge[]</a:t>
            </a:r>
            <a:r>
              <a:rPr dirty="0" sz="1100" spc="50">
                <a:latin typeface="Lucida Console"/>
                <a:cs typeface="Lucida Console"/>
              </a:rPr>
              <a:t> </a:t>
            </a:r>
            <a:r>
              <a:rPr dirty="0" sz="1100" spc="-10">
                <a:latin typeface="Lucida Console"/>
                <a:cs typeface="Lucida Console"/>
              </a:rPr>
              <a:t>readCharges()</a:t>
            </a:r>
            <a:endParaRPr sz="1100">
              <a:latin typeface="Lucida Console"/>
              <a:cs typeface="Lucida Console"/>
            </a:endParaRPr>
          </a:p>
          <a:p>
            <a:pPr marL="420370" marR="1572260">
              <a:lnSpc>
                <a:spcPct val="103200"/>
              </a:lnSpc>
            </a:pPr>
            <a:r>
              <a:rPr dirty="0" sz="1100">
                <a:solidFill>
                  <a:srgbClr val="929292"/>
                </a:solidFill>
                <a:latin typeface="Lucida Console"/>
                <a:cs typeface="Lucida Console"/>
              </a:rPr>
              <a:t>{</a:t>
            </a:r>
            <a:r>
              <a:rPr dirty="0" sz="1100" spc="30">
                <a:solidFill>
                  <a:srgbClr val="929292"/>
                </a:solidFill>
                <a:latin typeface="Lucida Console"/>
                <a:cs typeface="Lucida Console"/>
              </a:rPr>
              <a:t> </a:t>
            </a:r>
            <a:r>
              <a:rPr dirty="0" sz="1100">
                <a:solidFill>
                  <a:srgbClr val="929292"/>
                </a:solidFill>
                <a:latin typeface="Lucida Console"/>
                <a:cs typeface="Lucida Console"/>
              </a:rPr>
              <a:t>//</a:t>
            </a:r>
            <a:r>
              <a:rPr dirty="0" sz="1100" spc="30">
                <a:solidFill>
                  <a:srgbClr val="929292"/>
                </a:solidFill>
                <a:latin typeface="Lucida Console"/>
                <a:cs typeface="Lucida Console"/>
              </a:rPr>
              <a:t> </a:t>
            </a:r>
            <a:r>
              <a:rPr dirty="0" sz="1100">
                <a:solidFill>
                  <a:srgbClr val="929292"/>
                </a:solidFill>
                <a:latin typeface="Lucida Console"/>
                <a:cs typeface="Lucida Console"/>
              </a:rPr>
              <a:t>See</a:t>
            </a:r>
            <a:r>
              <a:rPr dirty="0" sz="1100" spc="30">
                <a:solidFill>
                  <a:srgbClr val="929292"/>
                </a:solidFill>
                <a:latin typeface="Lucida Console"/>
                <a:cs typeface="Lucida Console"/>
              </a:rPr>
              <a:t> </a:t>
            </a:r>
            <a:r>
              <a:rPr dirty="0" sz="1100">
                <a:solidFill>
                  <a:srgbClr val="929292"/>
                </a:solidFill>
                <a:latin typeface="Lucida Console"/>
                <a:cs typeface="Lucida Console"/>
              </a:rPr>
              <a:t>previous</a:t>
            </a:r>
            <a:r>
              <a:rPr dirty="0" sz="1100" spc="35">
                <a:solidFill>
                  <a:srgbClr val="929292"/>
                </a:solidFill>
                <a:latin typeface="Lucida Console"/>
                <a:cs typeface="Lucida Console"/>
              </a:rPr>
              <a:t> </a:t>
            </a:r>
            <a:r>
              <a:rPr dirty="0" sz="1100">
                <a:solidFill>
                  <a:srgbClr val="929292"/>
                </a:solidFill>
                <a:latin typeface="Lucida Console"/>
                <a:cs typeface="Lucida Console"/>
              </a:rPr>
              <a:t>slide.</a:t>
            </a:r>
            <a:r>
              <a:rPr dirty="0" sz="1100" spc="30">
                <a:solidFill>
                  <a:srgbClr val="929292"/>
                </a:solidFill>
                <a:latin typeface="Lucida Console"/>
                <a:cs typeface="Lucida Console"/>
              </a:rPr>
              <a:t> </a:t>
            </a:r>
            <a:r>
              <a:rPr dirty="0" sz="1100" spc="-50">
                <a:solidFill>
                  <a:srgbClr val="929292"/>
                </a:solidFill>
                <a:latin typeface="Lucida Console"/>
                <a:cs typeface="Lucida Console"/>
              </a:rPr>
              <a:t>} </a:t>
            </a:r>
            <a:r>
              <a:rPr dirty="0" sz="1100">
                <a:latin typeface="Lucida Console"/>
                <a:cs typeface="Lucida Console"/>
              </a:rPr>
              <a:t>public</a:t>
            </a:r>
            <a:r>
              <a:rPr dirty="0" sz="1100" spc="4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static</a:t>
            </a:r>
            <a:r>
              <a:rPr dirty="0" sz="1100" spc="4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Color</a:t>
            </a:r>
            <a:r>
              <a:rPr dirty="0" sz="1100" spc="40">
                <a:latin typeface="Lucida Console"/>
                <a:cs typeface="Lucida Console"/>
              </a:rPr>
              <a:t> </a:t>
            </a:r>
            <a:r>
              <a:rPr dirty="0" sz="1100" spc="-10">
                <a:latin typeface="Lucida Console"/>
                <a:cs typeface="Lucida Console"/>
              </a:rPr>
              <a:t>toColor()</a:t>
            </a:r>
            <a:endParaRPr sz="1100">
              <a:latin typeface="Lucida Console"/>
              <a:cs typeface="Lucida Console"/>
            </a:endParaRPr>
          </a:p>
          <a:p>
            <a:pPr marL="420370">
              <a:lnSpc>
                <a:spcPct val="100000"/>
              </a:lnSpc>
              <a:spcBef>
                <a:spcPts val="40"/>
              </a:spcBef>
            </a:pPr>
            <a:r>
              <a:rPr dirty="0" sz="1100">
                <a:solidFill>
                  <a:srgbClr val="929292"/>
                </a:solidFill>
                <a:latin typeface="Lucida Console"/>
                <a:cs typeface="Lucida Console"/>
              </a:rPr>
              <a:t>{</a:t>
            </a:r>
            <a:r>
              <a:rPr dirty="0" sz="1100" spc="30">
                <a:solidFill>
                  <a:srgbClr val="929292"/>
                </a:solidFill>
                <a:latin typeface="Lucida Console"/>
                <a:cs typeface="Lucida Console"/>
              </a:rPr>
              <a:t> </a:t>
            </a:r>
            <a:r>
              <a:rPr dirty="0" sz="1100">
                <a:solidFill>
                  <a:srgbClr val="929292"/>
                </a:solidFill>
                <a:latin typeface="Lucida Console"/>
                <a:cs typeface="Lucida Console"/>
              </a:rPr>
              <a:t>//</a:t>
            </a:r>
            <a:r>
              <a:rPr dirty="0" sz="1100" spc="30">
                <a:solidFill>
                  <a:srgbClr val="929292"/>
                </a:solidFill>
                <a:latin typeface="Lucida Console"/>
                <a:cs typeface="Lucida Console"/>
              </a:rPr>
              <a:t> </a:t>
            </a:r>
            <a:r>
              <a:rPr dirty="0" sz="1100">
                <a:solidFill>
                  <a:srgbClr val="929292"/>
                </a:solidFill>
                <a:latin typeface="Lucida Console"/>
                <a:cs typeface="Lucida Console"/>
              </a:rPr>
              <a:t>See</a:t>
            </a:r>
            <a:r>
              <a:rPr dirty="0" sz="1100" spc="30">
                <a:solidFill>
                  <a:srgbClr val="929292"/>
                </a:solidFill>
                <a:latin typeface="Lucida Console"/>
                <a:cs typeface="Lucida Console"/>
              </a:rPr>
              <a:t> </a:t>
            </a:r>
            <a:r>
              <a:rPr dirty="0" sz="1100">
                <a:solidFill>
                  <a:srgbClr val="929292"/>
                </a:solidFill>
                <a:latin typeface="Lucida Console"/>
                <a:cs typeface="Lucida Console"/>
              </a:rPr>
              <a:t>previous</a:t>
            </a:r>
            <a:r>
              <a:rPr dirty="0" sz="1100" spc="35">
                <a:solidFill>
                  <a:srgbClr val="929292"/>
                </a:solidFill>
                <a:latin typeface="Lucida Console"/>
                <a:cs typeface="Lucida Console"/>
              </a:rPr>
              <a:t> </a:t>
            </a:r>
            <a:r>
              <a:rPr dirty="0" sz="1100">
                <a:solidFill>
                  <a:srgbClr val="929292"/>
                </a:solidFill>
                <a:latin typeface="Lucida Console"/>
                <a:cs typeface="Lucida Console"/>
              </a:rPr>
              <a:t>slide.</a:t>
            </a:r>
            <a:r>
              <a:rPr dirty="0" sz="1100" spc="30">
                <a:solidFill>
                  <a:srgbClr val="929292"/>
                </a:solidFill>
                <a:latin typeface="Lucida Console"/>
                <a:cs typeface="Lucida Console"/>
              </a:rPr>
              <a:t> </a:t>
            </a:r>
            <a:r>
              <a:rPr dirty="0" sz="1100" spc="-50">
                <a:solidFill>
                  <a:srgbClr val="929292"/>
                </a:solidFill>
                <a:latin typeface="Lucida Console"/>
                <a:cs typeface="Lucida Console"/>
              </a:rPr>
              <a:t>}</a:t>
            </a:r>
            <a:endParaRPr sz="1100">
              <a:latin typeface="Lucida Console"/>
              <a:cs typeface="Lucida Console"/>
            </a:endParaRPr>
          </a:p>
          <a:p>
            <a:pPr marL="420370">
              <a:lnSpc>
                <a:spcPct val="100000"/>
              </a:lnSpc>
              <a:spcBef>
                <a:spcPts val="375"/>
              </a:spcBef>
            </a:pPr>
            <a:r>
              <a:rPr dirty="0" sz="1100">
                <a:latin typeface="Lucida Console"/>
                <a:cs typeface="Lucida Console"/>
              </a:rPr>
              <a:t>public</a:t>
            </a:r>
            <a:r>
              <a:rPr dirty="0" sz="1100" spc="5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static</a:t>
            </a:r>
            <a:r>
              <a:rPr dirty="0" sz="1100" spc="5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void</a:t>
            </a:r>
            <a:r>
              <a:rPr dirty="0" sz="1100" spc="5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main(String[]</a:t>
            </a:r>
            <a:r>
              <a:rPr dirty="0" sz="1100" spc="55">
                <a:latin typeface="Lucida Console"/>
                <a:cs typeface="Lucida Console"/>
              </a:rPr>
              <a:t> </a:t>
            </a:r>
            <a:r>
              <a:rPr dirty="0" sz="1100" spc="-10">
                <a:latin typeface="Lucida Console"/>
                <a:cs typeface="Lucida Console"/>
              </a:rPr>
              <a:t>args)</a:t>
            </a:r>
            <a:endParaRPr sz="1100">
              <a:latin typeface="Lucida Console"/>
              <a:cs typeface="Lucida Console"/>
            </a:endParaRPr>
          </a:p>
          <a:p>
            <a:pPr marL="420370">
              <a:lnSpc>
                <a:spcPct val="100000"/>
              </a:lnSpc>
              <a:spcBef>
                <a:spcPts val="45"/>
              </a:spcBef>
            </a:pPr>
            <a:r>
              <a:rPr dirty="0" sz="1100" spc="5">
                <a:latin typeface="Lucida Console"/>
                <a:cs typeface="Lucida Console"/>
              </a:rPr>
              <a:t>{</a:t>
            </a:r>
            <a:endParaRPr sz="1100">
              <a:latin typeface="Lucida Console"/>
              <a:cs typeface="Lucida Console"/>
            </a:endParaRPr>
          </a:p>
          <a:p>
            <a:pPr marL="675640" marR="1487170">
              <a:lnSpc>
                <a:spcPct val="103200"/>
              </a:lnSpc>
            </a:pPr>
            <a:r>
              <a:rPr dirty="0" sz="1100">
                <a:latin typeface="Lucida Console"/>
                <a:cs typeface="Lucida Console"/>
              </a:rPr>
              <a:t>Charge[]</a:t>
            </a:r>
            <a:r>
              <a:rPr dirty="0" sz="1100" spc="2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a</a:t>
            </a:r>
            <a:r>
              <a:rPr dirty="0" sz="1100" spc="2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=</a:t>
            </a:r>
            <a:r>
              <a:rPr dirty="0" sz="1100" spc="30">
                <a:latin typeface="Lucida Console"/>
                <a:cs typeface="Lucida Console"/>
              </a:rPr>
              <a:t> </a:t>
            </a:r>
            <a:r>
              <a:rPr dirty="0" sz="1100" spc="-10">
                <a:latin typeface="Lucida Console"/>
                <a:cs typeface="Lucida Console"/>
              </a:rPr>
              <a:t>readCharges(); </a:t>
            </a:r>
            <a:r>
              <a:rPr dirty="0" sz="1100">
                <a:latin typeface="Lucida Console"/>
                <a:cs typeface="Lucida Console"/>
              </a:rPr>
              <a:t>int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SIZE</a:t>
            </a:r>
            <a:r>
              <a:rPr dirty="0" sz="1100" spc="2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=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 spc="-20">
                <a:latin typeface="Lucida Console"/>
                <a:cs typeface="Lucida Console"/>
              </a:rPr>
              <a:t>800;</a:t>
            </a:r>
            <a:endParaRPr sz="1100">
              <a:latin typeface="Lucida Console"/>
              <a:cs typeface="Lucida Console"/>
            </a:endParaRPr>
          </a:p>
          <a:p>
            <a:pPr marL="675640" marR="550545">
              <a:lnSpc>
                <a:spcPct val="103200"/>
              </a:lnSpc>
            </a:pPr>
            <a:r>
              <a:rPr dirty="0" sz="1100">
                <a:latin typeface="Lucida Console"/>
                <a:cs typeface="Lucida Console"/>
              </a:rPr>
              <a:t>Picture</a:t>
            </a:r>
            <a:r>
              <a:rPr dirty="0" sz="1100" spc="4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pic</a:t>
            </a:r>
            <a:r>
              <a:rPr dirty="0" sz="1100" spc="4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=</a:t>
            </a:r>
            <a:r>
              <a:rPr dirty="0" sz="1100" spc="4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new</a:t>
            </a:r>
            <a:r>
              <a:rPr dirty="0" sz="1100" spc="4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Picture(SIZE,</a:t>
            </a:r>
            <a:r>
              <a:rPr dirty="0" sz="1100" spc="40">
                <a:latin typeface="Lucida Console"/>
                <a:cs typeface="Lucida Console"/>
              </a:rPr>
              <a:t> </a:t>
            </a:r>
            <a:r>
              <a:rPr dirty="0" sz="1100" spc="-10">
                <a:latin typeface="Lucida Console"/>
                <a:cs typeface="Lucida Console"/>
              </a:rPr>
              <a:t>SIZE); </a:t>
            </a:r>
            <a:r>
              <a:rPr dirty="0" sz="1100">
                <a:latin typeface="Lucida Console"/>
                <a:cs typeface="Lucida Console"/>
              </a:rPr>
              <a:t>for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(int</a:t>
            </a:r>
            <a:r>
              <a:rPr dirty="0" sz="1100" spc="2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col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=</a:t>
            </a:r>
            <a:r>
              <a:rPr dirty="0" sz="1100" spc="2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0;</a:t>
            </a:r>
            <a:r>
              <a:rPr dirty="0" sz="1100" spc="2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col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&lt;</a:t>
            </a:r>
            <a:r>
              <a:rPr dirty="0" sz="1100" spc="2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SIZE;</a:t>
            </a:r>
            <a:r>
              <a:rPr dirty="0" sz="1100" spc="25">
                <a:latin typeface="Lucida Console"/>
                <a:cs typeface="Lucida Console"/>
              </a:rPr>
              <a:t> </a:t>
            </a:r>
            <a:r>
              <a:rPr dirty="0" sz="1100" spc="-10">
                <a:latin typeface="Lucida Console"/>
                <a:cs typeface="Lucida Console"/>
              </a:rPr>
              <a:t>col++)</a:t>
            </a:r>
            <a:endParaRPr sz="1100">
              <a:latin typeface="Lucida Console"/>
              <a:cs typeface="Lucida Console"/>
            </a:endParaRPr>
          </a:p>
          <a:p>
            <a:pPr marL="930910">
              <a:lnSpc>
                <a:spcPct val="100000"/>
              </a:lnSpc>
              <a:spcBef>
                <a:spcPts val="40"/>
              </a:spcBef>
            </a:pPr>
            <a:r>
              <a:rPr dirty="0" sz="1100">
                <a:latin typeface="Lucida Console"/>
                <a:cs typeface="Lucida Console"/>
              </a:rPr>
              <a:t>for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(int</a:t>
            </a:r>
            <a:r>
              <a:rPr dirty="0" sz="1100" spc="2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row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=</a:t>
            </a:r>
            <a:r>
              <a:rPr dirty="0" sz="1100" spc="2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0;</a:t>
            </a:r>
            <a:r>
              <a:rPr dirty="0" sz="1100" spc="2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row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&lt;</a:t>
            </a:r>
            <a:r>
              <a:rPr dirty="0" sz="1100" spc="2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SIZE;</a:t>
            </a:r>
            <a:r>
              <a:rPr dirty="0" sz="1100" spc="25">
                <a:latin typeface="Lucida Console"/>
                <a:cs typeface="Lucida Console"/>
              </a:rPr>
              <a:t> </a:t>
            </a:r>
            <a:r>
              <a:rPr dirty="0" sz="1100" spc="-10">
                <a:latin typeface="Lucida Console"/>
                <a:cs typeface="Lucida Console"/>
              </a:rPr>
              <a:t>row++)</a:t>
            </a:r>
            <a:endParaRPr sz="1100">
              <a:latin typeface="Lucida Console"/>
              <a:cs typeface="Lucida Console"/>
            </a:endParaRPr>
          </a:p>
          <a:p>
            <a:pPr marL="930910">
              <a:lnSpc>
                <a:spcPct val="100000"/>
              </a:lnSpc>
              <a:spcBef>
                <a:spcPts val="45"/>
              </a:spcBef>
            </a:pPr>
            <a:r>
              <a:rPr dirty="0" sz="1100" spc="5">
                <a:latin typeface="Lucida Console"/>
                <a:cs typeface="Lucida Console"/>
              </a:rPr>
              <a:t>{</a:t>
            </a:r>
            <a:endParaRPr sz="1100">
              <a:latin typeface="Lucida Console"/>
              <a:cs typeface="Lucida Console"/>
            </a:endParaRPr>
          </a:p>
          <a:p>
            <a:pPr marL="1186815">
              <a:lnSpc>
                <a:spcPct val="100000"/>
              </a:lnSpc>
              <a:spcBef>
                <a:spcPts val="45"/>
              </a:spcBef>
            </a:pPr>
            <a:r>
              <a:rPr dirty="0" sz="1100">
                <a:latin typeface="Lucida Console"/>
                <a:cs typeface="Lucida Console"/>
              </a:rPr>
              <a:t>double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V</a:t>
            </a:r>
            <a:r>
              <a:rPr dirty="0" sz="1100" spc="2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=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 spc="-20">
                <a:latin typeface="Lucida Console"/>
                <a:cs typeface="Lucida Console"/>
              </a:rPr>
              <a:t>0.0;</a:t>
            </a:r>
            <a:endParaRPr sz="1100">
              <a:latin typeface="Lucida Console"/>
              <a:cs typeface="Lucida Console"/>
            </a:endParaRPr>
          </a:p>
          <a:p>
            <a:pPr marL="1186815">
              <a:lnSpc>
                <a:spcPct val="100000"/>
              </a:lnSpc>
              <a:spcBef>
                <a:spcPts val="40"/>
              </a:spcBef>
            </a:pPr>
            <a:r>
              <a:rPr dirty="0" sz="1100">
                <a:latin typeface="Lucida Console"/>
                <a:cs typeface="Lucida Console"/>
              </a:rPr>
              <a:t>for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(int</a:t>
            </a:r>
            <a:r>
              <a:rPr dirty="0" sz="1100" spc="2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k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=</a:t>
            </a:r>
            <a:r>
              <a:rPr dirty="0" sz="1100" spc="2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0;</a:t>
            </a:r>
            <a:r>
              <a:rPr dirty="0" sz="1100" spc="2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k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&lt;</a:t>
            </a:r>
            <a:r>
              <a:rPr dirty="0" sz="1100" spc="2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a.length;</a:t>
            </a:r>
            <a:r>
              <a:rPr dirty="0" sz="1100" spc="25">
                <a:latin typeface="Lucida Console"/>
                <a:cs typeface="Lucida Console"/>
              </a:rPr>
              <a:t> </a:t>
            </a:r>
            <a:r>
              <a:rPr dirty="0" sz="1100" spc="-20">
                <a:latin typeface="Lucida Console"/>
                <a:cs typeface="Lucida Console"/>
              </a:rPr>
              <a:t>k++)</a:t>
            </a:r>
            <a:endParaRPr sz="1100">
              <a:latin typeface="Lucida Console"/>
              <a:cs typeface="Lucida Console"/>
            </a:endParaRPr>
          </a:p>
          <a:p>
            <a:pPr marL="1186815">
              <a:lnSpc>
                <a:spcPct val="100000"/>
              </a:lnSpc>
              <a:spcBef>
                <a:spcPts val="45"/>
              </a:spcBef>
            </a:pPr>
            <a:r>
              <a:rPr dirty="0" sz="1100" spc="5">
                <a:latin typeface="Lucida Console"/>
                <a:cs typeface="Lucida Console"/>
              </a:rPr>
              <a:t>{</a:t>
            </a:r>
            <a:endParaRPr sz="1100">
              <a:latin typeface="Lucida Console"/>
              <a:cs typeface="Lucida Console"/>
            </a:endParaRPr>
          </a:p>
          <a:p>
            <a:pPr marL="1442085" marR="635635">
              <a:lnSpc>
                <a:spcPct val="103200"/>
              </a:lnSpc>
            </a:pPr>
            <a:r>
              <a:rPr dirty="0" sz="1100">
                <a:latin typeface="Lucida Console"/>
                <a:cs typeface="Lucida Console"/>
              </a:rPr>
              <a:t>double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x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=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1.0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*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col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/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 spc="-10">
                <a:latin typeface="Lucida Console"/>
                <a:cs typeface="Lucida Console"/>
              </a:rPr>
              <a:t>SIZE; </a:t>
            </a:r>
            <a:r>
              <a:rPr dirty="0" sz="1100">
                <a:latin typeface="Lucida Console"/>
                <a:cs typeface="Lucida Console"/>
              </a:rPr>
              <a:t>double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y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=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1.0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*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row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/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 spc="-10">
                <a:latin typeface="Lucida Console"/>
                <a:cs typeface="Lucida Console"/>
              </a:rPr>
              <a:t>SIZE;</a:t>
            </a:r>
            <a:endParaRPr sz="1100">
              <a:latin typeface="Lucida Console"/>
              <a:cs typeface="Lucida Console"/>
            </a:endParaRPr>
          </a:p>
          <a:p>
            <a:pPr marL="1442085">
              <a:lnSpc>
                <a:spcPct val="100000"/>
              </a:lnSpc>
              <a:spcBef>
                <a:spcPts val="40"/>
              </a:spcBef>
            </a:pPr>
            <a:r>
              <a:rPr dirty="0" sz="1100">
                <a:latin typeface="Lucida Console"/>
                <a:cs typeface="Lucida Console"/>
              </a:rPr>
              <a:t>V</a:t>
            </a:r>
            <a:r>
              <a:rPr dirty="0" sz="1100" spc="5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+=</a:t>
            </a:r>
            <a:r>
              <a:rPr dirty="0" sz="1100" spc="5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a[k].potentialAt(x,</a:t>
            </a:r>
            <a:r>
              <a:rPr dirty="0" sz="1100" spc="55">
                <a:latin typeface="Lucida Console"/>
                <a:cs typeface="Lucida Console"/>
              </a:rPr>
              <a:t> </a:t>
            </a:r>
            <a:r>
              <a:rPr dirty="0" sz="1100" spc="-25">
                <a:latin typeface="Lucida Console"/>
                <a:cs typeface="Lucida Console"/>
              </a:rPr>
              <a:t>y);</a:t>
            </a:r>
            <a:endParaRPr sz="1100">
              <a:latin typeface="Lucida Console"/>
              <a:cs typeface="Lucida Console"/>
            </a:endParaRPr>
          </a:p>
          <a:p>
            <a:pPr marL="1186815">
              <a:lnSpc>
                <a:spcPct val="100000"/>
              </a:lnSpc>
              <a:spcBef>
                <a:spcPts val="45"/>
              </a:spcBef>
            </a:pPr>
            <a:r>
              <a:rPr dirty="0" sz="1100" spc="5">
                <a:latin typeface="Lucida Console"/>
                <a:cs typeface="Lucida Console"/>
              </a:rPr>
              <a:t>}</a:t>
            </a:r>
            <a:endParaRPr sz="1100">
              <a:latin typeface="Lucida Console"/>
              <a:cs typeface="Lucida Console"/>
            </a:endParaRPr>
          </a:p>
          <a:p>
            <a:pPr marL="1186815">
              <a:lnSpc>
                <a:spcPct val="100000"/>
              </a:lnSpc>
              <a:spcBef>
                <a:spcPts val="40"/>
              </a:spcBef>
            </a:pPr>
            <a:r>
              <a:rPr dirty="0" sz="1100">
                <a:latin typeface="Lucida Console"/>
                <a:cs typeface="Lucida Console"/>
              </a:rPr>
              <a:t>pic.set(col,</a:t>
            </a:r>
            <a:r>
              <a:rPr dirty="0" sz="1100" spc="8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SIZE-1-row,</a:t>
            </a:r>
            <a:r>
              <a:rPr dirty="0" sz="1100" spc="80">
                <a:latin typeface="Lucida Console"/>
                <a:cs typeface="Lucida Console"/>
              </a:rPr>
              <a:t> </a:t>
            </a:r>
            <a:r>
              <a:rPr dirty="0" sz="1100" spc="-10">
                <a:latin typeface="Lucida Console"/>
                <a:cs typeface="Lucida Console"/>
              </a:rPr>
              <a:t>toColor(V));</a:t>
            </a:r>
            <a:endParaRPr sz="1100">
              <a:latin typeface="Lucida Console"/>
              <a:cs typeface="Lucida Console"/>
            </a:endParaRPr>
          </a:p>
          <a:p>
            <a:pPr marL="845819">
              <a:lnSpc>
                <a:spcPct val="100000"/>
              </a:lnSpc>
              <a:spcBef>
                <a:spcPts val="45"/>
              </a:spcBef>
            </a:pPr>
            <a:r>
              <a:rPr dirty="0" sz="1100" spc="5">
                <a:latin typeface="Lucida Console"/>
                <a:cs typeface="Lucida Console"/>
              </a:rPr>
              <a:t>}</a:t>
            </a:r>
            <a:endParaRPr sz="1100">
              <a:latin typeface="Lucida Console"/>
              <a:cs typeface="Lucida Console"/>
            </a:endParaRPr>
          </a:p>
          <a:p>
            <a:pPr marL="590550">
              <a:lnSpc>
                <a:spcPct val="100000"/>
              </a:lnSpc>
              <a:spcBef>
                <a:spcPts val="45"/>
              </a:spcBef>
            </a:pPr>
            <a:r>
              <a:rPr dirty="0" sz="1100" spc="-10">
                <a:latin typeface="Lucida Console"/>
                <a:cs typeface="Lucida Console"/>
              </a:rPr>
              <a:t>pic.show();</a:t>
            </a:r>
            <a:endParaRPr sz="1100">
              <a:latin typeface="Lucida Console"/>
              <a:cs typeface="Lucida Console"/>
            </a:endParaRPr>
          </a:p>
          <a:p>
            <a:pPr marL="420370">
              <a:lnSpc>
                <a:spcPct val="100000"/>
              </a:lnSpc>
              <a:spcBef>
                <a:spcPts val="40"/>
              </a:spcBef>
            </a:pPr>
            <a:r>
              <a:rPr dirty="0" sz="1100" spc="5">
                <a:latin typeface="Lucida Console"/>
                <a:cs typeface="Lucida Console"/>
              </a:rPr>
              <a:t>}</a:t>
            </a:r>
            <a:endParaRPr sz="1100">
              <a:latin typeface="Lucida Console"/>
              <a:cs typeface="Lucida Console"/>
            </a:endParaRPr>
          </a:p>
          <a:p>
            <a:pPr marL="165100">
              <a:lnSpc>
                <a:spcPct val="100000"/>
              </a:lnSpc>
              <a:spcBef>
                <a:spcPts val="65"/>
              </a:spcBef>
            </a:pPr>
            <a:r>
              <a:rPr dirty="0" sz="1050" spc="10">
                <a:latin typeface="Lucida Console"/>
                <a:cs typeface="Lucida Console"/>
              </a:rPr>
              <a:t>}</a:t>
            </a:r>
            <a:endParaRPr sz="1050">
              <a:latin typeface="Lucida Console"/>
              <a:cs typeface="Lucida Console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62535" y="1713571"/>
            <a:ext cx="2687485" cy="125871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5994400" y="1740674"/>
            <a:ext cx="2578100" cy="115760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35560" rIns="0" bIns="0" rtlCol="0" vert="horz">
            <a:spAutoFit/>
          </a:bodyPr>
          <a:lstStyle/>
          <a:p>
            <a:pPr marL="81915" marR="1049655">
              <a:lnSpc>
                <a:spcPct val="113599"/>
              </a:lnSpc>
              <a:spcBef>
                <a:spcPts val="280"/>
              </a:spcBef>
            </a:pPr>
            <a:r>
              <a:rPr dirty="0" sz="1000">
                <a:latin typeface="Lucida Console"/>
                <a:cs typeface="Lucida Console"/>
              </a:rPr>
              <a:t>%</a:t>
            </a:r>
            <a:r>
              <a:rPr dirty="0" sz="1000" spc="-4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more</a:t>
            </a:r>
            <a:r>
              <a:rPr dirty="0" sz="1000" spc="-40">
                <a:latin typeface="Lucida Console"/>
                <a:cs typeface="Lucida Console"/>
              </a:rPr>
              <a:t> </a:t>
            </a:r>
            <a:r>
              <a:rPr dirty="0" sz="1000" spc="-10">
                <a:latin typeface="Lucida Console"/>
                <a:cs typeface="Lucida Console"/>
              </a:rPr>
              <a:t>charges3.txt </a:t>
            </a:r>
            <a:r>
              <a:rPr dirty="0" sz="1000" spc="-50">
                <a:latin typeface="Lucida Console"/>
                <a:cs typeface="Lucida Console"/>
              </a:rPr>
              <a:t>3</a:t>
            </a:r>
            <a:endParaRPr sz="1000">
              <a:latin typeface="Lucida Console"/>
              <a:cs typeface="Lucida Console"/>
            </a:endParaRPr>
          </a:p>
          <a:p>
            <a:pPr marL="81915">
              <a:lnSpc>
                <a:spcPct val="100000"/>
              </a:lnSpc>
              <a:spcBef>
                <a:spcPts val="160"/>
              </a:spcBef>
            </a:pPr>
            <a:r>
              <a:rPr dirty="0" sz="1000">
                <a:latin typeface="Lucida Console"/>
                <a:cs typeface="Lucida Console"/>
              </a:rPr>
              <a:t>.51</a:t>
            </a:r>
            <a:r>
              <a:rPr dirty="0" sz="1000" spc="-4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.63</a:t>
            </a:r>
            <a:r>
              <a:rPr dirty="0" sz="1000" spc="-40">
                <a:latin typeface="Lucida Console"/>
                <a:cs typeface="Lucida Console"/>
              </a:rPr>
              <a:t> </a:t>
            </a:r>
            <a:r>
              <a:rPr dirty="0" sz="1000" spc="-20">
                <a:latin typeface="Lucida Console"/>
                <a:cs typeface="Lucida Console"/>
              </a:rPr>
              <a:t>-</a:t>
            </a:r>
            <a:r>
              <a:rPr dirty="0" sz="1000" spc="-25">
                <a:latin typeface="Lucida Console"/>
                <a:cs typeface="Lucida Console"/>
              </a:rPr>
              <a:t>100</a:t>
            </a:r>
            <a:endParaRPr sz="1000">
              <a:latin typeface="Lucida Console"/>
              <a:cs typeface="Lucida Console"/>
            </a:endParaRPr>
          </a:p>
          <a:p>
            <a:pPr marL="81915">
              <a:lnSpc>
                <a:spcPct val="100000"/>
              </a:lnSpc>
              <a:spcBef>
                <a:spcPts val="165"/>
              </a:spcBef>
              <a:tabLst>
                <a:tab pos="838835" algn="l"/>
              </a:tabLst>
            </a:pPr>
            <a:r>
              <a:rPr dirty="0" sz="1000">
                <a:latin typeface="Lucida Console"/>
                <a:cs typeface="Lucida Console"/>
              </a:rPr>
              <a:t>.50</a:t>
            </a:r>
            <a:r>
              <a:rPr dirty="0" sz="1000" spc="-50">
                <a:latin typeface="Lucida Console"/>
                <a:cs typeface="Lucida Console"/>
              </a:rPr>
              <a:t> </a:t>
            </a:r>
            <a:r>
              <a:rPr dirty="0" sz="1000" spc="-25">
                <a:latin typeface="Lucida Console"/>
                <a:cs typeface="Lucida Console"/>
              </a:rPr>
              <a:t>.50</a:t>
            </a:r>
            <a:r>
              <a:rPr dirty="0" sz="1000">
                <a:latin typeface="Lucida Console"/>
                <a:cs typeface="Lucida Console"/>
              </a:rPr>
              <a:t>	</a:t>
            </a:r>
            <a:r>
              <a:rPr dirty="0" sz="1000" spc="-25">
                <a:latin typeface="Lucida Console"/>
                <a:cs typeface="Lucida Console"/>
              </a:rPr>
              <a:t>40</a:t>
            </a:r>
            <a:endParaRPr sz="1000">
              <a:latin typeface="Lucida Console"/>
              <a:cs typeface="Lucida Console"/>
            </a:endParaRPr>
          </a:p>
          <a:p>
            <a:pPr marL="81915">
              <a:lnSpc>
                <a:spcPct val="100000"/>
              </a:lnSpc>
              <a:spcBef>
                <a:spcPts val="165"/>
              </a:spcBef>
              <a:tabLst>
                <a:tab pos="838835" algn="l"/>
              </a:tabLst>
            </a:pPr>
            <a:r>
              <a:rPr dirty="0" sz="1000">
                <a:latin typeface="Lucida Console"/>
                <a:cs typeface="Lucida Console"/>
              </a:rPr>
              <a:t>.50</a:t>
            </a:r>
            <a:r>
              <a:rPr dirty="0" sz="1000" spc="-50">
                <a:latin typeface="Lucida Console"/>
                <a:cs typeface="Lucida Console"/>
              </a:rPr>
              <a:t> </a:t>
            </a:r>
            <a:r>
              <a:rPr dirty="0" sz="1000" spc="-25">
                <a:latin typeface="Lucida Console"/>
                <a:cs typeface="Lucida Console"/>
              </a:rPr>
              <a:t>.72</a:t>
            </a:r>
            <a:r>
              <a:rPr dirty="0" sz="1000">
                <a:latin typeface="Lucida Console"/>
                <a:cs typeface="Lucida Console"/>
              </a:rPr>
              <a:t>	</a:t>
            </a:r>
            <a:r>
              <a:rPr dirty="0" sz="1000" spc="-25">
                <a:latin typeface="Lucida Console"/>
                <a:cs typeface="Lucida Console"/>
              </a:rPr>
              <a:t>20</a:t>
            </a:r>
            <a:endParaRPr sz="1000">
              <a:latin typeface="Lucida Console"/>
              <a:cs typeface="Lucida Console"/>
            </a:endParaRPr>
          </a:p>
          <a:p>
            <a:pPr marL="81915">
              <a:lnSpc>
                <a:spcPct val="100000"/>
              </a:lnSpc>
              <a:spcBef>
                <a:spcPts val="160"/>
              </a:spcBef>
            </a:pPr>
            <a:r>
              <a:rPr dirty="0" sz="1000">
                <a:latin typeface="Lucida Console"/>
                <a:cs typeface="Lucida Console"/>
              </a:rPr>
              <a:t>%</a:t>
            </a:r>
            <a:r>
              <a:rPr dirty="0" sz="1000" spc="-60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java</a:t>
            </a:r>
            <a:r>
              <a:rPr dirty="0" sz="1000" spc="-5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Potential</a:t>
            </a:r>
            <a:r>
              <a:rPr dirty="0" sz="1000" spc="-5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&lt;</a:t>
            </a:r>
            <a:r>
              <a:rPr dirty="0" sz="1000" spc="-55">
                <a:latin typeface="Lucida Console"/>
                <a:cs typeface="Lucida Console"/>
              </a:rPr>
              <a:t> </a:t>
            </a:r>
            <a:r>
              <a:rPr dirty="0" sz="1000" spc="-10">
                <a:latin typeface="Lucida Console"/>
                <a:cs typeface="Lucida Console"/>
              </a:rPr>
              <a:t>charges3.txt</a:t>
            </a:r>
            <a:endParaRPr sz="1000">
              <a:latin typeface="Lucida Console"/>
              <a:cs typeface="Lucida Console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19800" y="3048000"/>
            <a:ext cx="3352800" cy="35433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0700" y="1581745"/>
            <a:ext cx="9017635" cy="0"/>
          </a:xfrm>
          <a:custGeom>
            <a:avLst/>
            <a:gdLst/>
            <a:ahLst/>
            <a:cxnLst/>
            <a:rect l="l" t="t" r="r" b="b"/>
            <a:pathLst>
              <a:path w="9017635" h="0">
                <a:moveTo>
                  <a:pt x="0" y="0"/>
                </a:moveTo>
                <a:lnTo>
                  <a:pt x="9017020" y="0"/>
                </a:lnTo>
              </a:path>
            </a:pathLst>
          </a:custGeom>
          <a:ln w="52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532130" y="1250334"/>
            <a:ext cx="2313940" cy="2901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700">
                <a:latin typeface="Arial"/>
                <a:cs typeface="Arial"/>
              </a:rPr>
              <a:t>Potential</a:t>
            </a:r>
            <a:r>
              <a:rPr dirty="0" sz="1700" spc="29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visualization</a:t>
            </a:r>
            <a:r>
              <a:rPr dirty="0" sz="1700" spc="290">
                <a:latin typeface="Arial"/>
                <a:cs typeface="Arial"/>
              </a:rPr>
              <a:t> </a:t>
            </a:r>
            <a:r>
              <a:rPr dirty="0" sz="1700" spc="-50">
                <a:latin typeface="Arial"/>
                <a:cs typeface="Arial"/>
              </a:rPr>
              <a:t>I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729021" y="2051850"/>
            <a:ext cx="2781935" cy="2470785"/>
            <a:chOff x="729021" y="2051850"/>
            <a:chExt cx="2781935" cy="247078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9021" y="2051850"/>
              <a:ext cx="2781782" cy="2470226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762000" y="2083955"/>
              <a:ext cx="2679700" cy="2365375"/>
            </a:xfrm>
            <a:custGeom>
              <a:avLst/>
              <a:gdLst/>
              <a:ahLst/>
              <a:cxnLst/>
              <a:rect l="l" t="t" r="r" b="b"/>
              <a:pathLst>
                <a:path w="2679700" h="2365375">
                  <a:moveTo>
                    <a:pt x="0" y="0"/>
                  </a:moveTo>
                  <a:lnTo>
                    <a:pt x="2679700" y="0"/>
                  </a:lnTo>
                  <a:lnTo>
                    <a:pt x="2679700" y="2364854"/>
                  </a:lnTo>
                  <a:lnTo>
                    <a:pt x="0" y="23648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830303" y="2101750"/>
            <a:ext cx="1463675" cy="372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3599"/>
              </a:lnSpc>
              <a:spcBef>
                <a:spcPts val="100"/>
              </a:spcBef>
            </a:pPr>
            <a:r>
              <a:rPr dirty="0" sz="1000">
                <a:latin typeface="Lucida Console"/>
                <a:cs typeface="Lucida Console"/>
              </a:rPr>
              <a:t>%</a:t>
            </a:r>
            <a:r>
              <a:rPr dirty="0" sz="1000" spc="-4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more</a:t>
            </a:r>
            <a:r>
              <a:rPr dirty="0" sz="1000" spc="-40">
                <a:latin typeface="Lucida Console"/>
                <a:cs typeface="Lucida Console"/>
              </a:rPr>
              <a:t> </a:t>
            </a:r>
            <a:r>
              <a:rPr dirty="0" sz="1000" spc="-10">
                <a:latin typeface="Lucida Console"/>
                <a:cs typeface="Lucida Console"/>
              </a:rPr>
              <a:t>charges9.txt </a:t>
            </a:r>
            <a:r>
              <a:rPr dirty="0" sz="1000" spc="-50">
                <a:latin typeface="Lucida Console"/>
                <a:cs typeface="Lucida Console"/>
              </a:rPr>
              <a:t>9</a:t>
            </a:r>
            <a:endParaRPr sz="1000">
              <a:latin typeface="Lucida Console"/>
              <a:cs typeface="Lucida Console"/>
            </a:endParaRPr>
          </a:p>
        </p:txBody>
      </p:sp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811253" y="2491670"/>
          <a:ext cx="972185" cy="1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6545"/>
                <a:gridCol w="302895"/>
                <a:gridCol w="372745"/>
              </a:tblGrid>
              <a:tr h="160655"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</a:pPr>
                      <a:r>
                        <a:rPr dirty="0" sz="1000" spc="-25">
                          <a:latin typeface="Lucida Console"/>
                          <a:cs typeface="Lucida Console"/>
                        </a:rPr>
                        <a:t>.51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</a:pPr>
                      <a:r>
                        <a:rPr dirty="0" sz="1000" spc="-25">
                          <a:latin typeface="Lucida Console"/>
                          <a:cs typeface="Lucida Console"/>
                        </a:rPr>
                        <a:t>.63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120"/>
                        </a:lnSpc>
                      </a:pPr>
                      <a:r>
                        <a:rPr dirty="0" sz="1000" spc="-20">
                          <a:latin typeface="Lucida Console"/>
                          <a:cs typeface="Lucida Console"/>
                        </a:rPr>
                        <a:t>-</a:t>
                      </a:r>
                      <a:r>
                        <a:rPr dirty="0" sz="1000" spc="-25">
                          <a:latin typeface="Lucida Console"/>
                          <a:cs typeface="Lucida Console"/>
                        </a:rPr>
                        <a:t>100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/>
                </a:tc>
              </a:tr>
              <a:tr h="172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000" spc="-25">
                          <a:latin typeface="Lucida Console"/>
                          <a:cs typeface="Lucida Console"/>
                        </a:rPr>
                        <a:t>.50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000" spc="-25">
                          <a:latin typeface="Lucida Console"/>
                          <a:cs typeface="Lucida Console"/>
                        </a:rPr>
                        <a:t>.50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000" spc="-25">
                          <a:latin typeface="Lucida Console"/>
                          <a:cs typeface="Lucida Console"/>
                        </a:rPr>
                        <a:t>40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1905"/>
                </a:tc>
              </a:tr>
              <a:tr h="172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000" spc="-25">
                          <a:latin typeface="Lucida Console"/>
                          <a:cs typeface="Lucida Console"/>
                        </a:rPr>
                        <a:t>.50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000" spc="-25">
                          <a:latin typeface="Lucida Console"/>
                          <a:cs typeface="Lucida Console"/>
                        </a:rPr>
                        <a:t>.72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000" spc="-25">
                          <a:latin typeface="Lucida Console"/>
                          <a:cs typeface="Lucida Console"/>
                        </a:rPr>
                        <a:t>20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1905"/>
                </a:tc>
              </a:tr>
              <a:tr h="172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000" spc="-25">
                          <a:latin typeface="Lucida Console"/>
                          <a:cs typeface="Lucida Console"/>
                        </a:rPr>
                        <a:t>.33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000" spc="-25">
                          <a:latin typeface="Lucida Console"/>
                          <a:cs typeface="Lucida Console"/>
                        </a:rPr>
                        <a:t>.33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000">
                          <a:latin typeface="Lucida Console"/>
                          <a:cs typeface="Lucida Console"/>
                        </a:rPr>
                        <a:t>5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1905"/>
                </a:tc>
              </a:tr>
              <a:tr h="172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000" spc="-25">
                          <a:latin typeface="Lucida Console"/>
                          <a:cs typeface="Lucida Console"/>
                        </a:rPr>
                        <a:t>.20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000" spc="-25">
                          <a:latin typeface="Lucida Console"/>
                          <a:cs typeface="Lucida Console"/>
                        </a:rPr>
                        <a:t>.20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000" spc="-20">
                          <a:latin typeface="Lucida Console"/>
                          <a:cs typeface="Lucida Console"/>
                        </a:rPr>
                        <a:t>-</a:t>
                      </a:r>
                      <a:r>
                        <a:rPr dirty="0" sz="1000" spc="-35">
                          <a:latin typeface="Lucida Console"/>
                          <a:cs typeface="Lucida Console"/>
                        </a:rPr>
                        <a:t>10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1905"/>
                </a:tc>
              </a:tr>
              <a:tr h="172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000" spc="-25">
                          <a:latin typeface="Lucida Console"/>
                          <a:cs typeface="Lucida Console"/>
                        </a:rPr>
                        <a:t>.70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000" spc="-25">
                          <a:latin typeface="Lucida Console"/>
                          <a:cs typeface="Lucida Console"/>
                        </a:rPr>
                        <a:t>.70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000" spc="-25">
                          <a:latin typeface="Lucida Console"/>
                          <a:cs typeface="Lucida Console"/>
                        </a:rPr>
                        <a:t>10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1905"/>
                </a:tc>
              </a:tr>
              <a:tr h="172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000" spc="-25">
                          <a:latin typeface="Lucida Console"/>
                          <a:cs typeface="Lucida Console"/>
                        </a:rPr>
                        <a:t>.82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000" spc="-25">
                          <a:latin typeface="Lucida Console"/>
                          <a:cs typeface="Lucida Console"/>
                        </a:rPr>
                        <a:t>.72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000" spc="-25">
                          <a:latin typeface="Lucida Console"/>
                          <a:cs typeface="Lucida Console"/>
                        </a:rPr>
                        <a:t>20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1905"/>
                </a:tc>
              </a:tr>
              <a:tr h="172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000" spc="-25">
                          <a:latin typeface="Lucida Console"/>
                          <a:cs typeface="Lucida Console"/>
                        </a:rPr>
                        <a:t>.85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000" spc="-25">
                          <a:latin typeface="Lucida Console"/>
                          <a:cs typeface="Lucida Console"/>
                        </a:rPr>
                        <a:t>.23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000" spc="-25">
                          <a:latin typeface="Lucida Console"/>
                          <a:cs typeface="Lucida Console"/>
                        </a:rPr>
                        <a:t>30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1905"/>
                </a:tc>
              </a:tr>
              <a:tr h="160655">
                <a:tc>
                  <a:txBody>
                    <a:bodyPr/>
                    <a:lstStyle/>
                    <a:p>
                      <a:pPr algn="ctr">
                        <a:lnSpc>
                          <a:spcPts val="1150"/>
                        </a:lnSpc>
                        <a:spcBef>
                          <a:spcPts val="15"/>
                        </a:spcBef>
                      </a:pPr>
                      <a:r>
                        <a:rPr dirty="0" sz="1000" spc="-25">
                          <a:latin typeface="Lucida Console"/>
                          <a:cs typeface="Lucida Console"/>
                        </a:rPr>
                        <a:t>.90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0"/>
                        </a:lnSpc>
                        <a:spcBef>
                          <a:spcPts val="15"/>
                        </a:spcBef>
                      </a:pPr>
                      <a:r>
                        <a:rPr dirty="0" sz="1000" spc="-25">
                          <a:latin typeface="Lucida Console"/>
                          <a:cs typeface="Lucida Console"/>
                        </a:rPr>
                        <a:t>.12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150"/>
                        </a:lnSpc>
                        <a:spcBef>
                          <a:spcPts val="15"/>
                        </a:spcBef>
                      </a:pPr>
                      <a:r>
                        <a:rPr dirty="0" sz="1000" spc="-20">
                          <a:latin typeface="Lucida Console"/>
                          <a:cs typeface="Lucida Console"/>
                        </a:rPr>
                        <a:t>-</a:t>
                      </a:r>
                      <a:r>
                        <a:rPr dirty="0" sz="1000" spc="-35">
                          <a:latin typeface="Lucida Console"/>
                          <a:cs typeface="Lucida Console"/>
                        </a:rPr>
                        <a:t>50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1905"/>
                </a:tc>
              </a:tr>
            </a:tbl>
          </a:graphicData>
        </a:graphic>
      </p:graphicFrame>
      <p:sp>
        <p:nvSpPr>
          <p:cNvPr id="9" name="object 9" descr=""/>
          <p:cNvSpPr txBox="1"/>
          <p:nvPr/>
        </p:nvSpPr>
        <p:spPr>
          <a:xfrm>
            <a:off x="830303" y="4200638"/>
            <a:ext cx="2372360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>
                <a:latin typeface="Lucida Console"/>
                <a:cs typeface="Lucida Console"/>
              </a:rPr>
              <a:t>%</a:t>
            </a:r>
            <a:r>
              <a:rPr dirty="0" sz="1000" spc="-60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java</a:t>
            </a:r>
            <a:r>
              <a:rPr dirty="0" sz="1000" spc="-5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Potential</a:t>
            </a:r>
            <a:r>
              <a:rPr dirty="0" sz="1000" spc="-5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&lt;</a:t>
            </a:r>
            <a:r>
              <a:rPr dirty="0" sz="1000" spc="-55">
                <a:latin typeface="Lucida Console"/>
                <a:cs typeface="Lucida Console"/>
              </a:rPr>
              <a:t> </a:t>
            </a:r>
            <a:r>
              <a:rPr dirty="0" sz="1000" spc="-10">
                <a:latin typeface="Lucida Console"/>
                <a:cs typeface="Lucida Console"/>
              </a:rPr>
              <a:t>charges9.txt</a:t>
            </a:r>
            <a:endParaRPr sz="1000">
              <a:latin typeface="Lucida Console"/>
              <a:cs typeface="Lucida Console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95800" y="1993900"/>
            <a:ext cx="4572000" cy="4584700"/>
          </a:xfrm>
          <a:prstGeom prst="rect">
            <a:avLst/>
          </a:prstGeom>
        </p:spPr>
      </p:pic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-25"/>
              <a:t>18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0700" y="1581745"/>
            <a:ext cx="9017635" cy="0"/>
          </a:xfrm>
          <a:custGeom>
            <a:avLst/>
            <a:gdLst/>
            <a:ahLst/>
            <a:cxnLst/>
            <a:rect l="l" t="t" r="r" b="b"/>
            <a:pathLst>
              <a:path w="9017635" h="0">
                <a:moveTo>
                  <a:pt x="0" y="0"/>
                </a:moveTo>
                <a:lnTo>
                  <a:pt x="9017020" y="0"/>
                </a:lnTo>
              </a:path>
            </a:pathLst>
          </a:custGeom>
          <a:ln w="52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Potential</a:t>
            </a:r>
            <a:r>
              <a:rPr dirty="0" spc="210"/>
              <a:t> </a:t>
            </a:r>
            <a:r>
              <a:rPr dirty="0"/>
              <a:t>visualization</a:t>
            </a:r>
            <a:r>
              <a:rPr dirty="0" spc="215"/>
              <a:t> </a:t>
            </a:r>
            <a:r>
              <a:rPr dirty="0"/>
              <a:t>II:</a:t>
            </a:r>
            <a:r>
              <a:rPr dirty="0" spc="210"/>
              <a:t> </a:t>
            </a:r>
            <a:r>
              <a:rPr dirty="0" spc="145"/>
              <a:t>A</a:t>
            </a:r>
            <a:r>
              <a:rPr dirty="0" spc="215"/>
              <a:t> </a:t>
            </a:r>
            <a:r>
              <a:rPr dirty="0"/>
              <a:t>moving</a:t>
            </a:r>
            <a:r>
              <a:rPr dirty="0" spc="210"/>
              <a:t> </a:t>
            </a:r>
            <a:r>
              <a:rPr dirty="0" spc="-10"/>
              <a:t>charge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729021" y="2153450"/>
            <a:ext cx="3636010" cy="2267585"/>
            <a:chOff x="729021" y="2153450"/>
            <a:chExt cx="3636010" cy="226758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9021" y="2153450"/>
              <a:ext cx="3635692" cy="2267026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762000" y="2185670"/>
              <a:ext cx="3530600" cy="2161540"/>
            </a:xfrm>
            <a:custGeom>
              <a:avLst/>
              <a:gdLst/>
              <a:ahLst/>
              <a:cxnLst/>
              <a:rect l="l" t="t" r="r" b="b"/>
              <a:pathLst>
                <a:path w="3530600" h="2161540">
                  <a:moveTo>
                    <a:pt x="0" y="0"/>
                  </a:moveTo>
                  <a:lnTo>
                    <a:pt x="3530600" y="0"/>
                  </a:lnTo>
                  <a:lnTo>
                    <a:pt x="3530600" y="2161425"/>
                  </a:lnTo>
                  <a:lnTo>
                    <a:pt x="0" y="2161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830303" y="2204522"/>
            <a:ext cx="1283970" cy="3403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1500"/>
              </a:lnSpc>
              <a:spcBef>
                <a:spcPts val="95"/>
              </a:spcBef>
            </a:pPr>
            <a:r>
              <a:rPr dirty="0" sz="850">
                <a:latin typeface="Lucida Console"/>
                <a:cs typeface="Lucida Console"/>
              </a:rPr>
              <a:t>%</a:t>
            </a:r>
            <a:r>
              <a:rPr dirty="0" sz="850" spc="15">
                <a:latin typeface="Lucida Console"/>
                <a:cs typeface="Lucida Console"/>
              </a:rPr>
              <a:t> </a:t>
            </a:r>
            <a:r>
              <a:rPr dirty="0" sz="850">
                <a:latin typeface="Lucida Console"/>
                <a:cs typeface="Lucida Console"/>
              </a:rPr>
              <a:t>more</a:t>
            </a:r>
            <a:r>
              <a:rPr dirty="0" sz="850" spc="20">
                <a:latin typeface="Lucida Console"/>
                <a:cs typeface="Lucida Console"/>
              </a:rPr>
              <a:t> </a:t>
            </a:r>
            <a:r>
              <a:rPr dirty="0" sz="850" spc="-10">
                <a:latin typeface="Lucida Console"/>
                <a:cs typeface="Lucida Console"/>
              </a:rPr>
              <a:t>charges9.txt </a:t>
            </a:r>
            <a:r>
              <a:rPr dirty="0" sz="850" spc="-50">
                <a:latin typeface="Lucida Console"/>
                <a:cs typeface="Lucida Console"/>
              </a:rPr>
              <a:t>9</a:t>
            </a:r>
            <a:endParaRPr sz="850">
              <a:latin typeface="Lucida Console"/>
              <a:cs typeface="Lucida Console"/>
            </a:endParaRPr>
          </a:p>
        </p:txBody>
      </p:sp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811253" y="2565008"/>
          <a:ext cx="858519" cy="13849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525"/>
                <a:gridCol w="264795"/>
                <a:gridCol w="329564"/>
              </a:tblGrid>
              <a:tr h="143510">
                <a:tc>
                  <a:txBody>
                    <a:bodyPr/>
                    <a:lstStyle/>
                    <a:p>
                      <a:pPr algn="r" marR="25400">
                        <a:lnSpc>
                          <a:spcPts val="975"/>
                        </a:lnSpc>
                      </a:pPr>
                      <a:r>
                        <a:rPr dirty="0" sz="850" spc="-25">
                          <a:latin typeface="Lucida Console"/>
                          <a:cs typeface="Lucida Console"/>
                        </a:rPr>
                        <a:t>.51</a:t>
                      </a:r>
                      <a:endParaRPr sz="850">
                        <a:latin typeface="Lucida Console"/>
                        <a:cs typeface="Lucida Consol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5400">
                        <a:lnSpc>
                          <a:spcPts val="975"/>
                        </a:lnSpc>
                      </a:pPr>
                      <a:r>
                        <a:rPr dirty="0" sz="850" spc="-25">
                          <a:latin typeface="Lucida Console"/>
                          <a:cs typeface="Lucida Console"/>
                        </a:rPr>
                        <a:t>.63</a:t>
                      </a:r>
                      <a:endParaRPr sz="850">
                        <a:latin typeface="Lucida Console"/>
                        <a:cs typeface="Lucida Consol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975"/>
                        </a:lnSpc>
                      </a:pPr>
                      <a:r>
                        <a:rPr dirty="0" sz="850">
                          <a:latin typeface="Lucida Console"/>
                          <a:cs typeface="Lucida Console"/>
                        </a:rPr>
                        <a:t>-</a:t>
                      </a:r>
                      <a:r>
                        <a:rPr dirty="0" sz="850" spc="-25">
                          <a:latin typeface="Lucida Console"/>
                          <a:cs typeface="Lucida Console"/>
                        </a:rPr>
                        <a:t>100</a:t>
                      </a:r>
                      <a:endParaRPr sz="850">
                        <a:latin typeface="Lucida Console"/>
                        <a:cs typeface="Lucida Console"/>
                      </a:endParaRPr>
                    </a:p>
                  </a:txBody>
                  <a:tcPr marL="0" marR="0" marB="0" marT="0"/>
                </a:tc>
              </a:tr>
              <a:tr h="156845">
                <a:tc>
                  <a:txBody>
                    <a:bodyPr/>
                    <a:lstStyle/>
                    <a:p>
                      <a:pPr algn="r" marR="2540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850" spc="-25">
                          <a:latin typeface="Lucida Console"/>
                          <a:cs typeface="Lucida Console"/>
                        </a:rPr>
                        <a:t>.50</a:t>
                      </a:r>
                      <a:endParaRPr sz="850">
                        <a:latin typeface="Lucida Console"/>
                        <a:cs typeface="Lucida Console"/>
                      </a:endParaRPr>
                    </a:p>
                  </a:txBody>
                  <a:tcPr marL="0" marR="0" marB="0" marT="7620"/>
                </a:tc>
                <a:tc>
                  <a:txBody>
                    <a:bodyPr/>
                    <a:lstStyle/>
                    <a:p>
                      <a:pPr algn="r" marR="2540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850" spc="-25">
                          <a:latin typeface="Lucida Console"/>
                          <a:cs typeface="Lucida Console"/>
                        </a:rPr>
                        <a:t>.50</a:t>
                      </a:r>
                      <a:endParaRPr sz="850">
                        <a:latin typeface="Lucida Console"/>
                        <a:cs typeface="Lucida Console"/>
                      </a:endParaRPr>
                    </a:p>
                  </a:txBody>
                  <a:tcPr marL="0" marR="0" marB="0" marT="762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850" spc="-25">
                          <a:latin typeface="Lucida Console"/>
                          <a:cs typeface="Lucida Console"/>
                        </a:rPr>
                        <a:t>40</a:t>
                      </a:r>
                      <a:endParaRPr sz="850">
                        <a:latin typeface="Lucida Console"/>
                        <a:cs typeface="Lucida Console"/>
                      </a:endParaRPr>
                    </a:p>
                  </a:txBody>
                  <a:tcPr marL="0" marR="0" marB="0" marT="7620"/>
                </a:tc>
              </a:tr>
              <a:tr h="156845">
                <a:tc>
                  <a:txBody>
                    <a:bodyPr/>
                    <a:lstStyle/>
                    <a:p>
                      <a:pPr algn="r" marR="2540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850" spc="-25">
                          <a:latin typeface="Lucida Console"/>
                          <a:cs typeface="Lucida Console"/>
                        </a:rPr>
                        <a:t>.50</a:t>
                      </a:r>
                      <a:endParaRPr sz="850">
                        <a:latin typeface="Lucida Console"/>
                        <a:cs typeface="Lucida Console"/>
                      </a:endParaRPr>
                    </a:p>
                  </a:txBody>
                  <a:tcPr marL="0" marR="0" marB="0" marT="7620"/>
                </a:tc>
                <a:tc>
                  <a:txBody>
                    <a:bodyPr/>
                    <a:lstStyle/>
                    <a:p>
                      <a:pPr algn="r" marR="2540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850" spc="-25">
                          <a:latin typeface="Lucida Console"/>
                          <a:cs typeface="Lucida Console"/>
                        </a:rPr>
                        <a:t>.72</a:t>
                      </a:r>
                      <a:endParaRPr sz="850">
                        <a:latin typeface="Lucida Console"/>
                        <a:cs typeface="Lucida Console"/>
                      </a:endParaRPr>
                    </a:p>
                  </a:txBody>
                  <a:tcPr marL="0" marR="0" marB="0" marT="762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850" spc="-25">
                          <a:latin typeface="Lucida Console"/>
                          <a:cs typeface="Lucida Console"/>
                        </a:rPr>
                        <a:t>20</a:t>
                      </a:r>
                      <a:endParaRPr sz="850">
                        <a:latin typeface="Lucida Console"/>
                        <a:cs typeface="Lucida Console"/>
                      </a:endParaRPr>
                    </a:p>
                  </a:txBody>
                  <a:tcPr marL="0" marR="0" marB="0" marT="7620"/>
                </a:tc>
              </a:tr>
              <a:tr h="156845">
                <a:tc>
                  <a:txBody>
                    <a:bodyPr/>
                    <a:lstStyle/>
                    <a:p>
                      <a:pPr algn="r" marR="2540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850" spc="-25">
                          <a:latin typeface="Lucida Console"/>
                          <a:cs typeface="Lucida Console"/>
                        </a:rPr>
                        <a:t>.33</a:t>
                      </a:r>
                      <a:endParaRPr sz="850">
                        <a:latin typeface="Lucida Console"/>
                        <a:cs typeface="Lucida Console"/>
                      </a:endParaRPr>
                    </a:p>
                  </a:txBody>
                  <a:tcPr marL="0" marR="0" marB="0" marT="7620"/>
                </a:tc>
                <a:tc>
                  <a:txBody>
                    <a:bodyPr/>
                    <a:lstStyle/>
                    <a:p>
                      <a:pPr algn="r" marR="2540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850" spc="-25">
                          <a:latin typeface="Lucida Console"/>
                          <a:cs typeface="Lucida Console"/>
                        </a:rPr>
                        <a:t>.33</a:t>
                      </a:r>
                      <a:endParaRPr sz="850">
                        <a:latin typeface="Lucida Console"/>
                        <a:cs typeface="Lucida Console"/>
                      </a:endParaRPr>
                    </a:p>
                  </a:txBody>
                  <a:tcPr marL="0" marR="0" marB="0" marT="762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850">
                          <a:latin typeface="Lucida Console"/>
                          <a:cs typeface="Lucida Console"/>
                        </a:rPr>
                        <a:t>5</a:t>
                      </a:r>
                      <a:endParaRPr sz="850">
                        <a:latin typeface="Lucida Console"/>
                        <a:cs typeface="Lucida Console"/>
                      </a:endParaRPr>
                    </a:p>
                  </a:txBody>
                  <a:tcPr marL="0" marR="0" marB="0" marT="7620"/>
                </a:tc>
              </a:tr>
              <a:tr h="156845">
                <a:tc>
                  <a:txBody>
                    <a:bodyPr/>
                    <a:lstStyle/>
                    <a:p>
                      <a:pPr algn="r" marR="2540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850" spc="-25">
                          <a:latin typeface="Lucida Console"/>
                          <a:cs typeface="Lucida Console"/>
                        </a:rPr>
                        <a:t>.20</a:t>
                      </a:r>
                      <a:endParaRPr sz="850">
                        <a:latin typeface="Lucida Console"/>
                        <a:cs typeface="Lucida Console"/>
                      </a:endParaRPr>
                    </a:p>
                  </a:txBody>
                  <a:tcPr marL="0" marR="0" marB="0" marT="7620"/>
                </a:tc>
                <a:tc>
                  <a:txBody>
                    <a:bodyPr/>
                    <a:lstStyle/>
                    <a:p>
                      <a:pPr algn="r" marR="2540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850" spc="-25">
                          <a:latin typeface="Lucida Console"/>
                          <a:cs typeface="Lucida Console"/>
                        </a:rPr>
                        <a:t>.20</a:t>
                      </a:r>
                      <a:endParaRPr sz="850">
                        <a:latin typeface="Lucida Console"/>
                        <a:cs typeface="Lucida Console"/>
                      </a:endParaRPr>
                    </a:p>
                  </a:txBody>
                  <a:tcPr marL="0" marR="0" marB="0" marT="762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850">
                          <a:latin typeface="Lucida Console"/>
                          <a:cs typeface="Lucida Console"/>
                        </a:rPr>
                        <a:t>-</a:t>
                      </a:r>
                      <a:r>
                        <a:rPr dirty="0" sz="850" spc="-25">
                          <a:latin typeface="Lucida Console"/>
                          <a:cs typeface="Lucida Console"/>
                        </a:rPr>
                        <a:t>10</a:t>
                      </a:r>
                      <a:endParaRPr sz="850">
                        <a:latin typeface="Lucida Console"/>
                        <a:cs typeface="Lucida Console"/>
                      </a:endParaRPr>
                    </a:p>
                  </a:txBody>
                  <a:tcPr marL="0" marR="0" marB="0" marT="7620"/>
                </a:tc>
              </a:tr>
              <a:tr h="156845">
                <a:tc>
                  <a:txBody>
                    <a:bodyPr/>
                    <a:lstStyle/>
                    <a:p>
                      <a:pPr algn="r" marR="2540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850" spc="-25">
                          <a:latin typeface="Lucida Console"/>
                          <a:cs typeface="Lucida Console"/>
                        </a:rPr>
                        <a:t>.70</a:t>
                      </a:r>
                      <a:endParaRPr sz="850">
                        <a:latin typeface="Lucida Console"/>
                        <a:cs typeface="Lucida Console"/>
                      </a:endParaRPr>
                    </a:p>
                  </a:txBody>
                  <a:tcPr marL="0" marR="0" marB="0" marT="7620"/>
                </a:tc>
                <a:tc>
                  <a:txBody>
                    <a:bodyPr/>
                    <a:lstStyle/>
                    <a:p>
                      <a:pPr algn="r" marR="2540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850" spc="-25">
                          <a:latin typeface="Lucida Console"/>
                          <a:cs typeface="Lucida Console"/>
                        </a:rPr>
                        <a:t>.70</a:t>
                      </a:r>
                      <a:endParaRPr sz="850">
                        <a:latin typeface="Lucida Console"/>
                        <a:cs typeface="Lucida Console"/>
                      </a:endParaRPr>
                    </a:p>
                  </a:txBody>
                  <a:tcPr marL="0" marR="0" marB="0" marT="762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850" spc="-25">
                          <a:latin typeface="Lucida Console"/>
                          <a:cs typeface="Lucida Console"/>
                        </a:rPr>
                        <a:t>10</a:t>
                      </a:r>
                      <a:endParaRPr sz="850">
                        <a:latin typeface="Lucida Console"/>
                        <a:cs typeface="Lucida Console"/>
                      </a:endParaRPr>
                    </a:p>
                  </a:txBody>
                  <a:tcPr marL="0" marR="0" marB="0" marT="7620"/>
                </a:tc>
              </a:tr>
              <a:tr h="156845">
                <a:tc>
                  <a:txBody>
                    <a:bodyPr/>
                    <a:lstStyle/>
                    <a:p>
                      <a:pPr algn="r" marR="2540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850" spc="-25">
                          <a:latin typeface="Lucida Console"/>
                          <a:cs typeface="Lucida Console"/>
                        </a:rPr>
                        <a:t>.82</a:t>
                      </a:r>
                      <a:endParaRPr sz="850">
                        <a:latin typeface="Lucida Console"/>
                        <a:cs typeface="Lucida Console"/>
                      </a:endParaRPr>
                    </a:p>
                  </a:txBody>
                  <a:tcPr marL="0" marR="0" marB="0" marT="7620"/>
                </a:tc>
                <a:tc>
                  <a:txBody>
                    <a:bodyPr/>
                    <a:lstStyle/>
                    <a:p>
                      <a:pPr algn="r" marR="2540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850" spc="-25">
                          <a:latin typeface="Lucida Console"/>
                          <a:cs typeface="Lucida Console"/>
                        </a:rPr>
                        <a:t>.72</a:t>
                      </a:r>
                      <a:endParaRPr sz="850">
                        <a:latin typeface="Lucida Console"/>
                        <a:cs typeface="Lucida Console"/>
                      </a:endParaRPr>
                    </a:p>
                  </a:txBody>
                  <a:tcPr marL="0" marR="0" marB="0" marT="762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850" spc="-25">
                          <a:latin typeface="Lucida Console"/>
                          <a:cs typeface="Lucida Console"/>
                        </a:rPr>
                        <a:t>20</a:t>
                      </a:r>
                      <a:endParaRPr sz="850">
                        <a:latin typeface="Lucida Console"/>
                        <a:cs typeface="Lucida Console"/>
                      </a:endParaRPr>
                    </a:p>
                  </a:txBody>
                  <a:tcPr marL="0" marR="0" marB="0" marT="7620"/>
                </a:tc>
              </a:tr>
              <a:tr h="156845">
                <a:tc>
                  <a:txBody>
                    <a:bodyPr/>
                    <a:lstStyle/>
                    <a:p>
                      <a:pPr algn="r" marR="2540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850" spc="-25">
                          <a:latin typeface="Lucida Console"/>
                          <a:cs typeface="Lucida Console"/>
                        </a:rPr>
                        <a:t>.85</a:t>
                      </a:r>
                      <a:endParaRPr sz="850">
                        <a:latin typeface="Lucida Console"/>
                        <a:cs typeface="Lucida Console"/>
                      </a:endParaRPr>
                    </a:p>
                  </a:txBody>
                  <a:tcPr marL="0" marR="0" marB="0" marT="7620"/>
                </a:tc>
                <a:tc>
                  <a:txBody>
                    <a:bodyPr/>
                    <a:lstStyle/>
                    <a:p>
                      <a:pPr algn="r" marR="2540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850" spc="-25">
                          <a:latin typeface="Lucida Console"/>
                          <a:cs typeface="Lucida Console"/>
                        </a:rPr>
                        <a:t>.23</a:t>
                      </a:r>
                      <a:endParaRPr sz="850">
                        <a:latin typeface="Lucida Console"/>
                        <a:cs typeface="Lucida Console"/>
                      </a:endParaRPr>
                    </a:p>
                  </a:txBody>
                  <a:tcPr marL="0" marR="0" marB="0" marT="762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850" spc="-25">
                          <a:latin typeface="Lucida Console"/>
                          <a:cs typeface="Lucida Console"/>
                        </a:rPr>
                        <a:t>30</a:t>
                      </a:r>
                      <a:endParaRPr sz="850">
                        <a:latin typeface="Lucida Console"/>
                        <a:cs typeface="Lucida Console"/>
                      </a:endParaRPr>
                    </a:p>
                  </a:txBody>
                  <a:tcPr marL="0" marR="0" marB="0" marT="7620"/>
                </a:tc>
              </a:tr>
              <a:tr h="143510">
                <a:tc>
                  <a:txBody>
                    <a:bodyPr/>
                    <a:lstStyle/>
                    <a:p>
                      <a:pPr algn="r" marR="25400">
                        <a:lnSpc>
                          <a:spcPts val="965"/>
                        </a:lnSpc>
                        <a:spcBef>
                          <a:spcPts val="60"/>
                        </a:spcBef>
                      </a:pPr>
                      <a:r>
                        <a:rPr dirty="0" sz="850" spc="-25">
                          <a:latin typeface="Lucida Console"/>
                          <a:cs typeface="Lucida Console"/>
                        </a:rPr>
                        <a:t>.90</a:t>
                      </a:r>
                      <a:endParaRPr sz="850">
                        <a:latin typeface="Lucida Console"/>
                        <a:cs typeface="Lucida Console"/>
                      </a:endParaRPr>
                    </a:p>
                  </a:txBody>
                  <a:tcPr marL="0" marR="0" marB="0" marT="7620"/>
                </a:tc>
                <a:tc>
                  <a:txBody>
                    <a:bodyPr/>
                    <a:lstStyle/>
                    <a:p>
                      <a:pPr algn="r" marR="25400">
                        <a:lnSpc>
                          <a:spcPts val="965"/>
                        </a:lnSpc>
                        <a:spcBef>
                          <a:spcPts val="60"/>
                        </a:spcBef>
                      </a:pPr>
                      <a:r>
                        <a:rPr dirty="0" sz="850" spc="-25">
                          <a:latin typeface="Lucida Console"/>
                          <a:cs typeface="Lucida Console"/>
                        </a:rPr>
                        <a:t>.12</a:t>
                      </a:r>
                      <a:endParaRPr sz="850">
                        <a:latin typeface="Lucida Console"/>
                        <a:cs typeface="Lucida Console"/>
                      </a:endParaRPr>
                    </a:p>
                  </a:txBody>
                  <a:tcPr marL="0" marR="0" marB="0" marT="762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965"/>
                        </a:lnSpc>
                        <a:spcBef>
                          <a:spcPts val="60"/>
                        </a:spcBef>
                      </a:pPr>
                      <a:r>
                        <a:rPr dirty="0" sz="850">
                          <a:latin typeface="Lucida Console"/>
                          <a:cs typeface="Lucida Console"/>
                        </a:rPr>
                        <a:t>-</a:t>
                      </a:r>
                      <a:r>
                        <a:rPr dirty="0" sz="850" spc="-25">
                          <a:latin typeface="Lucida Console"/>
                          <a:cs typeface="Lucida Console"/>
                        </a:rPr>
                        <a:t>50</a:t>
                      </a:r>
                      <a:endParaRPr sz="850">
                        <a:latin typeface="Lucida Console"/>
                        <a:cs typeface="Lucida Console"/>
                      </a:endParaRPr>
                    </a:p>
                  </a:txBody>
                  <a:tcPr marL="0" marR="0" marB="0" marT="7620"/>
                </a:tc>
              </a:tr>
            </a:tbl>
          </a:graphicData>
        </a:graphic>
      </p:graphicFrame>
      <p:sp>
        <p:nvSpPr>
          <p:cNvPr id="9" name="object 9" descr=""/>
          <p:cNvSpPr txBox="1"/>
          <p:nvPr/>
        </p:nvSpPr>
        <p:spPr>
          <a:xfrm>
            <a:off x="830303" y="4117769"/>
            <a:ext cx="3138170" cy="1581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850">
                <a:latin typeface="Lucida Console"/>
                <a:cs typeface="Lucida Console"/>
              </a:rPr>
              <a:t>%</a:t>
            </a:r>
            <a:r>
              <a:rPr dirty="0" sz="850" spc="40">
                <a:latin typeface="Lucida Console"/>
                <a:cs typeface="Lucida Console"/>
              </a:rPr>
              <a:t> </a:t>
            </a:r>
            <a:r>
              <a:rPr dirty="0" sz="850">
                <a:latin typeface="Lucida Console"/>
                <a:cs typeface="Lucida Console"/>
              </a:rPr>
              <a:t>java</a:t>
            </a:r>
            <a:r>
              <a:rPr dirty="0" sz="850" spc="45">
                <a:latin typeface="Lucida Console"/>
                <a:cs typeface="Lucida Console"/>
              </a:rPr>
              <a:t> </a:t>
            </a:r>
            <a:r>
              <a:rPr dirty="0" sz="850">
                <a:latin typeface="Lucida Console"/>
                <a:cs typeface="Lucida Console"/>
              </a:rPr>
              <a:t>PotentialWithMovingCharge</a:t>
            </a:r>
            <a:r>
              <a:rPr dirty="0" sz="850" spc="45">
                <a:latin typeface="Lucida Console"/>
                <a:cs typeface="Lucida Console"/>
              </a:rPr>
              <a:t> </a:t>
            </a:r>
            <a:r>
              <a:rPr dirty="0" sz="850">
                <a:latin typeface="Lucida Console"/>
                <a:cs typeface="Lucida Console"/>
              </a:rPr>
              <a:t>&lt;</a:t>
            </a:r>
            <a:r>
              <a:rPr dirty="0" sz="850" spc="45">
                <a:latin typeface="Lucida Console"/>
                <a:cs typeface="Lucida Console"/>
              </a:rPr>
              <a:t> </a:t>
            </a:r>
            <a:r>
              <a:rPr dirty="0" sz="850" spc="-10">
                <a:latin typeface="Lucida Console"/>
                <a:cs typeface="Lucida Console"/>
              </a:rPr>
              <a:t>charges9.txt</a:t>
            </a:r>
            <a:endParaRPr sz="850">
              <a:latin typeface="Lucida Console"/>
              <a:cs typeface="Lucida Console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79137" y="1966671"/>
            <a:ext cx="4610100" cy="4615268"/>
          </a:xfrm>
          <a:prstGeom prst="rect">
            <a:avLst/>
          </a:prstGeom>
        </p:spPr>
      </p:pic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-25"/>
              <a:t>18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54100"/>
            <a:ext cx="5364486" cy="56642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3182937" y="3272819"/>
            <a:ext cx="3542665" cy="21926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426084" indent="-414020">
              <a:lnSpc>
                <a:spcPct val="100000"/>
              </a:lnSpc>
              <a:spcBef>
                <a:spcPts val="90"/>
              </a:spcBef>
              <a:buAutoNum type="arabicPeriod" startAt="9"/>
              <a:tabLst>
                <a:tab pos="426720" algn="l"/>
              </a:tabLst>
            </a:pPr>
            <a:r>
              <a:rPr dirty="0" sz="2650">
                <a:solidFill>
                  <a:srgbClr val="A9A9A9"/>
                </a:solidFill>
                <a:latin typeface="Arial"/>
                <a:cs typeface="Arial"/>
              </a:rPr>
              <a:t>Creating</a:t>
            </a:r>
            <a:r>
              <a:rPr dirty="0" sz="2650" spc="185">
                <a:solidFill>
                  <a:srgbClr val="A9A9A9"/>
                </a:solidFill>
                <a:latin typeface="Arial"/>
                <a:cs typeface="Arial"/>
              </a:rPr>
              <a:t> </a:t>
            </a:r>
            <a:r>
              <a:rPr dirty="0" sz="2650" spc="50">
                <a:solidFill>
                  <a:srgbClr val="A9A9A9"/>
                </a:solidFill>
                <a:latin typeface="Arial"/>
                <a:cs typeface="Arial"/>
              </a:rPr>
              <a:t>Data</a:t>
            </a:r>
            <a:r>
              <a:rPr dirty="0" sz="2650" spc="180">
                <a:solidFill>
                  <a:srgbClr val="A9A9A9"/>
                </a:solidFill>
                <a:latin typeface="Arial"/>
                <a:cs typeface="Arial"/>
              </a:rPr>
              <a:t> </a:t>
            </a:r>
            <a:r>
              <a:rPr dirty="0" sz="2650" spc="-85">
                <a:solidFill>
                  <a:srgbClr val="A9A9A9"/>
                </a:solidFill>
                <a:latin typeface="Arial"/>
                <a:cs typeface="Arial"/>
              </a:rPr>
              <a:t>Types</a:t>
            </a:r>
            <a:endParaRPr sz="2650">
              <a:latin typeface="Arial"/>
              <a:cs typeface="Arial"/>
            </a:endParaRPr>
          </a:p>
          <a:p>
            <a:pPr lvl="1" marL="1044575" indent="-220979">
              <a:lnSpc>
                <a:spcPct val="100000"/>
              </a:lnSpc>
              <a:spcBef>
                <a:spcPts val="2625"/>
              </a:spcBef>
              <a:buChar char="•"/>
              <a:tabLst>
                <a:tab pos="1045210" algn="l"/>
              </a:tabLst>
            </a:pPr>
            <a:r>
              <a:rPr dirty="0" sz="1950" spc="60">
                <a:solidFill>
                  <a:srgbClr val="212121"/>
                </a:solidFill>
                <a:latin typeface="Arial"/>
                <a:cs typeface="Arial"/>
              </a:rPr>
              <a:t>Overview</a:t>
            </a:r>
            <a:endParaRPr sz="1950">
              <a:latin typeface="Arial"/>
              <a:cs typeface="Arial"/>
            </a:endParaRPr>
          </a:p>
          <a:p>
            <a:pPr lvl="1" marL="1044575" indent="-220979">
              <a:lnSpc>
                <a:spcPct val="100000"/>
              </a:lnSpc>
              <a:spcBef>
                <a:spcPts val="635"/>
              </a:spcBef>
              <a:buChar char="•"/>
              <a:tabLst>
                <a:tab pos="1045210" algn="l"/>
              </a:tabLst>
            </a:pPr>
            <a:r>
              <a:rPr dirty="0" sz="1950">
                <a:solidFill>
                  <a:srgbClr val="929292"/>
                </a:solidFill>
                <a:latin typeface="Arial"/>
                <a:cs typeface="Arial"/>
              </a:rPr>
              <a:t>Point</a:t>
            </a:r>
            <a:r>
              <a:rPr dirty="0" sz="1950" spc="-80">
                <a:solidFill>
                  <a:srgbClr val="929292"/>
                </a:solidFill>
                <a:latin typeface="Arial"/>
                <a:cs typeface="Arial"/>
              </a:rPr>
              <a:t> </a:t>
            </a:r>
            <a:r>
              <a:rPr dirty="0" sz="1950" spc="-10">
                <a:solidFill>
                  <a:srgbClr val="929292"/>
                </a:solidFill>
                <a:latin typeface="Arial"/>
                <a:cs typeface="Arial"/>
              </a:rPr>
              <a:t>charges</a:t>
            </a:r>
            <a:endParaRPr sz="1950">
              <a:latin typeface="Arial"/>
              <a:cs typeface="Arial"/>
            </a:endParaRPr>
          </a:p>
          <a:p>
            <a:pPr lvl="1" marL="1044575" indent="-220979">
              <a:lnSpc>
                <a:spcPct val="100000"/>
              </a:lnSpc>
              <a:spcBef>
                <a:spcPts val="635"/>
              </a:spcBef>
              <a:buChar char="•"/>
              <a:tabLst>
                <a:tab pos="1045210" algn="l"/>
              </a:tabLst>
            </a:pPr>
            <a:r>
              <a:rPr dirty="0" sz="1950">
                <a:solidFill>
                  <a:srgbClr val="929292"/>
                </a:solidFill>
                <a:latin typeface="Arial"/>
                <a:cs typeface="Arial"/>
              </a:rPr>
              <a:t>Turtle</a:t>
            </a:r>
            <a:r>
              <a:rPr dirty="0" sz="1950" spc="-60">
                <a:solidFill>
                  <a:srgbClr val="929292"/>
                </a:solidFill>
                <a:latin typeface="Arial"/>
                <a:cs typeface="Arial"/>
              </a:rPr>
              <a:t> </a:t>
            </a:r>
            <a:r>
              <a:rPr dirty="0" sz="1950" spc="-10">
                <a:solidFill>
                  <a:srgbClr val="929292"/>
                </a:solidFill>
                <a:latin typeface="Arial"/>
                <a:cs typeface="Arial"/>
              </a:rPr>
              <a:t>graphics</a:t>
            </a:r>
            <a:endParaRPr sz="1950">
              <a:latin typeface="Arial"/>
              <a:cs typeface="Arial"/>
            </a:endParaRPr>
          </a:p>
          <a:p>
            <a:pPr lvl="1" marL="1044575" indent="-220979">
              <a:lnSpc>
                <a:spcPct val="100000"/>
              </a:lnSpc>
              <a:spcBef>
                <a:spcPts val="630"/>
              </a:spcBef>
              <a:buChar char="•"/>
              <a:tabLst>
                <a:tab pos="1045210" algn="l"/>
              </a:tabLst>
            </a:pPr>
            <a:r>
              <a:rPr dirty="0" sz="1950">
                <a:solidFill>
                  <a:srgbClr val="929292"/>
                </a:solidFill>
                <a:latin typeface="Arial"/>
                <a:cs typeface="Arial"/>
              </a:rPr>
              <a:t>Complex</a:t>
            </a:r>
            <a:r>
              <a:rPr dirty="0" sz="1950" spc="330">
                <a:solidFill>
                  <a:srgbClr val="929292"/>
                </a:solidFill>
                <a:latin typeface="Arial"/>
                <a:cs typeface="Arial"/>
              </a:rPr>
              <a:t> </a:t>
            </a:r>
            <a:r>
              <a:rPr dirty="0" sz="1950" spc="-10">
                <a:solidFill>
                  <a:srgbClr val="929292"/>
                </a:solidFill>
                <a:latin typeface="Arial"/>
                <a:cs typeface="Arial"/>
              </a:rPr>
              <a:t>numbers</a:t>
            </a:r>
            <a:endParaRPr sz="195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322936" y="1206000"/>
            <a:ext cx="3098800" cy="7759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805305" algn="l"/>
              </a:tabLst>
            </a:pPr>
            <a:r>
              <a:rPr dirty="0" sz="1850" spc="150" b="1">
                <a:solidFill>
                  <a:srgbClr val="BABABA"/>
                </a:solidFill>
                <a:latin typeface="Verdana"/>
                <a:cs typeface="Verdana"/>
              </a:rPr>
              <a:t>COMPUTER</a:t>
            </a:r>
            <a:r>
              <a:rPr dirty="0" sz="1850" b="1">
                <a:solidFill>
                  <a:srgbClr val="BABABA"/>
                </a:solidFill>
                <a:latin typeface="Verdana"/>
                <a:cs typeface="Verdana"/>
              </a:rPr>
              <a:t>	</a:t>
            </a:r>
            <a:r>
              <a:rPr dirty="0" sz="1850" spc="75" b="1">
                <a:solidFill>
                  <a:srgbClr val="BABABA"/>
                </a:solidFill>
                <a:latin typeface="Verdana"/>
                <a:cs typeface="Verdana"/>
              </a:rPr>
              <a:t>SCIENCE </a:t>
            </a:r>
            <a:endParaRPr sz="1850">
              <a:latin typeface="Verdana"/>
              <a:cs typeface="Verdana"/>
            </a:endParaRPr>
          </a:p>
          <a:p>
            <a:pPr marL="72390">
              <a:lnSpc>
                <a:spcPct val="100000"/>
              </a:lnSpc>
              <a:spcBef>
                <a:spcPts val="45"/>
              </a:spcBef>
            </a:pP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S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E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D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G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E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W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spc="-260" b="1">
                <a:solidFill>
                  <a:srgbClr val="BABABA"/>
                </a:solidFill>
                <a:latin typeface="Verdana"/>
                <a:cs typeface="Verdana"/>
              </a:rPr>
              <a:t>I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C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K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/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W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A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Y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N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spc="-50" b="1">
                <a:solidFill>
                  <a:srgbClr val="BABABA"/>
                </a:solidFill>
                <a:latin typeface="Verdana"/>
                <a:cs typeface="Verdana"/>
              </a:rPr>
              <a:t>E</a:t>
            </a:r>
            <a:endParaRPr sz="1150">
              <a:latin typeface="Verdana"/>
              <a:cs typeface="Verdana"/>
            </a:endParaRPr>
          </a:p>
          <a:p>
            <a:pPr marL="29845">
              <a:lnSpc>
                <a:spcPct val="100000"/>
              </a:lnSpc>
              <a:spcBef>
                <a:spcPts val="815"/>
              </a:spcBef>
            </a:pPr>
            <a:r>
              <a:rPr dirty="0" sz="1200">
                <a:solidFill>
                  <a:srgbClr val="BABABA"/>
                </a:solidFill>
                <a:latin typeface="Arial"/>
                <a:cs typeface="Arial"/>
              </a:rPr>
              <a:t>PA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R</a:t>
            </a:r>
            <a:r>
              <a:rPr dirty="0" sz="1200" spc="-16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BABABA"/>
                </a:solidFill>
                <a:latin typeface="Arial"/>
                <a:cs typeface="Arial"/>
              </a:rPr>
              <a:t>T</a:t>
            </a:r>
            <a:r>
              <a:rPr dirty="0" sz="1200" spc="390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BABABA"/>
                </a:solidFill>
                <a:latin typeface="Arial"/>
                <a:cs typeface="Arial"/>
              </a:rPr>
              <a:t>I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BABABA"/>
                </a:solidFill>
                <a:latin typeface="Arial"/>
                <a:cs typeface="Arial"/>
              </a:rPr>
              <a:t>:</a:t>
            </a:r>
            <a:r>
              <a:rPr dirty="0" sz="1200" spc="390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-170">
                <a:solidFill>
                  <a:srgbClr val="BABABA"/>
                </a:solidFill>
                <a:latin typeface="Arial"/>
                <a:cs typeface="Arial"/>
              </a:rPr>
              <a:t>P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R</a:t>
            </a:r>
            <a:r>
              <a:rPr dirty="0" sz="1200" spc="-17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130">
                <a:solidFill>
                  <a:srgbClr val="BABABA"/>
                </a:solidFill>
                <a:latin typeface="Arial"/>
                <a:cs typeface="Arial"/>
              </a:rPr>
              <a:t>O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65">
                <a:solidFill>
                  <a:srgbClr val="BABABA"/>
                </a:solidFill>
                <a:latin typeface="Arial"/>
                <a:cs typeface="Arial"/>
              </a:rPr>
              <a:t>G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R </a:t>
            </a:r>
            <a:r>
              <a:rPr dirty="0" sz="1200" spc="80">
                <a:solidFill>
                  <a:srgbClr val="BABABA"/>
                </a:solidFill>
                <a:latin typeface="Arial"/>
                <a:cs typeface="Arial"/>
              </a:rPr>
              <a:t>A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145">
                <a:solidFill>
                  <a:srgbClr val="BABABA"/>
                </a:solidFill>
                <a:latin typeface="Arial"/>
                <a:cs typeface="Arial"/>
              </a:rPr>
              <a:t>M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145">
                <a:solidFill>
                  <a:srgbClr val="BABABA"/>
                </a:solidFill>
                <a:latin typeface="Arial"/>
                <a:cs typeface="Arial"/>
              </a:rPr>
              <a:t>M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BABABA"/>
                </a:solidFill>
                <a:latin typeface="Arial"/>
                <a:cs typeface="Arial"/>
              </a:rPr>
              <a:t>I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135">
                <a:solidFill>
                  <a:srgbClr val="BABABA"/>
                </a:solidFill>
                <a:latin typeface="Arial"/>
                <a:cs typeface="Arial"/>
              </a:rPr>
              <a:t>N</a:t>
            </a:r>
            <a:r>
              <a:rPr dirty="0" sz="1200" spc="-14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65">
                <a:solidFill>
                  <a:srgbClr val="BABABA"/>
                </a:solidFill>
                <a:latin typeface="Arial"/>
                <a:cs typeface="Arial"/>
              </a:rPr>
              <a:t>G</a:t>
            </a:r>
            <a:r>
              <a:rPr dirty="0" sz="1200" spc="390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BABABA"/>
                </a:solidFill>
                <a:latin typeface="Arial"/>
                <a:cs typeface="Arial"/>
              </a:rPr>
              <a:t>I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135">
                <a:solidFill>
                  <a:srgbClr val="BABABA"/>
                </a:solidFill>
                <a:latin typeface="Arial"/>
                <a:cs typeface="Arial"/>
              </a:rPr>
              <a:t>N</a:t>
            </a:r>
            <a:r>
              <a:rPr dirty="0" sz="1200" spc="390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80">
                <a:solidFill>
                  <a:srgbClr val="BABABA"/>
                </a:solidFill>
                <a:latin typeface="Arial"/>
                <a:cs typeface="Arial"/>
              </a:rPr>
              <a:t>JAVA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30200" y="6394081"/>
            <a:ext cx="2870200" cy="20383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6350" rIns="0" bIns="0" rtlCol="0" vert="horz">
            <a:spAutoFit/>
          </a:bodyPr>
          <a:lstStyle/>
          <a:p>
            <a:pPr marL="75565">
              <a:lnSpc>
                <a:spcPct val="100000"/>
              </a:lnSpc>
              <a:spcBef>
                <a:spcPts val="50"/>
              </a:spcBef>
            </a:pPr>
            <a:r>
              <a:rPr dirty="0" sz="1000" spc="75">
                <a:solidFill>
                  <a:srgbClr val="797979"/>
                </a:solidFill>
                <a:latin typeface="Lucida Console"/>
                <a:cs typeface="Lucida Console"/>
              </a:rPr>
              <a:t>CS.9.A.CreatingDTs.Overview </a:t>
            </a:r>
            <a:endParaRPr sz="1000">
              <a:latin typeface="Lucida Console"/>
              <a:cs typeface="Lucida Consol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0700" y="1581745"/>
            <a:ext cx="9017635" cy="0"/>
          </a:xfrm>
          <a:custGeom>
            <a:avLst/>
            <a:gdLst/>
            <a:ahLst/>
            <a:cxnLst/>
            <a:rect l="l" t="t" r="r" b="b"/>
            <a:pathLst>
              <a:path w="9017635" h="0">
                <a:moveTo>
                  <a:pt x="0" y="0"/>
                </a:moveTo>
                <a:lnTo>
                  <a:pt x="9017020" y="0"/>
                </a:lnTo>
              </a:path>
            </a:pathLst>
          </a:custGeom>
          <a:ln w="52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83100" y="2006600"/>
            <a:ext cx="4610100" cy="45593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Potential</a:t>
            </a:r>
            <a:r>
              <a:rPr dirty="0" spc="180"/>
              <a:t> </a:t>
            </a:r>
            <a:r>
              <a:rPr dirty="0"/>
              <a:t>visualization</a:t>
            </a:r>
            <a:r>
              <a:rPr dirty="0" spc="180"/>
              <a:t> </a:t>
            </a:r>
            <a:r>
              <a:rPr dirty="0"/>
              <a:t>III:</a:t>
            </a:r>
            <a:r>
              <a:rPr dirty="0" spc="185"/>
              <a:t> </a:t>
            </a:r>
            <a:r>
              <a:rPr dirty="0"/>
              <a:t>Discontinuous</a:t>
            </a:r>
            <a:r>
              <a:rPr dirty="0" spc="180"/>
              <a:t> </a:t>
            </a:r>
            <a:r>
              <a:rPr dirty="0" spc="55"/>
              <a:t>color</a:t>
            </a:r>
            <a:r>
              <a:rPr dirty="0" spc="185"/>
              <a:t> </a:t>
            </a:r>
            <a:r>
              <a:rPr dirty="0" spc="-25"/>
              <a:t>map</a:t>
            </a: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-25"/>
              <a:t>18</a:t>
            </a:fld>
          </a:p>
        </p:txBody>
      </p:sp>
      <p:sp>
        <p:nvSpPr>
          <p:cNvPr id="5" name="object 5" descr=""/>
          <p:cNvSpPr txBox="1"/>
          <p:nvPr/>
        </p:nvSpPr>
        <p:spPr>
          <a:xfrm>
            <a:off x="838200" y="3870464"/>
            <a:ext cx="3206115" cy="13525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 marL="255270">
              <a:lnSpc>
                <a:spcPts val="1065"/>
              </a:lnSpc>
            </a:pPr>
            <a:r>
              <a:rPr dirty="0" sz="1100">
                <a:latin typeface="Lucida Console"/>
                <a:cs typeface="Lucida Console"/>
              </a:rPr>
              <a:t>t</a:t>
            </a:r>
            <a:r>
              <a:rPr dirty="0" sz="1100" spc="1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=</a:t>
            </a:r>
            <a:r>
              <a:rPr dirty="0" sz="1100" spc="1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t*37</a:t>
            </a:r>
            <a:r>
              <a:rPr dirty="0" sz="1100" spc="1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%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 spc="-25">
                <a:latin typeface="Lucida Console"/>
                <a:cs typeface="Lucida Console"/>
              </a:rPr>
              <a:t>255</a:t>
            </a:r>
            <a:endParaRPr sz="1100">
              <a:latin typeface="Lucida Console"/>
              <a:cs typeface="Lucida Console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11200" y="2617952"/>
            <a:ext cx="3454400" cy="1932939"/>
          </a:xfrm>
          <a:prstGeom prst="rect">
            <a:avLst/>
          </a:prstGeom>
          <a:solidFill>
            <a:srgbClr val="EBEBEB"/>
          </a:solidFill>
        </p:spPr>
        <p:txBody>
          <a:bodyPr wrap="square" lIns="0" tIns="87630" rIns="0" bIns="0" rtlCol="0" vert="horz">
            <a:spAutoFit/>
          </a:bodyPr>
          <a:lstStyle/>
          <a:p>
            <a:pPr marL="127000">
              <a:lnSpc>
                <a:spcPct val="100000"/>
              </a:lnSpc>
              <a:spcBef>
                <a:spcPts val="690"/>
              </a:spcBef>
            </a:pPr>
            <a:r>
              <a:rPr dirty="0" sz="1100">
                <a:latin typeface="Lucida Console"/>
                <a:cs typeface="Lucida Console"/>
              </a:rPr>
              <a:t>public</a:t>
            </a:r>
            <a:r>
              <a:rPr dirty="0" sz="1100" spc="5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static</a:t>
            </a:r>
            <a:r>
              <a:rPr dirty="0" sz="1100" spc="5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Color</a:t>
            </a:r>
            <a:r>
              <a:rPr dirty="0" sz="1100" spc="5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toColor(double</a:t>
            </a:r>
            <a:r>
              <a:rPr dirty="0" sz="1100" spc="60">
                <a:latin typeface="Lucida Console"/>
                <a:cs typeface="Lucida Console"/>
              </a:rPr>
              <a:t> </a:t>
            </a:r>
            <a:r>
              <a:rPr dirty="0" sz="1100" spc="-25">
                <a:latin typeface="Lucida Console"/>
                <a:cs typeface="Lucida Console"/>
              </a:rPr>
              <a:t>V)</a:t>
            </a:r>
            <a:endParaRPr sz="1100">
              <a:latin typeface="Lucida Console"/>
              <a:cs typeface="Lucida Console"/>
            </a:endParaRPr>
          </a:p>
          <a:p>
            <a:pPr marL="127000">
              <a:lnSpc>
                <a:spcPct val="100000"/>
              </a:lnSpc>
              <a:spcBef>
                <a:spcPts val="165"/>
              </a:spcBef>
            </a:pPr>
            <a:r>
              <a:rPr dirty="0" sz="1100" spc="5">
                <a:latin typeface="Lucida Console"/>
                <a:cs typeface="Lucida Console"/>
              </a:rPr>
              <a:t>{</a:t>
            </a:r>
            <a:endParaRPr sz="1100">
              <a:latin typeface="Lucida Console"/>
              <a:cs typeface="Lucida Console"/>
            </a:endParaRPr>
          </a:p>
          <a:p>
            <a:pPr marL="382270">
              <a:lnSpc>
                <a:spcPct val="100000"/>
              </a:lnSpc>
              <a:spcBef>
                <a:spcPts val="170"/>
              </a:spcBef>
            </a:pPr>
            <a:r>
              <a:rPr dirty="0" sz="1100">
                <a:latin typeface="Lucida Console"/>
                <a:cs typeface="Lucida Console"/>
              </a:rPr>
              <a:t>V</a:t>
            </a:r>
            <a:r>
              <a:rPr dirty="0" sz="1100" spc="1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=</a:t>
            </a:r>
            <a:r>
              <a:rPr dirty="0" sz="1100" spc="1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128</a:t>
            </a:r>
            <a:r>
              <a:rPr dirty="0" sz="1100" spc="1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+</a:t>
            </a:r>
            <a:r>
              <a:rPr dirty="0" sz="1100" spc="1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V</a:t>
            </a:r>
            <a:r>
              <a:rPr dirty="0" sz="1100" spc="1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/</a:t>
            </a:r>
            <a:r>
              <a:rPr dirty="0" sz="1100" spc="15">
                <a:latin typeface="Lucida Console"/>
                <a:cs typeface="Lucida Console"/>
              </a:rPr>
              <a:t> </a:t>
            </a:r>
            <a:r>
              <a:rPr dirty="0" sz="1100" spc="-10">
                <a:latin typeface="Lucida Console"/>
                <a:cs typeface="Lucida Console"/>
              </a:rPr>
              <a:t>2.0e10;</a:t>
            </a:r>
            <a:endParaRPr sz="1100">
              <a:latin typeface="Lucida Console"/>
              <a:cs typeface="Lucida Console"/>
            </a:endParaRPr>
          </a:p>
          <a:p>
            <a:pPr marL="382270">
              <a:lnSpc>
                <a:spcPct val="100000"/>
              </a:lnSpc>
              <a:spcBef>
                <a:spcPts val="165"/>
              </a:spcBef>
            </a:pPr>
            <a:r>
              <a:rPr dirty="0" sz="1100">
                <a:latin typeface="Lucida Console"/>
                <a:cs typeface="Lucida Console"/>
              </a:rPr>
              <a:t>int</a:t>
            </a:r>
            <a:r>
              <a:rPr dirty="0" sz="1100" spc="1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t</a:t>
            </a:r>
            <a:r>
              <a:rPr dirty="0" sz="1100" spc="1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=</a:t>
            </a:r>
            <a:r>
              <a:rPr dirty="0" sz="1100" spc="15">
                <a:latin typeface="Lucida Console"/>
                <a:cs typeface="Lucida Console"/>
              </a:rPr>
              <a:t> </a:t>
            </a:r>
            <a:r>
              <a:rPr dirty="0" sz="1100" spc="-35">
                <a:latin typeface="Lucida Console"/>
                <a:cs typeface="Lucida Console"/>
              </a:rPr>
              <a:t>0;</a:t>
            </a:r>
            <a:endParaRPr sz="1100">
              <a:latin typeface="Lucida Console"/>
              <a:cs typeface="Lucida Console"/>
            </a:endParaRPr>
          </a:p>
          <a:p>
            <a:pPr marL="382270">
              <a:lnSpc>
                <a:spcPct val="100000"/>
              </a:lnSpc>
              <a:spcBef>
                <a:spcPts val="165"/>
              </a:spcBef>
            </a:pPr>
            <a:r>
              <a:rPr dirty="0" sz="1100">
                <a:latin typeface="Lucida Console"/>
                <a:cs typeface="Lucida Console"/>
              </a:rPr>
              <a:t>if</a:t>
            </a:r>
            <a:r>
              <a:rPr dirty="0" sz="1100" spc="1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(V</a:t>
            </a:r>
            <a:r>
              <a:rPr dirty="0" sz="1100" spc="1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&gt;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255)</a:t>
            </a:r>
            <a:r>
              <a:rPr dirty="0" sz="1100" spc="1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t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=</a:t>
            </a:r>
            <a:r>
              <a:rPr dirty="0" sz="1100" spc="15">
                <a:latin typeface="Lucida Console"/>
                <a:cs typeface="Lucida Console"/>
              </a:rPr>
              <a:t> </a:t>
            </a:r>
            <a:r>
              <a:rPr dirty="0" sz="1100" spc="-20">
                <a:latin typeface="Lucida Console"/>
                <a:cs typeface="Lucida Console"/>
              </a:rPr>
              <a:t>255;</a:t>
            </a:r>
            <a:endParaRPr sz="1100">
              <a:latin typeface="Lucida Console"/>
              <a:cs typeface="Lucida Console"/>
            </a:endParaRPr>
          </a:p>
          <a:p>
            <a:pPr marL="382270">
              <a:lnSpc>
                <a:spcPct val="100000"/>
              </a:lnSpc>
              <a:spcBef>
                <a:spcPts val="170"/>
              </a:spcBef>
            </a:pPr>
            <a:r>
              <a:rPr dirty="0" sz="1100">
                <a:latin typeface="Lucida Console"/>
                <a:cs typeface="Lucida Console"/>
              </a:rPr>
              <a:t>else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if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(V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&gt;=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0)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t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=</a:t>
            </a:r>
            <a:r>
              <a:rPr dirty="0" sz="1100" spc="2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(int)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 spc="-25">
                <a:latin typeface="Lucida Console"/>
                <a:cs typeface="Lucida Console"/>
              </a:rPr>
              <a:t>V;</a:t>
            </a:r>
            <a:endParaRPr sz="110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1650">
              <a:latin typeface="Lucida Console"/>
              <a:cs typeface="Lucida Console"/>
            </a:endParaRPr>
          </a:p>
          <a:p>
            <a:pPr marL="382270">
              <a:lnSpc>
                <a:spcPct val="100000"/>
              </a:lnSpc>
            </a:pPr>
            <a:r>
              <a:rPr dirty="0" sz="1100">
                <a:latin typeface="Lucida Console"/>
                <a:cs typeface="Lucida Console"/>
              </a:rPr>
              <a:t>return</a:t>
            </a:r>
            <a:r>
              <a:rPr dirty="0" sz="1100" spc="3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new</a:t>
            </a:r>
            <a:r>
              <a:rPr dirty="0" sz="1100" spc="3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Color(t,</a:t>
            </a:r>
            <a:r>
              <a:rPr dirty="0" sz="1100" spc="3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t,</a:t>
            </a:r>
            <a:r>
              <a:rPr dirty="0" sz="1100" spc="40">
                <a:latin typeface="Lucida Console"/>
                <a:cs typeface="Lucida Console"/>
              </a:rPr>
              <a:t> </a:t>
            </a:r>
            <a:r>
              <a:rPr dirty="0" sz="1100" spc="-25">
                <a:latin typeface="Lucida Console"/>
                <a:cs typeface="Lucida Console"/>
              </a:rPr>
              <a:t>t);</a:t>
            </a:r>
            <a:endParaRPr sz="1100">
              <a:latin typeface="Lucida Console"/>
              <a:cs typeface="Lucida Console"/>
            </a:endParaRPr>
          </a:p>
          <a:p>
            <a:pPr marL="127000">
              <a:lnSpc>
                <a:spcPct val="100000"/>
              </a:lnSpc>
              <a:spcBef>
                <a:spcPts val="170"/>
              </a:spcBef>
            </a:pPr>
            <a:r>
              <a:rPr dirty="0" sz="1100" spc="5">
                <a:latin typeface="Lucida Console"/>
                <a:cs typeface="Lucida Console"/>
              </a:rPr>
              <a:t>}</a:t>
            </a:r>
            <a:endParaRPr sz="1100">
              <a:latin typeface="Lucida Console"/>
              <a:cs typeface="Lucida Console"/>
            </a:endParaRPr>
          </a:p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447443" y="4785657"/>
          <a:ext cx="3693795" cy="775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7340"/>
                <a:gridCol w="307340"/>
                <a:gridCol w="307339"/>
                <a:gridCol w="307340"/>
                <a:gridCol w="307340"/>
                <a:gridCol w="307339"/>
                <a:gridCol w="307339"/>
                <a:gridCol w="307339"/>
                <a:gridCol w="307339"/>
                <a:gridCol w="307339"/>
                <a:gridCol w="307339"/>
                <a:gridCol w="307339"/>
              </a:tblGrid>
              <a:tr h="2584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000">
                          <a:latin typeface="Lucida Console"/>
                          <a:cs typeface="Lucida Console"/>
                        </a:rPr>
                        <a:t>V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3492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3F6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000">
                          <a:latin typeface="Lucida Console"/>
                          <a:cs typeface="Lucida Console"/>
                        </a:rPr>
                        <a:t>t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3492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3F6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000">
                          <a:latin typeface="Lucida Console"/>
                          <a:cs typeface="Lucida Console"/>
                        </a:rPr>
                        <a:t>0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3492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000">
                          <a:latin typeface="Lucida Console"/>
                          <a:cs typeface="Lucida Console"/>
                        </a:rPr>
                        <a:t>1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3492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000">
                          <a:latin typeface="Lucida Console"/>
                          <a:cs typeface="Lucida Console"/>
                        </a:rPr>
                        <a:t>2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3492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000">
                          <a:latin typeface="Lucida Console"/>
                          <a:cs typeface="Lucida Console"/>
                        </a:rPr>
                        <a:t>3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3492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000">
                          <a:latin typeface="Lucida Console"/>
                          <a:cs typeface="Lucida Console"/>
                        </a:rPr>
                        <a:t>4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3492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000">
                          <a:latin typeface="Lucida Console"/>
                          <a:cs typeface="Lucida Console"/>
                        </a:rPr>
                        <a:t>5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3492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000">
                          <a:latin typeface="Lucida Console"/>
                          <a:cs typeface="Lucida Console"/>
                        </a:rPr>
                        <a:t>6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3492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000">
                          <a:latin typeface="Lucida Console"/>
                          <a:cs typeface="Lucida Console"/>
                        </a:rPr>
                        <a:t>7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3492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000">
                          <a:latin typeface="Lucida Console"/>
                          <a:cs typeface="Lucida Console"/>
                        </a:rPr>
                        <a:t>8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3492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000">
                          <a:latin typeface="Lucida Console"/>
                          <a:cs typeface="Lucida Console"/>
                        </a:rPr>
                        <a:t>9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3492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000" spc="-25">
                          <a:latin typeface="Lucida Console"/>
                          <a:cs typeface="Lucida Console"/>
                        </a:rPr>
                        <a:t>...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3492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3F6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31313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5C5C5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03030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61616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54100"/>
            <a:ext cx="5364486" cy="56642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6322936" y="1206000"/>
            <a:ext cx="3098800" cy="7759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805305" algn="l"/>
              </a:tabLst>
            </a:pPr>
            <a:r>
              <a:rPr dirty="0" sz="1850" spc="150" b="1">
                <a:solidFill>
                  <a:srgbClr val="BABABA"/>
                </a:solidFill>
                <a:latin typeface="Verdana"/>
                <a:cs typeface="Verdana"/>
              </a:rPr>
              <a:t>COMPUTER</a:t>
            </a:r>
            <a:r>
              <a:rPr dirty="0" sz="1850" b="1">
                <a:solidFill>
                  <a:srgbClr val="BABABA"/>
                </a:solidFill>
                <a:latin typeface="Verdana"/>
                <a:cs typeface="Verdana"/>
              </a:rPr>
              <a:t>	</a:t>
            </a:r>
            <a:r>
              <a:rPr dirty="0" sz="1850" spc="75" b="1">
                <a:solidFill>
                  <a:srgbClr val="BABABA"/>
                </a:solidFill>
                <a:latin typeface="Verdana"/>
                <a:cs typeface="Verdana"/>
              </a:rPr>
              <a:t>SCIENCE </a:t>
            </a:r>
            <a:endParaRPr sz="1850">
              <a:latin typeface="Verdana"/>
              <a:cs typeface="Verdana"/>
            </a:endParaRPr>
          </a:p>
          <a:p>
            <a:pPr marL="72390">
              <a:lnSpc>
                <a:spcPct val="100000"/>
              </a:lnSpc>
              <a:spcBef>
                <a:spcPts val="45"/>
              </a:spcBef>
            </a:pP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S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E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D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G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E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W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spc="-260" b="1">
                <a:solidFill>
                  <a:srgbClr val="BABABA"/>
                </a:solidFill>
                <a:latin typeface="Verdana"/>
                <a:cs typeface="Verdana"/>
              </a:rPr>
              <a:t>I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C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K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/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W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A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Y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N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spc="-50" b="1">
                <a:solidFill>
                  <a:srgbClr val="BABABA"/>
                </a:solidFill>
                <a:latin typeface="Verdana"/>
                <a:cs typeface="Verdana"/>
              </a:rPr>
              <a:t>E</a:t>
            </a:r>
            <a:endParaRPr sz="1150">
              <a:latin typeface="Verdana"/>
              <a:cs typeface="Verdana"/>
            </a:endParaRPr>
          </a:p>
          <a:p>
            <a:pPr marL="29845">
              <a:lnSpc>
                <a:spcPct val="100000"/>
              </a:lnSpc>
              <a:spcBef>
                <a:spcPts val="815"/>
              </a:spcBef>
            </a:pPr>
            <a:r>
              <a:rPr dirty="0" sz="1200">
                <a:solidFill>
                  <a:srgbClr val="BABABA"/>
                </a:solidFill>
                <a:latin typeface="Arial"/>
                <a:cs typeface="Arial"/>
              </a:rPr>
              <a:t>PA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R</a:t>
            </a:r>
            <a:r>
              <a:rPr dirty="0" sz="1200" spc="-16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BABABA"/>
                </a:solidFill>
                <a:latin typeface="Arial"/>
                <a:cs typeface="Arial"/>
              </a:rPr>
              <a:t>T</a:t>
            </a:r>
            <a:r>
              <a:rPr dirty="0" sz="1200" spc="390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BABABA"/>
                </a:solidFill>
                <a:latin typeface="Arial"/>
                <a:cs typeface="Arial"/>
              </a:rPr>
              <a:t>I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BABABA"/>
                </a:solidFill>
                <a:latin typeface="Arial"/>
                <a:cs typeface="Arial"/>
              </a:rPr>
              <a:t>:</a:t>
            </a:r>
            <a:r>
              <a:rPr dirty="0" sz="1200" spc="390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-170">
                <a:solidFill>
                  <a:srgbClr val="BABABA"/>
                </a:solidFill>
                <a:latin typeface="Arial"/>
                <a:cs typeface="Arial"/>
              </a:rPr>
              <a:t>P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R</a:t>
            </a:r>
            <a:r>
              <a:rPr dirty="0" sz="1200" spc="-17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130">
                <a:solidFill>
                  <a:srgbClr val="BABABA"/>
                </a:solidFill>
                <a:latin typeface="Arial"/>
                <a:cs typeface="Arial"/>
              </a:rPr>
              <a:t>O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65">
                <a:solidFill>
                  <a:srgbClr val="BABABA"/>
                </a:solidFill>
                <a:latin typeface="Arial"/>
                <a:cs typeface="Arial"/>
              </a:rPr>
              <a:t>G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R </a:t>
            </a:r>
            <a:r>
              <a:rPr dirty="0" sz="1200" spc="80">
                <a:solidFill>
                  <a:srgbClr val="BABABA"/>
                </a:solidFill>
                <a:latin typeface="Arial"/>
                <a:cs typeface="Arial"/>
              </a:rPr>
              <a:t>A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145">
                <a:solidFill>
                  <a:srgbClr val="BABABA"/>
                </a:solidFill>
                <a:latin typeface="Arial"/>
                <a:cs typeface="Arial"/>
              </a:rPr>
              <a:t>M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145">
                <a:solidFill>
                  <a:srgbClr val="BABABA"/>
                </a:solidFill>
                <a:latin typeface="Arial"/>
                <a:cs typeface="Arial"/>
              </a:rPr>
              <a:t>M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BABABA"/>
                </a:solidFill>
                <a:latin typeface="Arial"/>
                <a:cs typeface="Arial"/>
              </a:rPr>
              <a:t>I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135">
                <a:solidFill>
                  <a:srgbClr val="BABABA"/>
                </a:solidFill>
                <a:latin typeface="Arial"/>
                <a:cs typeface="Arial"/>
              </a:rPr>
              <a:t>N</a:t>
            </a:r>
            <a:r>
              <a:rPr dirty="0" sz="1200" spc="-14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65">
                <a:solidFill>
                  <a:srgbClr val="BABABA"/>
                </a:solidFill>
                <a:latin typeface="Arial"/>
                <a:cs typeface="Arial"/>
              </a:rPr>
              <a:t>G</a:t>
            </a:r>
            <a:r>
              <a:rPr dirty="0" sz="1200" spc="390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BABABA"/>
                </a:solidFill>
                <a:latin typeface="Arial"/>
                <a:cs typeface="Arial"/>
              </a:rPr>
              <a:t>I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135">
                <a:solidFill>
                  <a:srgbClr val="BABABA"/>
                </a:solidFill>
                <a:latin typeface="Arial"/>
                <a:cs typeface="Arial"/>
              </a:rPr>
              <a:t>N</a:t>
            </a:r>
            <a:r>
              <a:rPr dirty="0" sz="1200" spc="390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80">
                <a:solidFill>
                  <a:srgbClr val="BABABA"/>
                </a:solidFill>
                <a:latin typeface="Arial"/>
                <a:cs typeface="Arial"/>
              </a:rPr>
              <a:t>JAVA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30200" y="6394081"/>
            <a:ext cx="2870200" cy="20383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6350" rIns="0" bIns="0" rtlCol="0" vert="horz">
            <a:spAutoFit/>
          </a:bodyPr>
          <a:lstStyle/>
          <a:p>
            <a:pPr marL="75565">
              <a:lnSpc>
                <a:spcPct val="100000"/>
              </a:lnSpc>
              <a:spcBef>
                <a:spcPts val="50"/>
              </a:spcBef>
            </a:pPr>
            <a:r>
              <a:rPr dirty="0" sz="1000" spc="75">
                <a:solidFill>
                  <a:srgbClr val="797979"/>
                </a:solidFill>
                <a:latin typeface="Lucida Console"/>
                <a:cs typeface="Lucida Console"/>
              </a:rPr>
              <a:t>CS.9.B.CreatingDTs.Charges </a:t>
            </a:r>
            <a:endParaRPr sz="1000">
              <a:latin typeface="Lucida Console"/>
              <a:cs typeface="Lucida Consol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54100"/>
            <a:ext cx="5364486" cy="56642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3182937" y="3272819"/>
            <a:ext cx="3542665" cy="21926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426084" indent="-414020">
              <a:lnSpc>
                <a:spcPct val="100000"/>
              </a:lnSpc>
              <a:spcBef>
                <a:spcPts val="90"/>
              </a:spcBef>
              <a:buAutoNum type="arabicPeriod" startAt="9"/>
              <a:tabLst>
                <a:tab pos="426720" algn="l"/>
              </a:tabLst>
            </a:pPr>
            <a:r>
              <a:rPr dirty="0" sz="2650">
                <a:solidFill>
                  <a:srgbClr val="A9A9A9"/>
                </a:solidFill>
                <a:latin typeface="Arial"/>
                <a:cs typeface="Arial"/>
              </a:rPr>
              <a:t>Creating</a:t>
            </a:r>
            <a:r>
              <a:rPr dirty="0" sz="2650" spc="185">
                <a:solidFill>
                  <a:srgbClr val="A9A9A9"/>
                </a:solidFill>
                <a:latin typeface="Arial"/>
                <a:cs typeface="Arial"/>
              </a:rPr>
              <a:t> </a:t>
            </a:r>
            <a:r>
              <a:rPr dirty="0" sz="2650" spc="50">
                <a:solidFill>
                  <a:srgbClr val="A9A9A9"/>
                </a:solidFill>
                <a:latin typeface="Arial"/>
                <a:cs typeface="Arial"/>
              </a:rPr>
              <a:t>Data</a:t>
            </a:r>
            <a:r>
              <a:rPr dirty="0" sz="2650" spc="180">
                <a:solidFill>
                  <a:srgbClr val="A9A9A9"/>
                </a:solidFill>
                <a:latin typeface="Arial"/>
                <a:cs typeface="Arial"/>
              </a:rPr>
              <a:t> </a:t>
            </a:r>
            <a:r>
              <a:rPr dirty="0" sz="2650" spc="-85">
                <a:solidFill>
                  <a:srgbClr val="A9A9A9"/>
                </a:solidFill>
                <a:latin typeface="Arial"/>
                <a:cs typeface="Arial"/>
              </a:rPr>
              <a:t>Types</a:t>
            </a:r>
            <a:endParaRPr sz="2650">
              <a:latin typeface="Arial"/>
              <a:cs typeface="Arial"/>
            </a:endParaRPr>
          </a:p>
          <a:p>
            <a:pPr lvl="1" marL="1044575" indent="-220979">
              <a:lnSpc>
                <a:spcPct val="100000"/>
              </a:lnSpc>
              <a:spcBef>
                <a:spcPts val="2625"/>
              </a:spcBef>
              <a:buChar char="•"/>
              <a:tabLst>
                <a:tab pos="1045210" algn="l"/>
              </a:tabLst>
            </a:pPr>
            <a:r>
              <a:rPr dirty="0" sz="1950" spc="60">
                <a:solidFill>
                  <a:srgbClr val="929292"/>
                </a:solidFill>
                <a:latin typeface="Arial"/>
                <a:cs typeface="Arial"/>
              </a:rPr>
              <a:t>Overview</a:t>
            </a:r>
            <a:endParaRPr sz="1950">
              <a:latin typeface="Arial"/>
              <a:cs typeface="Arial"/>
            </a:endParaRPr>
          </a:p>
          <a:p>
            <a:pPr lvl="1" marL="1044575" indent="-220979">
              <a:lnSpc>
                <a:spcPct val="100000"/>
              </a:lnSpc>
              <a:spcBef>
                <a:spcPts val="635"/>
              </a:spcBef>
              <a:buChar char="•"/>
              <a:tabLst>
                <a:tab pos="1045210" algn="l"/>
              </a:tabLst>
            </a:pPr>
            <a:r>
              <a:rPr dirty="0" sz="1950">
                <a:solidFill>
                  <a:srgbClr val="929292"/>
                </a:solidFill>
                <a:latin typeface="Arial"/>
                <a:cs typeface="Arial"/>
              </a:rPr>
              <a:t>Point</a:t>
            </a:r>
            <a:r>
              <a:rPr dirty="0" sz="1950" spc="-80">
                <a:solidFill>
                  <a:srgbClr val="929292"/>
                </a:solidFill>
                <a:latin typeface="Arial"/>
                <a:cs typeface="Arial"/>
              </a:rPr>
              <a:t> </a:t>
            </a:r>
            <a:r>
              <a:rPr dirty="0" sz="1950" spc="-10">
                <a:solidFill>
                  <a:srgbClr val="929292"/>
                </a:solidFill>
                <a:latin typeface="Arial"/>
                <a:cs typeface="Arial"/>
              </a:rPr>
              <a:t>charges</a:t>
            </a:r>
            <a:endParaRPr sz="1950">
              <a:latin typeface="Arial"/>
              <a:cs typeface="Arial"/>
            </a:endParaRPr>
          </a:p>
          <a:p>
            <a:pPr lvl="1" marL="1044575" indent="-220979">
              <a:lnSpc>
                <a:spcPct val="100000"/>
              </a:lnSpc>
              <a:spcBef>
                <a:spcPts val="635"/>
              </a:spcBef>
              <a:buChar char="•"/>
              <a:tabLst>
                <a:tab pos="1045210" algn="l"/>
              </a:tabLst>
            </a:pPr>
            <a:r>
              <a:rPr dirty="0" sz="1950">
                <a:latin typeface="Arial"/>
                <a:cs typeface="Arial"/>
              </a:rPr>
              <a:t>Turtle</a:t>
            </a:r>
            <a:r>
              <a:rPr dirty="0" sz="1950" spc="-60">
                <a:latin typeface="Arial"/>
                <a:cs typeface="Arial"/>
              </a:rPr>
              <a:t> </a:t>
            </a:r>
            <a:r>
              <a:rPr dirty="0" sz="1950" spc="-10">
                <a:latin typeface="Arial"/>
                <a:cs typeface="Arial"/>
              </a:rPr>
              <a:t>graphics</a:t>
            </a:r>
            <a:endParaRPr sz="1950">
              <a:latin typeface="Arial"/>
              <a:cs typeface="Arial"/>
            </a:endParaRPr>
          </a:p>
          <a:p>
            <a:pPr lvl="1" marL="1044575" indent="-220979">
              <a:lnSpc>
                <a:spcPct val="100000"/>
              </a:lnSpc>
              <a:spcBef>
                <a:spcPts val="630"/>
              </a:spcBef>
              <a:buChar char="•"/>
              <a:tabLst>
                <a:tab pos="1045210" algn="l"/>
              </a:tabLst>
            </a:pPr>
            <a:r>
              <a:rPr dirty="0" sz="1950">
                <a:solidFill>
                  <a:srgbClr val="929292"/>
                </a:solidFill>
                <a:latin typeface="Arial"/>
                <a:cs typeface="Arial"/>
              </a:rPr>
              <a:t>Complex</a:t>
            </a:r>
            <a:r>
              <a:rPr dirty="0" sz="1950" spc="330">
                <a:solidFill>
                  <a:srgbClr val="929292"/>
                </a:solidFill>
                <a:latin typeface="Arial"/>
                <a:cs typeface="Arial"/>
              </a:rPr>
              <a:t> </a:t>
            </a:r>
            <a:r>
              <a:rPr dirty="0" sz="1950" spc="-10">
                <a:solidFill>
                  <a:srgbClr val="929292"/>
                </a:solidFill>
                <a:latin typeface="Arial"/>
                <a:cs typeface="Arial"/>
              </a:rPr>
              <a:t>numbers</a:t>
            </a:r>
            <a:endParaRPr sz="195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322936" y="1206000"/>
            <a:ext cx="3098800" cy="7759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805305" algn="l"/>
              </a:tabLst>
            </a:pPr>
            <a:r>
              <a:rPr dirty="0" sz="1850" spc="150" b="1">
                <a:solidFill>
                  <a:srgbClr val="BABABA"/>
                </a:solidFill>
                <a:latin typeface="Verdana"/>
                <a:cs typeface="Verdana"/>
              </a:rPr>
              <a:t>COMPUTER</a:t>
            </a:r>
            <a:r>
              <a:rPr dirty="0" sz="1850" b="1">
                <a:solidFill>
                  <a:srgbClr val="BABABA"/>
                </a:solidFill>
                <a:latin typeface="Verdana"/>
                <a:cs typeface="Verdana"/>
              </a:rPr>
              <a:t>	</a:t>
            </a:r>
            <a:r>
              <a:rPr dirty="0" sz="1850" spc="75" b="1">
                <a:solidFill>
                  <a:srgbClr val="BABABA"/>
                </a:solidFill>
                <a:latin typeface="Verdana"/>
                <a:cs typeface="Verdana"/>
              </a:rPr>
              <a:t>SCIENCE </a:t>
            </a:r>
            <a:endParaRPr sz="1850">
              <a:latin typeface="Verdana"/>
              <a:cs typeface="Verdana"/>
            </a:endParaRPr>
          </a:p>
          <a:p>
            <a:pPr marL="72390">
              <a:lnSpc>
                <a:spcPct val="100000"/>
              </a:lnSpc>
              <a:spcBef>
                <a:spcPts val="45"/>
              </a:spcBef>
            </a:pP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S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E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D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G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E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W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spc="-260" b="1">
                <a:solidFill>
                  <a:srgbClr val="BABABA"/>
                </a:solidFill>
                <a:latin typeface="Verdana"/>
                <a:cs typeface="Verdana"/>
              </a:rPr>
              <a:t>I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C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K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/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W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A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Y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N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spc="-50" b="1">
                <a:solidFill>
                  <a:srgbClr val="BABABA"/>
                </a:solidFill>
                <a:latin typeface="Verdana"/>
                <a:cs typeface="Verdana"/>
              </a:rPr>
              <a:t>E</a:t>
            </a:r>
            <a:endParaRPr sz="1150">
              <a:latin typeface="Verdana"/>
              <a:cs typeface="Verdana"/>
            </a:endParaRPr>
          </a:p>
          <a:p>
            <a:pPr marL="29845">
              <a:lnSpc>
                <a:spcPct val="100000"/>
              </a:lnSpc>
              <a:spcBef>
                <a:spcPts val="815"/>
              </a:spcBef>
            </a:pPr>
            <a:r>
              <a:rPr dirty="0" sz="1200">
                <a:solidFill>
                  <a:srgbClr val="BABABA"/>
                </a:solidFill>
                <a:latin typeface="Arial"/>
                <a:cs typeface="Arial"/>
              </a:rPr>
              <a:t>PA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R</a:t>
            </a:r>
            <a:r>
              <a:rPr dirty="0" sz="1200" spc="-16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BABABA"/>
                </a:solidFill>
                <a:latin typeface="Arial"/>
                <a:cs typeface="Arial"/>
              </a:rPr>
              <a:t>T</a:t>
            </a:r>
            <a:r>
              <a:rPr dirty="0" sz="1200" spc="390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BABABA"/>
                </a:solidFill>
                <a:latin typeface="Arial"/>
                <a:cs typeface="Arial"/>
              </a:rPr>
              <a:t>I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BABABA"/>
                </a:solidFill>
                <a:latin typeface="Arial"/>
                <a:cs typeface="Arial"/>
              </a:rPr>
              <a:t>:</a:t>
            </a:r>
            <a:r>
              <a:rPr dirty="0" sz="1200" spc="390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-170">
                <a:solidFill>
                  <a:srgbClr val="BABABA"/>
                </a:solidFill>
                <a:latin typeface="Arial"/>
                <a:cs typeface="Arial"/>
              </a:rPr>
              <a:t>P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R</a:t>
            </a:r>
            <a:r>
              <a:rPr dirty="0" sz="1200" spc="-17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130">
                <a:solidFill>
                  <a:srgbClr val="BABABA"/>
                </a:solidFill>
                <a:latin typeface="Arial"/>
                <a:cs typeface="Arial"/>
              </a:rPr>
              <a:t>O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65">
                <a:solidFill>
                  <a:srgbClr val="BABABA"/>
                </a:solidFill>
                <a:latin typeface="Arial"/>
                <a:cs typeface="Arial"/>
              </a:rPr>
              <a:t>G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R </a:t>
            </a:r>
            <a:r>
              <a:rPr dirty="0" sz="1200" spc="80">
                <a:solidFill>
                  <a:srgbClr val="BABABA"/>
                </a:solidFill>
                <a:latin typeface="Arial"/>
                <a:cs typeface="Arial"/>
              </a:rPr>
              <a:t>A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145">
                <a:solidFill>
                  <a:srgbClr val="BABABA"/>
                </a:solidFill>
                <a:latin typeface="Arial"/>
                <a:cs typeface="Arial"/>
              </a:rPr>
              <a:t>M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145">
                <a:solidFill>
                  <a:srgbClr val="BABABA"/>
                </a:solidFill>
                <a:latin typeface="Arial"/>
                <a:cs typeface="Arial"/>
              </a:rPr>
              <a:t>M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BABABA"/>
                </a:solidFill>
                <a:latin typeface="Arial"/>
                <a:cs typeface="Arial"/>
              </a:rPr>
              <a:t>I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135">
                <a:solidFill>
                  <a:srgbClr val="BABABA"/>
                </a:solidFill>
                <a:latin typeface="Arial"/>
                <a:cs typeface="Arial"/>
              </a:rPr>
              <a:t>N</a:t>
            </a:r>
            <a:r>
              <a:rPr dirty="0" sz="1200" spc="-14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65">
                <a:solidFill>
                  <a:srgbClr val="BABABA"/>
                </a:solidFill>
                <a:latin typeface="Arial"/>
                <a:cs typeface="Arial"/>
              </a:rPr>
              <a:t>G</a:t>
            </a:r>
            <a:r>
              <a:rPr dirty="0" sz="1200" spc="390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BABABA"/>
                </a:solidFill>
                <a:latin typeface="Arial"/>
                <a:cs typeface="Arial"/>
              </a:rPr>
              <a:t>I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135">
                <a:solidFill>
                  <a:srgbClr val="BABABA"/>
                </a:solidFill>
                <a:latin typeface="Arial"/>
                <a:cs typeface="Arial"/>
              </a:rPr>
              <a:t>N</a:t>
            </a:r>
            <a:r>
              <a:rPr dirty="0" sz="1200" spc="390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80">
                <a:solidFill>
                  <a:srgbClr val="BABABA"/>
                </a:solidFill>
                <a:latin typeface="Arial"/>
                <a:cs typeface="Arial"/>
              </a:rPr>
              <a:t>JAVA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30200" y="6394081"/>
            <a:ext cx="2870200" cy="20383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6350" rIns="0" bIns="0" rtlCol="0" vert="horz">
            <a:spAutoFit/>
          </a:bodyPr>
          <a:lstStyle/>
          <a:p>
            <a:pPr marL="75565">
              <a:lnSpc>
                <a:spcPct val="100000"/>
              </a:lnSpc>
              <a:spcBef>
                <a:spcPts val="50"/>
              </a:spcBef>
            </a:pPr>
            <a:r>
              <a:rPr dirty="0" sz="1000" spc="75">
                <a:solidFill>
                  <a:srgbClr val="797979"/>
                </a:solidFill>
                <a:latin typeface="Lucida Console"/>
                <a:cs typeface="Lucida Console"/>
              </a:rPr>
              <a:t>CS.9.C.CreatingDTs.Turtles </a:t>
            </a:r>
            <a:endParaRPr sz="1000">
              <a:latin typeface="Lucida Console"/>
              <a:cs typeface="Lucida Consol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0700" y="1581745"/>
            <a:ext cx="9017635" cy="0"/>
          </a:xfrm>
          <a:custGeom>
            <a:avLst/>
            <a:gdLst/>
            <a:ahLst/>
            <a:cxnLst/>
            <a:rect l="l" t="t" r="r" b="b"/>
            <a:pathLst>
              <a:path w="9017635" h="0">
                <a:moveTo>
                  <a:pt x="0" y="0"/>
                </a:moveTo>
                <a:lnTo>
                  <a:pt x="9017020" y="0"/>
                </a:lnTo>
              </a:path>
            </a:pathLst>
          </a:custGeom>
          <a:ln w="52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532130" y="1250334"/>
            <a:ext cx="2287905" cy="2901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700">
                <a:latin typeface="Arial"/>
                <a:cs typeface="Arial"/>
              </a:rPr>
              <a:t>ADT</a:t>
            </a:r>
            <a:r>
              <a:rPr dirty="0" sz="1700" spc="95">
                <a:latin typeface="Arial"/>
                <a:cs typeface="Arial"/>
              </a:rPr>
              <a:t> </a:t>
            </a:r>
            <a:r>
              <a:rPr dirty="0" sz="1700" spc="75">
                <a:latin typeface="Arial"/>
                <a:cs typeface="Arial"/>
              </a:rPr>
              <a:t>for</a:t>
            </a:r>
            <a:r>
              <a:rPr dirty="0" sz="1700" spc="9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turtle</a:t>
            </a:r>
            <a:r>
              <a:rPr dirty="0" sz="1700" spc="100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graphics</a:t>
            </a:r>
            <a:endParaRPr sz="1700">
              <a:latin typeface="Arial"/>
              <a:cs typeface="Arial"/>
            </a:endParaRPr>
          </a:p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2503735" y="5127218"/>
          <a:ext cx="6864350" cy="125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01085"/>
                <a:gridCol w="3252470"/>
              </a:tblGrid>
              <a:tr h="314325">
                <a:tc gridSpan="2"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150">
                          <a:latin typeface="Lucida Console"/>
                          <a:cs typeface="Lucida Console"/>
                        </a:rPr>
                        <a:t>public class </a:t>
                      </a:r>
                      <a:r>
                        <a:rPr dirty="0" sz="1150" spc="-10">
                          <a:latin typeface="Lucida Console"/>
                          <a:cs typeface="Lucida Console"/>
                        </a:rPr>
                        <a:t>Turtle</a:t>
                      </a:r>
                      <a:endParaRPr sz="1150">
                        <a:latin typeface="Lucida Console"/>
                        <a:cs typeface="Lucida Console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6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14325">
                <a:tc gridSpan="2">
                  <a:txBody>
                    <a:bodyPr/>
                    <a:lstStyle/>
                    <a:p>
                      <a:pPr marL="804545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dirty="0" sz="1150">
                          <a:latin typeface="Lucida Console"/>
                          <a:cs typeface="Lucida Console"/>
                        </a:rPr>
                        <a:t>Turtle(double x0, double y0, double </a:t>
                      </a:r>
                      <a:r>
                        <a:rPr dirty="0" sz="1150" spc="-25">
                          <a:latin typeface="Lucida Console"/>
                          <a:cs typeface="Lucida Console"/>
                        </a:rPr>
                        <a:t>q0)</a:t>
                      </a:r>
                      <a:endParaRPr sz="1150">
                        <a:latin typeface="Lucida Console"/>
                        <a:cs typeface="Lucida Console"/>
                      </a:endParaRPr>
                    </a:p>
                  </a:txBody>
                  <a:tcPr marL="0" marR="0" marB="0" marT="5715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14325"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150">
                          <a:latin typeface="Lucida Console"/>
                          <a:cs typeface="Lucida Console"/>
                        </a:rPr>
                        <a:t>void turnLeft(double </a:t>
                      </a:r>
                      <a:r>
                        <a:rPr dirty="0" sz="1150" spc="-10">
                          <a:latin typeface="Lucida Console"/>
                          <a:cs typeface="Lucida Console"/>
                        </a:rPr>
                        <a:t>delta)</a:t>
                      </a:r>
                      <a:endParaRPr sz="1150">
                        <a:latin typeface="Lucida Console"/>
                        <a:cs typeface="Lucida Console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dirty="0" sz="120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rotate</a:t>
                      </a:r>
                      <a:r>
                        <a:rPr dirty="0" sz="1200" spc="125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 </a:t>
                      </a:r>
                      <a:r>
                        <a:rPr dirty="0" sz="1200">
                          <a:solidFill>
                            <a:srgbClr val="005493"/>
                          </a:solidFill>
                          <a:latin typeface="Lucida Console"/>
                          <a:cs typeface="Lucida Console"/>
                        </a:rPr>
                        <a:t>delta</a:t>
                      </a:r>
                      <a:r>
                        <a:rPr dirty="0" sz="1200" spc="-220">
                          <a:solidFill>
                            <a:srgbClr val="005493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20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degrees</a:t>
                      </a:r>
                      <a:r>
                        <a:rPr dirty="0" sz="1200" spc="13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 </a:t>
                      </a:r>
                      <a:r>
                        <a:rPr dirty="0" sz="1200" spc="-1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counterclockwise</a:t>
                      </a:r>
                      <a:endParaRPr sz="1200">
                        <a:latin typeface="Lucida Sans Italic"/>
                        <a:cs typeface="Lucida Sans Italic"/>
                      </a:endParaRPr>
                    </a:p>
                  </a:txBody>
                  <a:tcPr marL="0" marR="0" marB="0" marT="50165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150">
                          <a:latin typeface="Lucida Console"/>
                          <a:cs typeface="Lucida Console"/>
                        </a:rPr>
                        <a:t>void goForward(double </a:t>
                      </a:r>
                      <a:r>
                        <a:rPr dirty="0" sz="1150" spc="-10">
                          <a:latin typeface="Lucida Console"/>
                          <a:cs typeface="Lucida Console"/>
                        </a:rPr>
                        <a:t>step)</a:t>
                      </a:r>
                      <a:endParaRPr sz="1150">
                        <a:latin typeface="Lucida Console"/>
                        <a:cs typeface="Lucida Console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dirty="0" sz="120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move</a:t>
                      </a:r>
                      <a:r>
                        <a:rPr dirty="0" sz="1200" spc="11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 </a:t>
                      </a:r>
                      <a:r>
                        <a:rPr dirty="0" sz="120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distance</a:t>
                      </a:r>
                      <a:r>
                        <a:rPr dirty="0" sz="1200" spc="11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 </a:t>
                      </a:r>
                      <a:r>
                        <a:rPr dirty="0" sz="1200">
                          <a:solidFill>
                            <a:srgbClr val="005493"/>
                          </a:solidFill>
                          <a:latin typeface="Lucida Console"/>
                          <a:cs typeface="Lucida Console"/>
                        </a:rPr>
                        <a:t>step</a:t>
                      </a:r>
                      <a:r>
                        <a:rPr dirty="0" sz="120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,</a:t>
                      </a:r>
                      <a:r>
                        <a:rPr dirty="0" sz="1200" spc="11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 </a:t>
                      </a:r>
                      <a:r>
                        <a:rPr dirty="0" sz="120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drawing</a:t>
                      </a:r>
                      <a:r>
                        <a:rPr dirty="0" sz="1200" spc="11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 </a:t>
                      </a:r>
                      <a:r>
                        <a:rPr dirty="0" sz="120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a</a:t>
                      </a:r>
                      <a:r>
                        <a:rPr dirty="0" sz="1200" spc="11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 </a:t>
                      </a:r>
                      <a:r>
                        <a:rPr dirty="0" sz="1200" spc="-2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line</a:t>
                      </a:r>
                      <a:endParaRPr sz="1200">
                        <a:latin typeface="Lucida Sans Italic"/>
                        <a:cs typeface="Lucida Sans Italic"/>
                      </a:endParaRPr>
                    </a:p>
                  </a:txBody>
                  <a:tcPr marL="0" marR="0" marB="0" marT="50165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object 5" descr=""/>
          <p:cNvSpPr txBox="1"/>
          <p:nvPr/>
        </p:nvSpPr>
        <p:spPr>
          <a:xfrm>
            <a:off x="897967" y="5751286"/>
            <a:ext cx="1455420" cy="23367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350" spc="85" b="1">
                <a:latin typeface="Trebuchet MS"/>
                <a:cs typeface="Trebuchet MS"/>
              </a:rPr>
              <a:t>API</a:t>
            </a:r>
            <a:r>
              <a:rPr dirty="0" sz="1350" spc="45" b="1">
                <a:latin typeface="Trebuchet MS"/>
                <a:cs typeface="Trebuchet MS"/>
              </a:rPr>
              <a:t> </a:t>
            </a:r>
            <a:r>
              <a:rPr dirty="0" sz="1350" spc="50" b="1">
                <a:latin typeface="Trebuchet MS"/>
                <a:cs typeface="Trebuchet MS"/>
              </a:rPr>
              <a:t>(operations)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715998" y="3894686"/>
            <a:ext cx="617220" cy="23367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350" spc="75" b="1">
                <a:latin typeface="Trebuchet MS"/>
                <a:cs typeface="Trebuchet MS"/>
              </a:rPr>
              <a:t>Values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20700" y="2363673"/>
            <a:ext cx="6248400" cy="47053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90170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710"/>
              </a:spcBef>
            </a:pPr>
            <a:r>
              <a:rPr dirty="0" sz="1450">
                <a:latin typeface="Lucida Sans Unicode"/>
                <a:cs typeface="Lucida Sans Unicode"/>
              </a:rPr>
              <a:t>An</a:t>
            </a:r>
            <a:r>
              <a:rPr dirty="0" sz="1450" spc="105"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ADT</a:t>
            </a:r>
            <a:r>
              <a:rPr dirty="0" sz="1450" spc="11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allows</a:t>
            </a:r>
            <a:r>
              <a:rPr dirty="0" sz="1450" spc="11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us</a:t>
            </a:r>
            <a:r>
              <a:rPr dirty="0" sz="1450" spc="11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to</a:t>
            </a:r>
            <a:r>
              <a:rPr dirty="0" sz="1450" spc="11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write</a:t>
            </a:r>
            <a:r>
              <a:rPr dirty="0" sz="1450" spc="11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Java</a:t>
            </a:r>
            <a:r>
              <a:rPr dirty="0" sz="1450" spc="11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programs</a:t>
            </a:r>
            <a:r>
              <a:rPr dirty="0" sz="1450" spc="11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that</a:t>
            </a:r>
            <a:r>
              <a:rPr dirty="0" sz="1450" spc="11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manipulate</a:t>
            </a:r>
            <a:r>
              <a:rPr dirty="0" sz="1450" spc="110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turtles.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20700" y="1791525"/>
            <a:ext cx="4889500" cy="45783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85725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675"/>
              </a:spcBef>
            </a:pPr>
            <a:r>
              <a:rPr dirty="0" sz="1450">
                <a:latin typeface="Lucida Sans Unicode"/>
                <a:cs typeface="Lucida Sans Unicode"/>
              </a:rPr>
              <a:t>A</a:t>
            </a:r>
            <a:r>
              <a:rPr dirty="0" sz="1450" spc="65"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turtle</a:t>
            </a:r>
            <a:r>
              <a:rPr dirty="0" sz="1450" spc="7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is</a:t>
            </a:r>
            <a:r>
              <a:rPr dirty="0" sz="1450" spc="6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an</a:t>
            </a:r>
            <a:r>
              <a:rPr dirty="0" sz="1450" spc="7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idealized</a:t>
            </a:r>
            <a:r>
              <a:rPr dirty="0" sz="1450" spc="7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model</a:t>
            </a:r>
            <a:r>
              <a:rPr dirty="0" sz="1450" spc="6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of</a:t>
            </a:r>
            <a:r>
              <a:rPr dirty="0" sz="1450" spc="7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a</a:t>
            </a:r>
            <a:r>
              <a:rPr dirty="0" sz="1450" spc="6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plotting</a:t>
            </a:r>
            <a:r>
              <a:rPr dirty="0" sz="1450" spc="70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device.</a:t>
            </a:r>
            <a:endParaRPr sz="1450">
              <a:latin typeface="Lucida Sans Unicode"/>
              <a:cs typeface="Lucida Sans Unicode"/>
            </a:endParaRPr>
          </a:p>
        </p:txBody>
      </p:sp>
      <p:graphicFrame>
        <p:nvGraphicFramePr>
          <p:cNvPr id="9" name="object 9" descr=""/>
          <p:cNvGraphicFramePr>
            <a:graphicFrameLocks noGrp="1"/>
          </p:cNvGraphicFramePr>
          <p:nvPr/>
        </p:nvGraphicFramePr>
        <p:xfrm>
          <a:off x="2509264" y="3085829"/>
          <a:ext cx="4610100" cy="18249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64310"/>
                <a:gridCol w="1100455"/>
                <a:gridCol w="1019810"/>
                <a:gridCol w="1019810"/>
              </a:tblGrid>
              <a:tr h="288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3F6F9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3F6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3F6F9"/>
                    </a:solidFill>
                  </a:tcPr>
                </a:tc>
              </a:tr>
              <a:tr h="288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200">
                          <a:latin typeface="Lucida Sans Unicode"/>
                          <a:cs typeface="Lucida Sans Unicode"/>
                        </a:rPr>
                        <a:t>position</a:t>
                      </a:r>
                      <a:r>
                        <a:rPr dirty="0" sz="1200" spc="9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200">
                          <a:latin typeface="Lucida Sans Unicode"/>
                          <a:cs typeface="Lucida Sans Unicode"/>
                        </a:rPr>
                        <a:t>(</a:t>
                      </a:r>
                      <a:r>
                        <a:rPr dirty="0" sz="1200" i="1">
                          <a:latin typeface="Lucida Sans Italic"/>
                          <a:cs typeface="Lucida Sans Italic"/>
                        </a:rPr>
                        <a:t>x</a:t>
                      </a:r>
                      <a:r>
                        <a:rPr dirty="0" sz="1200">
                          <a:latin typeface="Lucida Sans Unicode"/>
                          <a:cs typeface="Lucida Sans Unicode"/>
                        </a:rPr>
                        <a:t>,</a:t>
                      </a:r>
                      <a:r>
                        <a:rPr dirty="0" sz="1200" spc="95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200" i="1">
                          <a:latin typeface="Lucida Sans Italic"/>
                          <a:cs typeface="Lucida Sans Italic"/>
                        </a:rPr>
                        <a:t>y</a:t>
                      </a:r>
                      <a:r>
                        <a:rPr dirty="0" sz="1200" spc="-185" i="1">
                          <a:latin typeface="Lucida Sans Italic"/>
                          <a:cs typeface="Lucida Sans Italic"/>
                        </a:rPr>
                        <a:t> </a:t>
                      </a:r>
                      <a:r>
                        <a:rPr dirty="0" sz="1200" spc="-50">
                          <a:latin typeface="Lucida Sans Unicode"/>
                          <a:cs typeface="Lucida Sans Unicode"/>
                        </a:rPr>
                        <a:t>)</a:t>
                      </a:r>
                      <a:endParaRPr sz="12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3746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3F6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(.5,</a:t>
                      </a:r>
                      <a:r>
                        <a:rPr dirty="0" sz="1100" spc="15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25">
                          <a:latin typeface="Lucida Sans Unicode"/>
                          <a:cs typeface="Lucida Sans Unicode"/>
                        </a:rPr>
                        <a:t>.5)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4381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(.25,</a:t>
                      </a:r>
                      <a:r>
                        <a:rPr dirty="0" sz="1100" spc="2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20">
                          <a:latin typeface="Lucida Sans Unicode"/>
                          <a:cs typeface="Lucida Sans Unicode"/>
                        </a:rPr>
                        <a:t>.75)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4381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(.22,</a:t>
                      </a:r>
                      <a:r>
                        <a:rPr dirty="0" sz="1100" spc="2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20">
                          <a:latin typeface="Lucida Sans Unicode"/>
                          <a:cs typeface="Lucida Sans Unicode"/>
                        </a:rPr>
                        <a:t>.12)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4381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288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200" spc="-10">
                          <a:latin typeface="Lucida Sans Unicode"/>
                          <a:cs typeface="Lucida Sans Unicode"/>
                        </a:rPr>
                        <a:t>orientation</a:t>
                      </a:r>
                      <a:endParaRPr sz="12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3746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3F6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100" spc="40">
                          <a:latin typeface="Lucida Sans Unicode"/>
                          <a:cs typeface="Lucida Sans Unicode"/>
                        </a:rPr>
                        <a:t>90</a:t>
                      </a:r>
                      <a:r>
                        <a:rPr dirty="0" sz="1100" spc="40">
                          <a:latin typeface="Adobe Clean SemiCondensed"/>
                          <a:cs typeface="Adobe Clean SemiCondensed"/>
                        </a:rPr>
                        <a:t>°</a:t>
                      </a:r>
                      <a:endParaRPr sz="1100">
                        <a:latin typeface="Adobe Clean SemiCondensed"/>
                        <a:cs typeface="Adobe Clean SemiCondensed"/>
                      </a:endParaRPr>
                    </a:p>
                  </a:txBody>
                  <a:tcPr marL="0" marR="0" marB="0" marT="58419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100" spc="30">
                          <a:latin typeface="Lucida Sans Unicode"/>
                          <a:cs typeface="Lucida Sans Unicode"/>
                        </a:rPr>
                        <a:t>135</a:t>
                      </a:r>
                      <a:r>
                        <a:rPr dirty="0" sz="1100" spc="30">
                          <a:latin typeface="Adobe Clean SemiCondensed"/>
                          <a:cs typeface="Adobe Clean SemiCondensed"/>
                        </a:rPr>
                        <a:t>°</a:t>
                      </a:r>
                      <a:endParaRPr sz="1100">
                        <a:latin typeface="Adobe Clean SemiCondensed"/>
                        <a:cs typeface="Adobe Clean SemiCondensed"/>
                      </a:endParaRPr>
                    </a:p>
                  </a:txBody>
                  <a:tcPr marL="0" marR="0" marB="0" marT="58419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100" spc="40">
                          <a:latin typeface="Lucida Sans Unicode"/>
                          <a:cs typeface="Lucida Sans Unicode"/>
                        </a:rPr>
                        <a:t>10</a:t>
                      </a:r>
                      <a:r>
                        <a:rPr dirty="0" sz="1100" spc="40">
                          <a:latin typeface="Adobe Clean SemiCondensed"/>
                          <a:cs typeface="Adobe Clean SemiCondensed"/>
                        </a:rPr>
                        <a:t>°</a:t>
                      </a:r>
                      <a:endParaRPr sz="1100">
                        <a:latin typeface="Adobe Clean SemiCondensed"/>
                        <a:cs typeface="Adobe Clean SemiCondensed"/>
                      </a:endParaRPr>
                    </a:p>
                  </a:txBody>
                  <a:tcPr marL="0" marR="0" marB="0" marT="58419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9601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3F6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5584" y="4285703"/>
            <a:ext cx="150439" cy="171821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99570" y="4099634"/>
            <a:ext cx="145084" cy="160051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17639" y="4623995"/>
            <a:ext cx="173343" cy="149762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56461" y="3580295"/>
            <a:ext cx="1543356" cy="1195348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210871" y="4101939"/>
            <a:ext cx="160457" cy="149871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8354745" y="3051240"/>
            <a:ext cx="1224915" cy="3981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63220" marR="5080" indent="-351155">
              <a:lnSpc>
                <a:spcPct val="100000"/>
              </a:lnSpc>
              <a:spcBef>
                <a:spcPts val="135"/>
              </a:spcBef>
            </a:pPr>
            <a:r>
              <a:rPr dirty="0" sz="1200">
                <a:solidFill>
                  <a:srgbClr val="005493"/>
                </a:solidFill>
                <a:latin typeface="Lucida Sans Unicode"/>
                <a:cs typeface="Lucida Sans Unicode"/>
              </a:rPr>
              <a:t>Seymour</a:t>
            </a:r>
            <a:r>
              <a:rPr dirty="0" sz="1200" spc="21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0">
                <a:solidFill>
                  <a:srgbClr val="005493"/>
                </a:solidFill>
                <a:latin typeface="Lucida Sans Unicode"/>
                <a:cs typeface="Lucida Sans Unicode"/>
              </a:rPr>
              <a:t>Papert </a:t>
            </a:r>
            <a:r>
              <a:rPr dirty="0" sz="1200" spc="-20">
                <a:solidFill>
                  <a:srgbClr val="005493"/>
                </a:solidFill>
                <a:latin typeface="Lucida Sans Unicode"/>
                <a:cs typeface="Lucida Sans Unicode"/>
              </a:rPr>
              <a:t>1928</a:t>
            </a:r>
            <a:r>
              <a:rPr dirty="0" sz="1200" spc="-20" b="0">
                <a:solidFill>
                  <a:srgbClr val="005493"/>
                </a:solidFill>
                <a:latin typeface="Brush Script Std"/>
                <a:cs typeface="Brush Script Std"/>
              </a:rPr>
              <a:t>−</a:t>
            </a:r>
            <a:endParaRPr sz="1200">
              <a:latin typeface="Brush Script Std"/>
              <a:cs typeface="Brush Script Std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402955" y="1704428"/>
            <a:ext cx="1094898" cy="1311160"/>
          </a:xfrm>
          <a:prstGeom prst="rect">
            <a:avLst/>
          </a:prstGeom>
        </p:spPr>
      </p:pic>
      <p:sp>
        <p:nvSpPr>
          <p:cNvPr id="17" name="object 1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-25"/>
              <a:t>27</a:t>
            </a:fld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0700" y="1581745"/>
            <a:ext cx="9017635" cy="0"/>
          </a:xfrm>
          <a:custGeom>
            <a:avLst/>
            <a:gdLst/>
            <a:ahLst/>
            <a:cxnLst/>
            <a:rect l="l" t="t" r="r" b="b"/>
            <a:pathLst>
              <a:path w="9017635" h="0">
                <a:moveTo>
                  <a:pt x="0" y="0"/>
                </a:moveTo>
                <a:lnTo>
                  <a:pt x="9017020" y="0"/>
                </a:lnTo>
              </a:path>
            </a:pathLst>
          </a:custGeom>
          <a:ln w="52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Turtle</a:t>
            </a:r>
            <a:r>
              <a:rPr dirty="0" spc="160"/>
              <a:t> </a:t>
            </a:r>
            <a:r>
              <a:rPr dirty="0"/>
              <a:t>graphics</a:t>
            </a:r>
            <a:r>
              <a:rPr dirty="0" spc="165"/>
              <a:t> </a:t>
            </a:r>
            <a:r>
              <a:rPr dirty="0"/>
              <a:t>implementation:</a:t>
            </a:r>
            <a:r>
              <a:rPr dirty="0" spc="165"/>
              <a:t> </a:t>
            </a:r>
            <a:r>
              <a:rPr dirty="0" spc="-85"/>
              <a:t>Test</a:t>
            </a:r>
            <a:r>
              <a:rPr dirty="0" spc="160"/>
              <a:t> </a:t>
            </a:r>
            <a:r>
              <a:rPr dirty="0" spc="-10"/>
              <a:t>client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863600" y="2643377"/>
            <a:ext cx="4622800" cy="265747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97790" rIns="0" bIns="0" rtlCol="0" vert="horz">
            <a:spAutoFit/>
          </a:bodyPr>
          <a:lstStyle/>
          <a:p>
            <a:pPr marL="157480">
              <a:lnSpc>
                <a:spcPct val="100000"/>
              </a:lnSpc>
              <a:spcBef>
                <a:spcPts val="770"/>
              </a:spcBef>
            </a:pPr>
            <a:r>
              <a:rPr dirty="0" sz="1200">
                <a:latin typeface="Lucida Console"/>
                <a:cs typeface="Lucida Console"/>
              </a:rPr>
              <a:t>public</a:t>
            </a:r>
            <a:r>
              <a:rPr dirty="0" sz="1200" spc="17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static</a:t>
            </a:r>
            <a:r>
              <a:rPr dirty="0" sz="1200" spc="17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void</a:t>
            </a:r>
            <a:r>
              <a:rPr dirty="0" sz="1200" spc="18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main(String[]</a:t>
            </a:r>
            <a:r>
              <a:rPr dirty="0" sz="1200" spc="175">
                <a:latin typeface="Lucida Console"/>
                <a:cs typeface="Lucida Console"/>
              </a:rPr>
              <a:t> </a:t>
            </a:r>
            <a:r>
              <a:rPr dirty="0" sz="1200" spc="-10">
                <a:latin typeface="Lucida Console"/>
                <a:cs typeface="Lucida Console"/>
              </a:rPr>
              <a:t>args)</a:t>
            </a:r>
            <a:endParaRPr sz="1200">
              <a:latin typeface="Lucida Console"/>
              <a:cs typeface="Lucida Console"/>
            </a:endParaRPr>
          </a:p>
          <a:p>
            <a:pPr marL="157480">
              <a:lnSpc>
                <a:spcPct val="100000"/>
              </a:lnSpc>
              <a:spcBef>
                <a:spcPts val="500"/>
              </a:spcBef>
            </a:pPr>
            <a:r>
              <a:rPr dirty="0" sz="1200" spc="20">
                <a:latin typeface="Lucida Console"/>
                <a:cs typeface="Lucida Console"/>
              </a:rPr>
              <a:t>{</a:t>
            </a:r>
            <a:endParaRPr sz="1200">
              <a:latin typeface="Lucida Console"/>
              <a:cs typeface="Lucida Console"/>
            </a:endParaRPr>
          </a:p>
          <a:p>
            <a:pPr marL="441325" marR="199390">
              <a:lnSpc>
                <a:spcPct val="134800"/>
              </a:lnSpc>
            </a:pPr>
            <a:r>
              <a:rPr dirty="0" sz="1200">
                <a:latin typeface="Lucida Console"/>
                <a:cs typeface="Lucida Console"/>
              </a:rPr>
              <a:t>Turtle</a:t>
            </a:r>
            <a:r>
              <a:rPr dirty="0" sz="1200" spc="13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turtle</a:t>
            </a:r>
            <a:r>
              <a:rPr dirty="0" sz="1200" spc="13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=</a:t>
            </a:r>
            <a:r>
              <a:rPr dirty="0" sz="1200" spc="13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new</a:t>
            </a:r>
            <a:r>
              <a:rPr dirty="0" sz="1200" spc="13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Turtle(0.0,</a:t>
            </a:r>
            <a:r>
              <a:rPr dirty="0" sz="1200" spc="13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0.0,</a:t>
            </a:r>
            <a:r>
              <a:rPr dirty="0" sz="1200" spc="130">
                <a:latin typeface="Lucida Console"/>
                <a:cs typeface="Lucida Console"/>
              </a:rPr>
              <a:t> </a:t>
            </a:r>
            <a:r>
              <a:rPr dirty="0" sz="1200" spc="-10">
                <a:latin typeface="Lucida Console"/>
                <a:cs typeface="Lucida Console"/>
              </a:rPr>
              <a:t>0.0); turtle.goForward(1.0); turtle.turnLeft(120.0); turtle.goForward(1.0); turtle.turnLeft(120.0); turtle.goForward(1.0); turtle.turnLeft(120.0);</a:t>
            </a:r>
            <a:endParaRPr sz="1200">
              <a:latin typeface="Lucida Console"/>
              <a:cs typeface="Lucida Console"/>
            </a:endParaRPr>
          </a:p>
          <a:p>
            <a:pPr marL="157480">
              <a:lnSpc>
                <a:spcPct val="100000"/>
              </a:lnSpc>
              <a:spcBef>
                <a:spcPts val="500"/>
              </a:spcBef>
            </a:pPr>
            <a:r>
              <a:rPr dirty="0" sz="1200" spc="20">
                <a:latin typeface="Lucida Console"/>
                <a:cs typeface="Lucida Console"/>
              </a:rPr>
              <a:t>}</a:t>
            </a:r>
            <a:endParaRPr sz="1200">
              <a:latin typeface="Lucida Console"/>
              <a:cs typeface="Lucida Console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5653443" y="3837844"/>
            <a:ext cx="2258695" cy="2212975"/>
            <a:chOff x="5653443" y="3837844"/>
            <a:chExt cx="2258695" cy="2212975"/>
          </a:xfrm>
        </p:grpSpPr>
        <p:sp>
          <p:nvSpPr>
            <p:cNvPr id="6" name="object 6" descr=""/>
            <p:cNvSpPr/>
            <p:nvPr/>
          </p:nvSpPr>
          <p:spPr>
            <a:xfrm>
              <a:off x="6032500" y="4169092"/>
              <a:ext cx="1879600" cy="1882139"/>
            </a:xfrm>
            <a:custGeom>
              <a:avLst/>
              <a:gdLst/>
              <a:ahLst/>
              <a:cxnLst/>
              <a:rect l="l" t="t" r="r" b="b"/>
              <a:pathLst>
                <a:path w="1879600" h="1882139">
                  <a:moveTo>
                    <a:pt x="0" y="0"/>
                  </a:moveTo>
                  <a:lnTo>
                    <a:pt x="1879600" y="0"/>
                  </a:lnTo>
                  <a:lnTo>
                    <a:pt x="1879600" y="1881708"/>
                  </a:lnTo>
                  <a:lnTo>
                    <a:pt x="0" y="18817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53443" y="3837844"/>
              <a:ext cx="1650212" cy="356241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5689600" y="3863949"/>
            <a:ext cx="1536700" cy="25463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0005" rIns="0" bIns="0" rtlCol="0" vert="horz">
            <a:spAutoFit/>
          </a:bodyPr>
          <a:lstStyle/>
          <a:p>
            <a:pPr marL="56515">
              <a:lnSpc>
                <a:spcPct val="100000"/>
              </a:lnSpc>
              <a:spcBef>
                <a:spcPts val="315"/>
              </a:spcBef>
            </a:pPr>
            <a:r>
              <a:rPr dirty="0" sz="1000">
                <a:latin typeface="Lucida Console"/>
                <a:cs typeface="Lucida Console"/>
              </a:rPr>
              <a:t>%</a:t>
            </a:r>
            <a:r>
              <a:rPr dirty="0" sz="1000" spc="60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java</a:t>
            </a:r>
            <a:r>
              <a:rPr dirty="0" sz="1000" spc="60">
                <a:latin typeface="Lucida Console"/>
                <a:cs typeface="Lucida Console"/>
              </a:rPr>
              <a:t> </a:t>
            </a:r>
            <a:r>
              <a:rPr dirty="0" sz="1000" spc="-10">
                <a:latin typeface="Lucida Console"/>
                <a:cs typeface="Lucida Console"/>
              </a:rPr>
              <a:t>Turtle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925637" y="6182563"/>
            <a:ext cx="3611879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>
                <a:solidFill>
                  <a:srgbClr val="005493"/>
                </a:solidFill>
                <a:latin typeface="Lucida Sans Unicode"/>
                <a:cs typeface="Lucida Sans Unicode"/>
              </a:rPr>
              <a:t>What</a:t>
            </a:r>
            <a:r>
              <a:rPr dirty="0" sz="1150" spc="1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>
                <a:solidFill>
                  <a:srgbClr val="005493"/>
                </a:solidFill>
                <a:latin typeface="Lucida Sans Unicode"/>
                <a:cs typeface="Lucida Sans Unicode"/>
              </a:rPr>
              <a:t>we</a:t>
            </a:r>
            <a:r>
              <a:rPr dirty="0" sz="1150" spc="1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 i="1">
                <a:solidFill>
                  <a:srgbClr val="005493"/>
                </a:solidFill>
                <a:latin typeface="Lucida Sans Italic"/>
                <a:cs typeface="Lucida Sans Italic"/>
              </a:rPr>
              <a:t>expect</a:t>
            </a:r>
            <a:r>
              <a:rPr dirty="0" sz="1150">
                <a:solidFill>
                  <a:srgbClr val="005493"/>
                </a:solidFill>
                <a:latin typeface="Lucida Sans Unicode"/>
                <a:cs typeface="Lucida Sans Unicode"/>
              </a:rPr>
              <a:t>,</a:t>
            </a:r>
            <a:r>
              <a:rPr dirty="0" sz="1150" spc="1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>
                <a:solidFill>
                  <a:srgbClr val="005493"/>
                </a:solidFill>
                <a:latin typeface="Lucida Sans Unicode"/>
                <a:cs typeface="Lucida Sans Unicode"/>
              </a:rPr>
              <a:t>once</a:t>
            </a:r>
            <a:r>
              <a:rPr dirty="0" sz="1150" spc="1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>
                <a:solidFill>
                  <a:srgbClr val="005493"/>
                </a:solidFill>
                <a:latin typeface="Lucida Sans Unicode"/>
                <a:cs typeface="Lucida Sans Unicode"/>
              </a:rPr>
              <a:t>the</a:t>
            </a:r>
            <a:r>
              <a:rPr dirty="0" sz="1150" spc="1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>
                <a:solidFill>
                  <a:srgbClr val="005493"/>
                </a:solidFill>
                <a:latin typeface="Lucida Sans Unicode"/>
                <a:cs typeface="Lucida Sans Unicode"/>
              </a:rPr>
              <a:t>implementation</a:t>
            </a:r>
            <a:r>
              <a:rPr dirty="0" sz="1150" spc="1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>
                <a:solidFill>
                  <a:srgbClr val="005493"/>
                </a:solidFill>
                <a:latin typeface="Lucida Sans Unicode"/>
                <a:cs typeface="Lucida Sans Unicode"/>
              </a:rPr>
              <a:t>is</a:t>
            </a:r>
            <a:r>
              <a:rPr dirty="0" sz="1150" spc="1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 spc="-10">
                <a:solidFill>
                  <a:srgbClr val="005493"/>
                </a:solidFill>
                <a:latin typeface="Lucida Sans Unicode"/>
                <a:cs typeface="Lucida Sans Unicode"/>
              </a:rPr>
              <a:t>done.</a:t>
            </a:r>
            <a:endParaRPr sz="1150">
              <a:latin typeface="Lucida Sans Unicode"/>
              <a:cs typeface="Lucida Sans Unicode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5554702" y="1710956"/>
            <a:ext cx="3891279" cy="4585335"/>
            <a:chOff x="5554702" y="1710956"/>
            <a:chExt cx="3891279" cy="4585335"/>
          </a:xfrm>
        </p:grpSpPr>
        <p:sp>
          <p:nvSpPr>
            <p:cNvPr id="11" name="object 11" descr=""/>
            <p:cNvSpPr/>
            <p:nvPr/>
          </p:nvSpPr>
          <p:spPr>
            <a:xfrm>
              <a:off x="5561369" y="6069870"/>
              <a:ext cx="369570" cy="219710"/>
            </a:xfrm>
            <a:custGeom>
              <a:avLst/>
              <a:gdLst/>
              <a:ahLst/>
              <a:cxnLst/>
              <a:rect l="l" t="t" r="r" b="b"/>
              <a:pathLst>
                <a:path w="369570" h="219710">
                  <a:moveTo>
                    <a:pt x="369530" y="0"/>
                  </a:moveTo>
                  <a:lnTo>
                    <a:pt x="356448" y="12714"/>
                  </a:lnTo>
                  <a:lnTo>
                    <a:pt x="0" y="219706"/>
                  </a:lnTo>
                </a:path>
              </a:pathLst>
            </a:custGeom>
            <a:ln w="12710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891644" y="6047409"/>
              <a:ext cx="77470" cy="65405"/>
            </a:xfrm>
            <a:custGeom>
              <a:avLst/>
              <a:gdLst/>
              <a:ahLst/>
              <a:cxnLst/>
              <a:rect l="l" t="t" r="r" b="b"/>
              <a:pathLst>
                <a:path w="77470" h="65404">
                  <a:moveTo>
                    <a:pt x="77114" y="0"/>
                  </a:moveTo>
                  <a:lnTo>
                    <a:pt x="0" y="5524"/>
                  </a:lnTo>
                  <a:lnTo>
                    <a:pt x="32499" y="26479"/>
                  </a:lnTo>
                  <a:lnTo>
                    <a:pt x="35255" y="65074"/>
                  </a:lnTo>
                  <a:lnTo>
                    <a:pt x="77114" y="0"/>
                  </a:lnTo>
                  <a:close/>
                </a:path>
              </a:pathLst>
            </a:custGeom>
            <a:solidFill>
              <a:srgbClr val="00549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96529" y="1710956"/>
              <a:ext cx="1649361" cy="2202738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7823200" y="1740674"/>
              <a:ext cx="1549400" cy="2098040"/>
            </a:xfrm>
            <a:custGeom>
              <a:avLst/>
              <a:gdLst/>
              <a:ahLst/>
              <a:cxnLst/>
              <a:rect l="l" t="t" r="r" b="b"/>
              <a:pathLst>
                <a:path w="1549400" h="2098040">
                  <a:moveTo>
                    <a:pt x="0" y="0"/>
                  </a:moveTo>
                  <a:lnTo>
                    <a:pt x="1549400" y="0"/>
                  </a:lnTo>
                  <a:lnTo>
                    <a:pt x="1549400" y="2097849"/>
                  </a:lnTo>
                  <a:lnTo>
                    <a:pt x="0" y="20978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520700" y="1804238"/>
            <a:ext cx="5702300" cy="43243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88265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695"/>
              </a:spcBef>
            </a:pP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Best</a:t>
            </a:r>
            <a:r>
              <a:rPr dirty="0" sz="1450" spc="8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practice.</a:t>
            </a:r>
            <a:r>
              <a:rPr dirty="0" sz="1450" spc="8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Begin</a:t>
            </a:r>
            <a:r>
              <a:rPr dirty="0" sz="1450" spc="85">
                <a:latin typeface="Lucida Sans Unicode"/>
                <a:cs typeface="Lucida Sans Unicode"/>
              </a:rPr>
              <a:t> </a:t>
            </a:r>
            <a:r>
              <a:rPr dirty="0" sz="1450" spc="50">
                <a:latin typeface="Lucida Sans Unicode"/>
                <a:cs typeface="Lucida Sans Unicode"/>
              </a:rPr>
              <a:t>by</a:t>
            </a:r>
            <a:r>
              <a:rPr dirty="0" sz="1450" spc="9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implementing</a:t>
            </a:r>
            <a:r>
              <a:rPr dirty="0" sz="1450" spc="8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a</a:t>
            </a:r>
            <a:r>
              <a:rPr dirty="0" sz="1450" spc="8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simple</a:t>
            </a:r>
            <a:r>
              <a:rPr dirty="0" sz="1450" spc="9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test</a:t>
            </a:r>
            <a:r>
              <a:rPr dirty="0" sz="1450" spc="85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client.</a:t>
            </a:r>
            <a:endParaRPr sz="1450">
              <a:latin typeface="Lucida Sans Unicode"/>
              <a:cs typeface="Lucida Sans Unicode"/>
            </a:endParaRPr>
          </a:p>
        </p:txBody>
      </p:sp>
      <p:graphicFrame>
        <p:nvGraphicFramePr>
          <p:cNvPr id="16" name="object 16" descr=""/>
          <p:cNvGraphicFramePr>
            <a:graphicFrameLocks noGrp="1"/>
          </p:cNvGraphicFramePr>
          <p:nvPr/>
        </p:nvGraphicFramePr>
        <p:xfrm>
          <a:off x="7900500" y="1818071"/>
          <a:ext cx="1395095" cy="19437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4300"/>
              </a:tblGrid>
              <a:tr h="196850"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950">
                          <a:solidFill>
                            <a:srgbClr val="929292"/>
                          </a:solidFill>
                          <a:latin typeface="Lucida Sans Unicode"/>
                          <a:cs typeface="Lucida Sans Unicode"/>
                        </a:rPr>
                        <a:t>instance</a:t>
                      </a:r>
                      <a:r>
                        <a:rPr dirty="0" sz="950" spc="245">
                          <a:solidFill>
                            <a:srgbClr val="929292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950" spc="-10">
                          <a:solidFill>
                            <a:srgbClr val="929292"/>
                          </a:solidFill>
                          <a:latin typeface="Lucida Sans Unicode"/>
                          <a:cs typeface="Lucida Sans Unicode"/>
                        </a:rPr>
                        <a:t>variables</a:t>
                      </a:r>
                      <a:endParaRPr sz="9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3970">
                    <a:lnL w="12700">
                      <a:solidFill>
                        <a:srgbClr val="929292"/>
                      </a:solidFill>
                      <a:prstDash val="solid"/>
                    </a:lnL>
                    <a:lnR w="12700">
                      <a:solidFill>
                        <a:srgbClr val="929292"/>
                      </a:solidFill>
                      <a:prstDash val="solid"/>
                    </a:lnR>
                    <a:lnT w="12700">
                      <a:solidFill>
                        <a:srgbClr val="929292"/>
                      </a:solidFill>
                      <a:prstDash val="solid"/>
                    </a:lnT>
                    <a:lnB w="12700">
                      <a:solidFill>
                        <a:srgbClr val="929292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 sz="950" spc="-10">
                          <a:solidFill>
                            <a:srgbClr val="929292"/>
                          </a:solidFill>
                          <a:latin typeface="Lucida Sans Unicode"/>
                          <a:cs typeface="Lucida Sans Unicode"/>
                        </a:rPr>
                        <a:t>constructors</a:t>
                      </a:r>
                      <a:endParaRPr sz="9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6510">
                    <a:lnL w="12700">
                      <a:solidFill>
                        <a:srgbClr val="929292"/>
                      </a:solidFill>
                      <a:prstDash val="solid"/>
                    </a:lnL>
                    <a:lnR w="12700">
                      <a:solidFill>
                        <a:srgbClr val="929292"/>
                      </a:solidFill>
                      <a:prstDash val="solid"/>
                    </a:lnR>
                    <a:lnT w="12700">
                      <a:solidFill>
                        <a:srgbClr val="929292"/>
                      </a:solidFill>
                      <a:prstDash val="solid"/>
                    </a:lnT>
                    <a:lnB w="12700">
                      <a:solidFill>
                        <a:srgbClr val="929292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724535"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950" spc="-10">
                          <a:solidFill>
                            <a:srgbClr val="929292"/>
                          </a:solidFill>
                          <a:latin typeface="Lucida Sans Unicode"/>
                          <a:cs typeface="Lucida Sans Unicode"/>
                        </a:rPr>
                        <a:t>methods</a:t>
                      </a:r>
                      <a:endParaRPr sz="9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7620">
                    <a:lnL w="12700">
                      <a:solidFill>
                        <a:srgbClr val="929292"/>
                      </a:solidFill>
                      <a:prstDash val="solid"/>
                    </a:lnL>
                    <a:lnR w="12700">
                      <a:solidFill>
                        <a:srgbClr val="929292"/>
                      </a:solidFill>
                      <a:prstDash val="solid"/>
                    </a:lnR>
                    <a:lnT w="12700">
                      <a:solidFill>
                        <a:srgbClr val="929292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test</a:t>
                      </a:r>
                      <a:r>
                        <a:rPr dirty="0" sz="1100" spc="1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10">
                          <a:latin typeface="Lucida Sans Unicode"/>
                          <a:cs typeface="Lucida Sans Unicode"/>
                        </a:rPr>
                        <a:t>client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71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7" name="object 17" descr=""/>
          <p:cNvGrpSpPr/>
          <p:nvPr/>
        </p:nvGrpSpPr>
        <p:grpSpPr>
          <a:xfrm>
            <a:off x="6082281" y="4516556"/>
            <a:ext cx="1740535" cy="1529715"/>
            <a:chOff x="6082281" y="4516556"/>
            <a:chExt cx="1740535" cy="1529715"/>
          </a:xfrm>
        </p:grpSpPr>
        <p:sp>
          <p:nvSpPr>
            <p:cNvPr id="18" name="object 18" descr=""/>
            <p:cNvSpPr/>
            <p:nvPr/>
          </p:nvSpPr>
          <p:spPr>
            <a:xfrm>
              <a:off x="6134106" y="5974512"/>
              <a:ext cx="1676400" cy="0"/>
            </a:xfrm>
            <a:custGeom>
              <a:avLst/>
              <a:gdLst/>
              <a:ahLst/>
              <a:cxnLst/>
              <a:rect l="l" t="t" r="r" b="b"/>
              <a:pathLst>
                <a:path w="1676400" h="0">
                  <a:moveTo>
                    <a:pt x="1676399" y="0"/>
                  </a:moveTo>
                  <a:lnTo>
                    <a:pt x="0" y="0"/>
                  </a:lnTo>
                </a:path>
              </a:pathLst>
            </a:custGeom>
            <a:ln w="254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133821" y="4529657"/>
              <a:ext cx="836930" cy="1450975"/>
            </a:xfrm>
            <a:custGeom>
              <a:avLst/>
              <a:gdLst/>
              <a:ahLst/>
              <a:cxnLst/>
              <a:rect l="l" t="t" r="r" b="b"/>
              <a:pathLst>
                <a:path w="836929" h="1450975">
                  <a:moveTo>
                    <a:pt x="836680" y="0"/>
                  </a:moveTo>
                  <a:lnTo>
                    <a:pt x="0" y="1450798"/>
                  </a:lnTo>
                </a:path>
              </a:pathLst>
            </a:custGeom>
            <a:ln w="262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972770" y="4531283"/>
              <a:ext cx="836930" cy="1450975"/>
            </a:xfrm>
            <a:custGeom>
              <a:avLst/>
              <a:gdLst/>
              <a:ahLst/>
              <a:cxnLst/>
              <a:rect l="l" t="t" r="r" b="b"/>
              <a:pathLst>
                <a:path w="836929" h="1450975">
                  <a:moveTo>
                    <a:pt x="836680" y="1450798"/>
                  </a:moveTo>
                  <a:lnTo>
                    <a:pt x="0" y="0"/>
                  </a:lnTo>
                </a:path>
              </a:pathLst>
            </a:custGeom>
            <a:ln w="262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82281" y="5895403"/>
              <a:ext cx="171630" cy="150592"/>
            </a:xfrm>
            <a:prstGeom prst="rect">
              <a:avLst/>
            </a:prstGeom>
          </p:spPr>
        </p:pic>
      </p:grpSp>
      <p:sp>
        <p:nvSpPr>
          <p:cNvPr id="22" name="object 22" descr=""/>
          <p:cNvSpPr txBox="1"/>
          <p:nvPr/>
        </p:nvSpPr>
        <p:spPr>
          <a:xfrm>
            <a:off x="7955445" y="4487387"/>
            <a:ext cx="1862455" cy="4540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2200"/>
              </a:lnSpc>
              <a:spcBef>
                <a:spcPts val="95"/>
              </a:spcBef>
            </a:pPr>
            <a:r>
              <a:rPr dirty="0" sz="1150">
                <a:solidFill>
                  <a:srgbClr val="005493"/>
                </a:solidFill>
                <a:latin typeface="Lucida Sans Unicode"/>
                <a:cs typeface="Lucida Sans Unicode"/>
              </a:rPr>
              <a:t>Note:</a:t>
            </a:r>
            <a:r>
              <a:rPr dirty="0" sz="1150" spc="2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>
                <a:solidFill>
                  <a:srgbClr val="005493"/>
                </a:solidFill>
                <a:latin typeface="Lucida Sans Unicode"/>
                <a:cs typeface="Lucida Sans Unicode"/>
              </a:rPr>
              <a:t>Client</a:t>
            </a:r>
            <a:r>
              <a:rPr dirty="0" sz="1150" spc="2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>
                <a:solidFill>
                  <a:srgbClr val="005493"/>
                </a:solidFill>
                <a:latin typeface="Lucida Sans Unicode"/>
                <a:cs typeface="Lucida Sans Unicode"/>
              </a:rPr>
              <a:t>drew</a:t>
            </a:r>
            <a:r>
              <a:rPr dirty="0" sz="1150" spc="3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 spc="-10">
                <a:solidFill>
                  <a:srgbClr val="005493"/>
                </a:solidFill>
                <a:latin typeface="Lucida Sans Unicode"/>
                <a:cs typeface="Lucida Sans Unicode"/>
              </a:rPr>
              <a:t>triangle </a:t>
            </a:r>
            <a:r>
              <a:rPr dirty="0" sz="1150">
                <a:solidFill>
                  <a:srgbClr val="005493"/>
                </a:solidFill>
                <a:latin typeface="Lucida Sans Unicode"/>
                <a:cs typeface="Lucida Sans Unicode"/>
              </a:rPr>
              <a:t>without</a:t>
            </a:r>
            <a:r>
              <a:rPr dirty="0" sz="1150" spc="4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>
                <a:solidFill>
                  <a:srgbClr val="005493"/>
                </a:solidFill>
                <a:latin typeface="Lucida Sans Unicode"/>
                <a:cs typeface="Lucida Sans Unicode"/>
              </a:rPr>
              <a:t>computing</a:t>
            </a:r>
            <a:r>
              <a:rPr dirty="0" sz="1150" spc="4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 spc="65">
                <a:solidFill>
                  <a:srgbClr val="005493"/>
                </a:solidFill>
                <a:latin typeface="Meiryo UI"/>
                <a:cs typeface="Meiryo UI"/>
              </a:rPr>
              <a:t>√</a:t>
            </a:r>
            <a:r>
              <a:rPr dirty="0" sz="1150" spc="65">
                <a:solidFill>
                  <a:srgbClr val="005493"/>
                </a:solidFill>
                <a:latin typeface="Lucida Sans Unicode"/>
                <a:cs typeface="Lucida Sans Unicode"/>
              </a:rPr>
              <a:t>3</a:t>
            </a:r>
            <a:endParaRPr sz="1150">
              <a:latin typeface="Lucida Sans Unicode"/>
              <a:cs typeface="Lucida Sans Unicode"/>
            </a:endParaRPr>
          </a:p>
        </p:txBody>
      </p:sp>
      <p:sp>
        <p:nvSpPr>
          <p:cNvPr id="23" name="object 2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-25"/>
              <a:t>27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0700" y="1581745"/>
            <a:ext cx="9017635" cy="0"/>
          </a:xfrm>
          <a:custGeom>
            <a:avLst/>
            <a:gdLst/>
            <a:ahLst/>
            <a:cxnLst/>
            <a:rect l="l" t="t" r="r" b="b"/>
            <a:pathLst>
              <a:path w="9017635" h="0">
                <a:moveTo>
                  <a:pt x="0" y="0"/>
                </a:moveTo>
                <a:lnTo>
                  <a:pt x="9017020" y="0"/>
                </a:lnTo>
              </a:path>
            </a:pathLst>
          </a:custGeom>
          <a:ln w="52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Turtle</a:t>
            </a:r>
            <a:r>
              <a:rPr dirty="0" spc="175"/>
              <a:t> </a:t>
            </a:r>
            <a:r>
              <a:rPr dirty="0"/>
              <a:t>implementation:</a:t>
            </a:r>
            <a:r>
              <a:rPr dirty="0" spc="180"/>
              <a:t> </a:t>
            </a:r>
            <a:r>
              <a:rPr dirty="0"/>
              <a:t>Instance</a:t>
            </a:r>
            <a:r>
              <a:rPr dirty="0" spc="180"/>
              <a:t> </a:t>
            </a:r>
            <a:r>
              <a:rPr dirty="0"/>
              <a:t>variables</a:t>
            </a:r>
            <a:r>
              <a:rPr dirty="0" spc="180"/>
              <a:t> </a:t>
            </a:r>
            <a:r>
              <a:rPr dirty="0" spc="55"/>
              <a:t>and</a:t>
            </a:r>
            <a:r>
              <a:rPr dirty="0" spc="180"/>
              <a:t> </a:t>
            </a:r>
            <a:r>
              <a:rPr dirty="0" spc="-10"/>
              <a:t>constructor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520700" y="1804238"/>
            <a:ext cx="4470400" cy="43243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88265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695"/>
              </a:spcBef>
            </a:pP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Instance</a:t>
            </a:r>
            <a:r>
              <a:rPr dirty="0" sz="1450" spc="9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variables</a:t>
            </a:r>
            <a:r>
              <a:rPr dirty="0" sz="1450" spc="9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define</a:t>
            </a:r>
            <a:r>
              <a:rPr dirty="0" sz="1450" spc="95">
                <a:latin typeface="Lucida Sans Unicode"/>
                <a:cs typeface="Lucida Sans Unicode"/>
              </a:rPr>
              <a:t> </a:t>
            </a:r>
            <a:r>
              <a:rPr dirty="0" sz="1450" spc="-30">
                <a:latin typeface="Lucida Sans Unicode"/>
                <a:cs typeface="Lucida Sans Unicode"/>
              </a:rPr>
              <a:t>data-</a:t>
            </a:r>
            <a:r>
              <a:rPr dirty="0" sz="1450">
                <a:latin typeface="Lucida Sans Unicode"/>
                <a:cs typeface="Lucida Sans Unicode"/>
              </a:rPr>
              <a:t>type</a:t>
            </a:r>
            <a:r>
              <a:rPr dirty="0" sz="1450" spc="90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values.</a:t>
            </a:r>
            <a:endParaRPr sz="1450">
              <a:latin typeface="Lucida Sans Unicode"/>
              <a:cs typeface="Lucida Sans Unicode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7796530" y="1710956"/>
            <a:ext cx="1649730" cy="2202815"/>
            <a:chOff x="7796530" y="1710956"/>
            <a:chExt cx="1649730" cy="2202815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96530" y="1710956"/>
              <a:ext cx="1649361" cy="2202738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7823200" y="1740674"/>
              <a:ext cx="1549400" cy="2098040"/>
            </a:xfrm>
            <a:custGeom>
              <a:avLst/>
              <a:gdLst/>
              <a:ahLst/>
              <a:cxnLst/>
              <a:rect l="l" t="t" r="r" b="b"/>
              <a:pathLst>
                <a:path w="1549400" h="2098040">
                  <a:moveTo>
                    <a:pt x="0" y="0"/>
                  </a:moveTo>
                  <a:lnTo>
                    <a:pt x="1549400" y="0"/>
                  </a:lnTo>
                  <a:lnTo>
                    <a:pt x="1549400" y="2097849"/>
                  </a:lnTo>
                  <a:lnTo>
                    <a:pt x="0" y="20978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7893031" y="1816959"/>
          <a:ext cx="1410335" cy="1938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4300"/>
              </a:tblGrid>
              <a:tr h="190500">
                <a:tc>
                  <a:txBody>
                    <a:bodyPr/>
                    <a:lstStyle/>
                    <a:p>
                      <a:pPr marL="66675">
                        <a:lnSpc>
                          <a:spcPts val="1220"/>
                        </a:lnSpc>
                      </a:pPr>
                      <a:r>
                        <a:rPr dirty="0" sz="1050">
                          <a:latin typeface="Lucida Sans Unicode"/>
                          <a:cs typeface="Lucida Sans Unicode"/>
                        </a:rPr>
                        <a:t>instance</a:t>
                      </a:r>
                      <a:r>
                        <a:rPr dirty="0" sz="1050" spc="42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050" spc="-10">
                          <a:latin typeface="Lucida Sans Unicode"/>
                          <a:cs typeface="Lucida Sans Unicode"/>
                        </a:rPr>
                        <a:t>variables</a:t>
                      </a:r>
                      <a:endParaRPr sz="10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50" spc="-10">
                          <a:latin typeface="Lucida Sans Unicode"/>
                          <a:cs typeface="Lucida Sans Unicode"/>
                        </a:rPr>
                        <a:t>constructor</a:t>
                      </a:r>
                      <a:endParaRPr sz="10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889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950" spc="-10">
                          <a:solidFill>
                            <a:srgbClr val="929292"/>
                          </a:solidFill>
                          <a:latin typeface="Lucida Sans Unicode"/>
                          <a:cs typeface="Lucida Sans Unicode"/>
                        </a:rPr>
                        <a:t>methods</a:t>
                      </a:r>
                      <a:endParaRPr sz="9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929292"/>
                      </a:solidFill>
                      <a:prstDash val="solid"/>
                    </a:lnL>
                    <a:lnR w="12700">
                      <a:solidFill>
                        <a:srgbClr val="929292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929292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solidFill>
                            <a:srgbClr val="929292"/>
                          </a:solidFill>
                          <a:latin typeface="Lucida Sans Unicode"/>
                          <a:cs typeface="Lucida Sans Unicode"/>
                        </a:rPr>
                        <a:t>test</a:t>
                      </a:r>
                      <a:r>
                        <a:rPr dirty="0" sz="1000" spc="-25">
                          <a:solidFill>
                            <a:srgbClr val="929292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000" spc="-10">
                          <a:solidFill>
                            <a:srgbClr val="929292"/>
                          </a:solidFill>
                          <a:latin typeface="Lucida Sans Unicode"/>
                          <a:cs typeface="Lucida Sans Unicode"/>
                        </a:rPr>
                        <a:t>client</a:t>
                      </a:r>
                      <a:endParaRPr sz="1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8415">
                    <a:lnL w="12700">
                      <a:solidFill>
                        <a:srgbClr val="929292"/>
                      </a:solidFill>
                      <a:prstDash val="solid"/>
                    </a:lnL>
                    <a:lnR w="12700">
                      <a:solidFill>
                        <a:srgbClr val="929292"/>
                      </a:solidFill>
                      <a:prstDash val="solid"/>
                    </a:lnR>
                    <a:lnT w="12700">
                      <a:solidFill>
                        <a:srgbClr val="929292"/>
                      </a:solidFill>
                      <a:prstDash val="solid"/>
                    </a:lnT>
                    <a:lnB w="12700">
                      <a:solidFill>
                        <a:srgbClr val="929292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" name="object 9" descr=""/>
          <p:cNvSpPr/>
          <p:nvPr/>
        </p:nvSpPr>
        <p:spPr>
          <a:xfrm>
            <a:off x="533400" y="3088385"/>
            <a:ext cx="4978400" cy="2835275"/>
          </a:xfrm>
          <a:custGeom>
            <a:avLst/>
            <a:gdLst/>
            <a:ahLst/>
            <a:cxnLst/>
            <a:rect l="l" t="t" r="r" b="b"/>
            <a:pathLst>
              <a:path w="4978400" h="2835275">
                <a:moveTo>
                  <a:pt x="0" y="0"/>
                </a:moveTo>
                <a:lnTo>
                  <a:pt x="4978400" y="0"/>
                </a:lnTo>
                <a:lnTo>
                  <a:pt x="4978400" y="2835275"/>
                </a:lnTo>
                <a:lnTo>
                  <a:pt x="0" y="28352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660082" y="3137773"/>
            <a:ext cx="2320290" cy="885825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45"/>
              </a:spcBef>
            </a:pPr>
            <a:r>
              <a:rPr dirty="0" sz="1200">
                <a:latin typeface="Lucida Console"/>
                <a:cs typeface="Lucida Console"/>
              </a:rPr>
              <a:t>public</a:t>
            </a:r>
            <a:r>
              <a:rPr dirty="0" sz="1200" spc="13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class</a:t>
            </a:r>
            <a:r>
              <a:rPr dirty="0" sz="1200" spc="140">
                <a:latin typeface="Lucida Console"/>
                <a:cs typeface="Lucida Console"/>
              </a:rPr>
              <a:t> </a:t>
            </a:r>
            <a:r>
              <a:rPr dirty="0" sz="1200" spc="-10">
                <a:latin typeface="Lucida Console"/>
                <a:cs typeface="Lucida Console"/>
              </a:rPr>
              <a:t>Turtle</a:t>
            </a:r>
            <a:endParaRPr sz="120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  <a:spcBef>
                <a:spcPts val="250"/>
              </a:spcBef>
            </a:pPr>
            <a:r>
              <a:rPr dirty="0" sz="1200" spc="20">
                <a:latin typeface="Lucida Console"/>
                <a:cs typeface="Lucida Console"/>
              </a:rPr>
              <a:t>{</a:t>
            </a:r>
            <a:endParaRPr sz="1200">
              <a:latin typeface="Lucida Console"/>
              <a:cs typeface="Lucida Console"/>
            </a:endParaRPr>
          </a:p>
          <a:p>
            <a:pPr marL="320040" marR="5080">
              <a:lnSpc>
                <a:spcPct val="117600"/>
              </a:lnSpc>
            </a:pPr>
            <a:r>
              <a:rPr dirty="0" sz="1200">
                <a:latin typeface="Lucida Console"/>
                <a:cs typeface="Lucida Console"/>
              </a:rPr>
              <a:t>private</a:t>
            </a:r>
            <a:r>
              <a:rPr dirty="0" sz="1200" spc="12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double</a:t>
            </a:r>
            <a:r>
              <a:rPr dirty="0" sz="1200" spc="13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x,</a:t>
            </a:r>
            <a:r>
              <a:rPr dirty="0" sz="1200" spc="130">
                <a:latin typeface="Lucida Console"/>
                <a:cs typeface="Lucida Console"/>
              </a:rPr>
              <a:t> </a:t>
            </a:r>
            <a:r>
              <a:rPr dirty="0" sz="1200" spc="-25">
                <a:latin typeface="Lucida Console"/>
                <a:cs typeface="Lucida Console"/>
              </a:rPr>
              <a:t>y; </a:t>
            </a:r>
            <a:r>
              <a:rPr dirty="0" sz="1200">
                <a:latin typeface="Lucida Console"/>
                <a:cs typeface="Lucida Console"/>
              </a:rPr>
              <a:t>private</a:t>
            </a:r>
            <a:r>
              <a:rPr dirty="0" sz="1200" spc="16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double</a:t>
            </a:r>
            <a:r>
              <a:rPr dirty="0" sz="1200" spc="160">
                <a:latin typeface="Lucida Console"/>
                <a:cs typeface="Lucida Console"/>
              </a:rPr>
              <a:t> </a:t>
            </a:r>
            <a:r>
              <a:rPr dirty="0" sz="1200" spc="-10">
                <a:latin typeface="Lucida Console"/>
                <a:cs typeface="Lucida Console"/>
              </a:rPr>
              <a:t>angle;</a:t>
            </a:r>
            <a:endParaRPr sz="1200">
              <a:latin typeface="Lucida Console"/>
              <a:cs typeface="Lucida Console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60082" y="4076582"/>
            <a:ext cx="4685665" cy="1746250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marL="320040">
              <a:lnSpc>
                <a:spcPct val="100000"/>
              </a:lnSpc>
              <a:spcBef>
                <a:spcPts val="345"/>
              </a:spcBef>
            </a:pPr>
            <a:r>
              <a:rPr dirty="0" sz="1200">
                <a:latin typeface="Lucida Console"/>
                <a:cs typeface="Lucida Console"/>
              </a:rPr>
              <a:t>public</a:t>
            </a:r>
            <a:r>
              <a:rPr dirty="0" sz="1200" spc="15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Turtle(double</a:t>
            </a:r>
            <a:r>
              <a:rPr dirty="0" sz="1200" spc="15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x0,</a:t>
            </a:r>
            <a:r>
              <a:rPr dirty="0" sz="1200" spc="15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double</a:t>
            </a:r>
            <a:r>
              <a:rPr dirty="0" sz="1200" spc="15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y0,</a:t>
            </a:r>
            <a:r>
              <a:rPr dirty="0" sz="1200" spc="15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double</a:t>
            </a:r>
            <a:r>
              <a:rPr dirty="0" sz="1200" spc="155">
                <a:latin typeface="Lucida Console"/>
                <a:cs typeface="Lucida Console"/>
              </a:rPr>
              <a:t> </a:t>
            </a:r>
            <a:r>
              <a:rPr dirty="0" sz="1200" spc="-25">
                <a:latin typeface="Lucida Console"/>
                <a:cs typeface="Lucida Console"/>
              </a:rPr>
              <a:t>a0)</a:t>
            </a:r>
            <a:endParaRPr sz="1200">
              <a:latin typeface="Lucida Console"/>
              <a:cs typeface="Lucida Console"/>
            </a:endParaRPr>
          </a:p>
          <a:p>
            <a:pPr marL="283210">
              <a:lnSpc>
                <a:spcPct val="100000"/>
              </a:lnSpc>
              <a:spcBef>
                <a:spcPts val="250"/>
              </a:spcBef>
            </a:pPr>
            <a:r>
              <a:rPr dirty="0" sz="1200" spc="20">
                <a:latin typeface="Lucida Console"/>
                <a:cs typeface="Lucida Console"/>
              </a:rPr>
              <a:t>{</a:t>
            </a:r>
            <a:endParaRPr sz="1200">
              <a:latin typeface="Lucida Console"/>
              <a:cs typeface="Lucida Console"/>
            </a:endParaRPr>
          </a:p>
          <a:p>
            <a:pPr marL="567055" marR="3447415">
              <a:lnSpc>
                <a:spcPct val="117600"/>
              </a:lnSpc>
            </a:pPr>
            <a:r>
              <a:rPr dirty="0" sz="1200">
                <a:latin typeface="Lucida Console"/>
                <a:cs typeface="Lucida Console"/>
              </a:rPr>
              <a:t>x</a:t>
            </a:r>
            <a:r>
              <a:rPr dirty="0" sz="1200" spc="4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=</a:t>
            </a:r>
            <a:r>
              <a:rPr dirty="0" sz="1200" spc="40">
                <a:latin typeface="Lucida Console"/>
                <a:cs typeface="Lucida Console"/>
              </a:rPr>
              <a:t> </a:t>
            </a:r>
            <a:r>
              <a:rPr dirty="0" sz="1200" spc="-25">
                <a:latin typeface="Lucida Console"/>
                <a:cs typeface="Lucida Console"/>
              </a:rPr>
              <a:t>x0; </a:t>
            </a:r>
            <a:r>
              <a:rPr dirty="0" sz="1200">
                <a:latin typeface="Lucida Console"/>
                <a:cs typeface="Lucida Console"/>
              </a:rPr>
              <a:t>y</a:t>
            </a:r>
            <a:r>
              <a:rPr dirty="0" sz="1200" spc="4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=</a:t>
            </a:r>
            <a:r>
              <a:rPr dirty="0" sz="1200" spc="40">
                <a:latin typeface="Lucida Console"/>
                <a:cs typeface="Lucida Console"/>
              </a:rPr>
              <a:t> </a:t>
            </a:r>
            <a:r>
              <a:rPr dirty="0" sz="1200" spc="-25">
                <a:latin typeface="Lucida Console"/>
                <a:cs typeface="Lucida Console"/>
              </a:rPr>
              <a:t>y0;</a:t>
            </a:r>
            <a:endParaRPr sz="1200">
              <a:latin typeface="Lucida Console"/>
              <a:cs typeface="Lucida Console"/>
            </a:endParaRPr>
          </a:p>
          <a:p>
            <a:pPr marL="567055">
              <a:lnSpc>
                <a:spcPct val="100000"/>
              </a:lnSpc>
              <a:spcBef>
                <a:spcPts val="254"/>
              </a:spcBef>
            </a:pPr>
            <a:r>
              <a:rPr dirty="0" sz="1200">
                <a:latin typeface="Lucida Console"/>
                <a:cs typeface="Lucida Console"/>
              </a:rPr>
              <a:t>angle</a:t>
            </a:r>
            <a:r>
              <a:rPr dirty="0" sz="1200" spc="8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=</a:t>
            </a:r>
            <a:r>
              <a:rPr dirty="0" sz="1200" spc="85">
                <a:latin typeface="Lucida Console"/>
                <a:cs typeface="Lucida Console"/>
              </a:rPr>
              <a:t> </a:t>
            </a:r>
            <a:r>
              <a:rPr dirty="0" sz="1200" spc="-25">
                <a:latin typeface="Lucida Console"/>
                <a:cs typeface="Lucida Console"/>
              </a:rPr>
              <a:t>a0;</a:t>
            </a:r>
            <a:endParaRPr sz="1200">
              <a:latin typeface="Lucida Console"/>
              <a:cs typeface="Lucida Console"/>
            </a:endParaRPr>
          </a:p>
          <a:p>
            <a:pPr marL="283210">
              <a:lnSpc>
                <a:spcPct val="100000"/>
              </a:lnSpc>
              <a:spcBef>
                <a:spcPts val="254"/>
              </a:spcBef>
            </a:pPr>
            <a:r>
              <a:rPr dirty="0" sz="1200" spc="20">
                <a:latin typeface="Lucida Console"/>
                <a:cs typeface="Lucida Console"/>
              </a:rPr>
              <a:t>}</a:t>
            </a:r>
            <a:endParaRPr sz="120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  <a:spcBef>
                <a:spcPts val="250"/>
              </a:spcBef>
            </a:pPr>
            <a:r>
              <a:rPr dirty="0" sz="1200" spc="-25">
                <a:latin typeface="Lucida Console"/>
                <a:cs typeface="Lucida Console"/>
              </a:rPr>
              <a:t>...</a:t>
            </a:r>
            <a:endParaRPr sz="120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  <a:spcBef>
                <a:spcPts val="254"/>
              </a:spcBef>
            </a:pPr>
            <a:r>
              <a:rPr dirty="0" sz="1200" spc="20">
                <a:latin typeface="Lucida Console"/>
                <a:cs typeface="Lucida Console"/>
              </a:rPr>
              <a:t>}</a:t>
            </a:r>
            <a:endParaRPr sz="1200">
              <a:latin typeface="Lucida Console"/>
              <a:cs typeface="Lucida Console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3043034" y="3714457"/>
            <a:ext cx="6690995" cy="2201545"/>
            <a:chOff x="3043034" y="3714457"/>
            <a:chExt cx="6690995" cy="2201545"/>
          </a:xfrm>
        </p:grpSpPr>
        <p:sp>
          <p:nvSpPr>
            <p:cNvPr id="13" name="object 13" descr=""/>
            <p:cNvSpPr/>
            <p:nvPr/>
          </p:nvSpPr>
          <p:spPr>
            <a:xfrm>
              <a:off x="3098795" y="3743167"/>
              <a:ext cx="388620" cy="86995"/>
            </a:xfrm>
            <a:custGeom>
              <a:avLst/>
              <a:gdLst/>
              <a:ahLst/>
              <a:cxnLst/>
              <a:rect l="l" t="t" r="r" b="b"/>
              <a:pathLst>
                <a:path w="388620" h="86995">
                  <a:moveTo>
                    <a:pt x="0" y="0"/>
                  </a:moveTo>
                  <a:lnTo>
                    <a:pt x="1809" y="0"/>
                  </a:lnTo>
                  <a:lnTo>
                    <a:pt x="388612" y="86692"/>
                  </a:lnTo>
                </a:path>
              </a:pathLst>
            </a:custGeom>
            <a:ln w="12713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3055734" y="3714457"/>
              <a:ext cx="74930" cy="67945"/>
            </a:xfrm>
            <a:custGeom>
              <a:avLst/>
              <a:gdLst/>
              <a:ahLst/>
              <a:cxnLst/>
              <a:rect l="l" t="t" r="r" b="b"/>
              <a:pathLst>
                <a:path w="74930" h="67945">
                  <a:moveTo>
                    <a:pt x="74777" y="0"/>
                  </a:moveTo>
                  <a:lnTo>
                    <a:pt x="0" y="19646"/>
                  </a:lnTo>
                  <a:lnTo>
                    <a:pt x="60566" y="67754"/>
                  </a:lnTo>
                  <a:lnTo>
                    <a:pt x="50761" y="30327"/>
                  </a:lnTo>
                  <a:lnTo>
                    <a:pt x="74777" y="0"/>
                  </a:lnTo>
                  <a:close/>
                </a:path>
              </a:pathLst>
            </a:custGeom>
            <a:solidFill>
              <a:srgbClr val="005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3086106" y="3844241"/>
              <a:ext cx="400685" cy="77470"/>
            </a:xfrm>
            <a:custGeom>
              <a:avLst/>
              <a:gdLst/>
              <a:ahLst/>
              <a:cxnLst/>
              <a:rect l="l" t="t" r="r" b="b"/>
              <a:pathLst>
                <a:path w="400685" h="77470">
                  <a:moveTo>
                    <a:pt x="0" y="76921"/>
                  </a:moveTo>
                  <a:lnTo>
                    <a:pt x="13608" y="76921"/>
                  </a:lnTo>
                  <a:lnTo>
                    <a:pt x="400411" y="0"/>
                  </a:lnTo>
                </a:path>
              </a:pathLst>
            </a:custGeom>
            <a:ln w="12713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043034" y="3882110"/>
              <a:ext cx="74930" cy="67945"/>
            </a:xfrm>
            <a:custGeom>
              <a:avLst/>
              <a:gdLst/>
              <a:ahLst/>
              <a:cxnLst/>
              <a:rect l="l" t="t" r="r" b="b"/>
              <a:pathLst>
                <a:path w="74930" h="67945">
                  <a:moveTo>
                    <a:pt x="60566" y="0"/>
                  </a:moveTo>
                  <a:lnTo>
                    <a:pt x="0" y="48107"/>
                  </a:lnTo>
                  <a:lnTo>
                    <a:pt x="74777" y="67754"/>
                  </a:lnTo>
                  <a:lnTo>
                    <a:pt x="50761" y="37439"/>
                  </a:lnTo>
                  <a:lnTo>
                    <a:pt x="60566" y="0"/>
                  </a:lnTo>
                  <a:close/>
                </a:path>
              </a:pathLst>
            </a:custGeom>
            <a:solidFill>
              <a:srgbClr val="00549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21642" y="4536541"/>
              <a:ext cx="4211955" cy="1379334"/>
            </a:xfrm>
            <a:prstGeom prst="rect">
              <a:avLst/>
            </a:prstGeom>
          </p:spPr>
        </p:pic>
      </p:grpSp>
      <p:sp>
        <p:nvSpPr>
          <p:cNvPr id="18" name="object 18" descr=""/>
          <p:cNvSpPr txBox="1"/>
          <p:nvPr/>
        </p:nvSpPr>
        <p:spPr>
          <a:xfrm>
            <a:off x="3549129" y="3712337"/>
            <a:ext cx="1291590" cy="343535"/>
          </a:xfrm>
          <a:prstGeom prst="rect">
            <a:avLst/>
          </a:prstGeom>
        </p:spPr>
        <p:txBody>
          <a:bodyPr wrap="square" lIns="0" tIns="45720" rIns="0" bIns="0" rtlCol="0" vert="horz">
            <a:spAutoFit/>
          </a:bodyPr>
          <a:lstStyle/>
          <a:p>
            <a:pPr marL="145415" marR="5080" indent="-146050">
              <a:lnSpc>
                <a:spcPts val="1120"/>
              </a:lnSpc>
              <a:spcBef>
                <a:spcPts val="360"/>
              </a:spcBef>
            </a:pPr>
            <a:r>
              <a:rPr dirty="0" sz="1150">
                <a:solidFill>
                  <a:srgbClr val="005493"/>
                </a:solidFill>
                <a:latin typeface="Lucida Sans Unicode"/>
                <a:cs typeface="Lucida Sans Unicode"/>
              </a:rPr>
              <a:t>instance </a:t>
            </a:r>
            <a:r>
              <a:rPr dirty="0" sz="1150" spc="-10">
                <a:solidFill>
                  <a:srgbClr val="005493"/>
                </a:solidFill>
                <a:latin typeface="Lucida Sans Unicode"/>
                <a:cs typeface="Lucida Sans Unicode"/>
              </a:rPr>
              <a:t>variables </a:t>
            </a:r>
            <a:r>
              <a:rPr dirty="0" sz="1150">
                <a:solidFill>
                  <a:srgbClr val="005493"/>
                </a:solidFill>
                <a:latin typeface="Lucida Sans Unicode"/>
                <a:cs typeface="Lucida Sans Unicode"/>
              </a:rPr>
              <a:t>are </a:t>
            </a:r>
            <a:r>
              <a:rPr dirty="0" sz="1150" i="1">
                <a:solidFill>
                  <a:srgbClr val="005493"/>
                </a:solidFill>
                <a:latin typeface="Lucida Sans Italic"/>
                <a:cs typeface="Lucida Sans Italic"/>
              </a:rPr>
              <a:t>not </a:t>
            </a:r>
            <a:r>
              <a:rPr dirty="0" sz="1150" spc="-20">
                <a:solidFill>
                  <a:srgbClr val="005493"/>
                </a:solidFill>
                <a:latin typeface="Lucida Console"/>
                <a:cs typeface="Lucida Console"/>
              </a:rPr>
              <a:t>final</a:t>
            </a:r>
            <a:endParaRPr sz="1150">
              <a:latin typeface="Lucida Console"/>
              <a:cs typeface="Lucida Console"/>
            </a:endParaRPr>
          </a:p>
        </p:txBody>
      </p:sp>
      <p:sp>
        <p:nvSpPr>
          <p:cNvPr id="20" name="object 2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-25"/>
              <a:t>27</a:t>
            </a:fld>
          </a:p>
        </p:txBody>
      </p:sp>
      <p:sp>
        <p:nvSpPr>
          <p:cNvPr id="19" name="object 19" descr=""/>
          <p:cNvSpPr txBox="1"/>
          <p:nvPr/>
        </p:nvSpPr>
        <p:spPr>
          <a:xfrm>
            <a:off x="520700" y="2325522"/>
            <a:ext cx="4838700" cy="43243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91440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720"/>
              </a:spcBef>
            </a:pP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Constructors</a:t>
            </a:r>
            <a:r>
              <a:rPr dirty="0" sz="1450" spc="9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create</a:t>
            </a:r>
            <a:r>
              <a:rPr dirty="0" sz="1450" spc="10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and</a:t>
            </a:r>
            <a:r>
              <a:rPr dirty="0" sz="1450" spc="10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initialize</a:t>
            </a:r>
            <a:r>
              <a:rPr dirty="0" sz="1450" spc="100">
                <a:latin typeface="Lucida Sans Unicode"/>
                <a:cs typeface="Lucida Sans Unicode"/>
              </a:rPr>
              <a:t> </a:t>
            </a:r>
            <a:r>
              <a:rPr dirty="0" sz="1450" spc="55">
                <a:latin typeface="Lucida Sans Unicode"/>
                <a:cs typeface="Lucida Sans Unicode"/>
              </a:rPr>
              <a:t>new</a:t>
            </a:r>
            <a:r>
              <a:rPr dirty="0" sz="1450" spc="95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objects.</a:t>
            </a:r>
            <a:endParaRPr sz="14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0700" y="1581745"/>
            <a:ext cx="9017635" cy="0"/>
          </a:xfrm>
          <a:custGeom>
            <a:avLst/>
            <a:gdLst/>
            <a:ahLst/>
            <a:cxnLst/>
            <a:rect l="l" t="t" r="r" b="b"/>
            <a:pathLst>
              <a:path w="9017635" h="0">
                <a:moveTo>
                  <a:pt x="0" y="0"/>
                </a:moveTo>
                <a:lnTo>
                  <a:pt x="9017020" y="0"/>
                </a:lnTo>
              </a:path>
            </a:pathLst>
          </a:custGeom>
          <a:ln w="52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Turtle</a:t>
            </a:r>
            <a:r>
              <a:rPr dirty="0" spc="220"/>
              <a:t> </a:t>
            </a:r>
            <a:r>
              <a:rPr dirty="0"/>
              <a:t>implementation:</a:t>
            </a:r>
            <a:r>
              <a:rPr dirty="0" spc="220"/>
              <a:t> </a:t>
            </a:r>
            <a:r>
              <a:rPr dirty="0" spc="35"/>
              <a:t>Methods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571500" y="2935808"/>
            <a:ext cx="5321300" cy="330581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88265" rIns="0" bIns="0" rtlCol="0" vert="horz">
            <a:spAutoFit/>
          </a:bodyPr>
          <a:lstStyle/>
          <a:p>
            <a:pPr marL="167005">
              <a:lnSpc>
                <a:spcPct val="100000"/>
              </a:lnSpc>
              <a:spcBef>
                <a:spcPts val="695"/>
              </a:spcBef>
            </a:pPr>
            <a:r>
              <a:rPr dirty="0" sz="1200">
                <a:latin typeface="Lucida Console"/>
                <a:cs typeface="Lucida Console"/>
              </a:rPr>
              <a:t>public</a:t>
            </a:r>
            <a:r>
              <a:rPr dirty="0" sz="1200" spc="13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class</a:t>
            </a:r>
            <a:r>
              <a:rPr dirty="0" sz="1200" spc="140">
                <a:latin typeface="Lucida Console"/>
                <a:cs typeface="Lucida Console"/>
              </a:rPr>
              <a:t> </a:t>
            </a:r>
            <a:r>
              <a:rPr dirty="0" sz="1200" spc="-10">
                <a:latin typeface="Lucida Console"/>
                <a:cs typeface="Lucida Console"/>
              </a:rPr>
              <a:t>Turtle</a:t>
            </a:r>
            <a:endParaRPr sz="1200">
              <a:latin typeface="Lucida Console"/>
              <a:cs typeface="Lucida Console"/>
            </a:endParaRPr>
          </a:p>
          <a:p>
            <a:pPr marL="167005">
              <a:lnSpc>
                <a:spcPct val="100000"/>
              </a:lnSpc>
              <a:spcBef>
                <a:spcPts val="130"/>
              </a:spcBef>
            </a:pPr>
            <a:r>
              <a:rPr dirty="0" sz="1200" spc="20">
                <a:latin typeface="Lucida Console"/>
                <a:cs typeface="Lucida Console"/>
              </a:rPr>
              <a:t>{</a:t>
            </a:r>
            <a:endParaRPr sz="1200">
              <a:latin typeface="Lucida Console"/>
              <a:cs typeface="Lucida Console"/>
            </a:endParaRPr>
          </a:p>
          <a:p>
            <a:pPr marL="261620">
              <a:lnSpc>
                <a:spcPct val="100000"/>
              </a:lnSpc>
              <a:spcBef>
                <a:spcPts val="130"/>
              </a:spcBef>
            </a:pPr>
            <a:r>
              <a:rPr dirty="0" sz="1200" spc="-25">
                <a:latin typeface="Lucida Console"/>
                <a:cs typeface="Lucida Console"/>
              </a:rPr>
              <a:t>...</a:t>
            </a:r>
            <a:endParaRPr sz="1200">
              <a:latin typeface="Lucida Console"/>
              <a:cs typeface="Lucida Console"/>
            </a:endParaRPr>
          </a:p>
          <a:p>
            <a:pPr marL="450850">
              <a:lnSpc>
                <a:spcPct val="100000"/>
              </a:lnSpc>
              <a:spcBef>
                <a:spcPts val="130"/>
              </a:spcBef>
            </a:pPr>
            <a:r>
              <a:rPr dirty="0" sz="1200">
                <a:latin typeface="Lucida Console"/>
                <a:cs typeface="Lucida Console"/>
              </a:rPr>
              <a:t>public</a:t>
            </a:r>
            <a:r>
              <a:rPr dirty="0" sz="1200" spc="20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void</a:t>
            </a:r>
            <a:r>
              <a:rPr dirty="0" sz="1200" spc="20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turnLeft(double</a:t>
            </a:r>
            <a:r>
              <a:rPr dirty="0" sz="1200" spc="200">
                <a:latin typeface="Lucida Console"/>
                <a:cs typeface="Lucida Console"/>
              </a:rPr>
              <a:t> </a:t>
            </a:r>
            <a:r>
              <a:rPr dirty="0" sz="1200" spc="-10">
                <a:latin typeface="Lucida Console"/>
                <a:cs typeface="Lucida Console"/>
              </a:rPr>
              <a:t>delta)</a:t>
            </a:r>
            <a:endParaRPr sz="1200">
              <a:latin typeface="Lucida Console"/>
              <a:cs typeface="Lucida Console"/>
            </a:endParaRPr>
          </a:p>
          <a:p>
            <a:pPr marL="450850">
              <a:lnSpc>
                <a:spcPct val="100000"/>
              </a:lnSpc>
              <a:spcBef>
                <a:spcPts val="125"/>
              </a:spcBef>
            </a:pPr>
            <a:r>
              <a:rPr dirty="0" sz="1200">
                <a:latin typeface="Lucida Console"/>
                <a:cs typeface="Lucida Console"/>
              </a:rPr>
              <a:t>{</a:t>
            </a:r>
            <a:r>
              <a:rPr dirty="0" sz="1200" spc="9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angle</a:t>
            </a:r>
            <a:r>
              <a:rPr dirty="0" sz="1200" spc="9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+=</a:t>
            </a:r>
            <a:r>
              <a:rPr dirty="0" sz="1200" spc="9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delta;</a:t>
            </a:r>
            <a:r>
              <a:rPr dirty="0" sz="1200" spc="95">
                <a:latin typeface="Lucida Console"/>
                <a:cs typeface="Lucida Console"/>
              </a:rPr>
              <a:t> </a:t>
            </a:r>
            <a:r>
              <a:rPr dirty="0" sz="1200" spc="-50">
                <a:latin typeface="Lucida Console"/>
                <a:cs typeface="Lucida Console"/>
              </a:rPr>
              <a:t>}</a:t>
            </a:r>
            <a:endParaRPr sz="1200">
              <a:latin typeface="Lucida Console"/>
              <a:cs typeface="Lucida Console"/>
            </a:endParaRPr>
          </a:p>
          <a:p>
            <a:pPr marL="450850">
              <a:lnSpc>
                <a:spcPct val="100000"/>
              </a:lnSpc>
              <a:spcBef>
                <a:spcPts val="545"/>
              </a:spcBef>
            </a:pPr>
            <a:r>
              <a:rPr dirty="0" sz="1200">
                <a:latin typeface="Lucida Console"/>
                <a:cs typeface="Lucida Console"/>
              </a:rPr>
              <a:t>public</a:t>
            </a:r>
            <a:r>
              <a:rPr dirty="0" sz="1200" spc="204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void</a:t>
            </a:r>
            <a:r>
              <a:rPr dirty="0" sz="1200" spc="21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goForward(double</a:t>
            </a:r>
            <a:r>
              <a:rPr dirty="0" sz="1200" spc="204">
                <a:latin typeface="Lucida Console"/>
                <a:cs typeface="Lucida Console"/>
              </a:rPr>
              <a:t> </a:t>
            </a:r>
            <a:r>
              <a:rPr dirty="0" sz="1200" spc="-25">
                <a:latin typeface="Lucida Console"/>
                <a:cs typeface="Lucida Console"/>
              </a:rPr>
              <a:t>d)</a:t>
            </a:r>
            <a:endParaRPr sz="1200">
              <a:latin typeface="Lucida Console"/>
              <a:cs typeface="Lucida Console"/>
            </a:endParaRPr>
          </a:p>
          <a:p>
            <a:pPr marL="450850">
              <a:lnSpc>
                <a:spcPct val="100000"/>
              </a:lnSpc>
              <a:spcBef>
                <a:spcPts val="130"/>
              </a:spcBef>
            </a:pPr>
            <a:r>
              <a:rPr dirty="0" sz="1200" spc="20">
                <a:latin typeface="Lucida Console"/>
                <a:cs typeface="Lucida Console"/>
              </a:rPr>
              <a:t>{</a:t>
            </a:r>
            <a:endParaRPr sz="1200">
              <a:latin typeface="Lucida Console"/>
              <a:cs typeface="Lucida Console"/>
            </a:endParaRPr>
          </a:p>
          <a:p>
            <a:pPr marL="734695" marR="3064510">
              <a:lnSpc>
                <a:spcPct val="109000"/>
              </a:lnSpc>
            </a:pPr>
            <a:r>
              <a:rPr dirty="0" sz="1200">
                <a:latin typeface="Lucida Console"/>
                <a:cs typeface="Lucida Console"/>
              </a:rPr>
              <a:t>double</a:t>
            </a:r>
            <a:r>
              <a:rPr dirty="0" sz="1200" spc="9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oldx</a:t>
            </a:r>
            <a:r>
              <a:rPr dirty="0" sz="1200" spc="10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=</a:t>
            </a:r>
            <a:r>
              <a:rPr dirty="0" sz="1200" spc="100">
                <a:latin typeface="Lucida Console"/>
                <a:cs typeface="Lucida Console"/>
              </a:rPr>
              <a:t> </a:t>
            </a:r>
            <a:r>
              <a:rPr dirty="0" sz="1200" spc="-25">
                <a:latin typeface="Lucida Console"/>
                <a:cs typeface="Lucida Console"/>
              </a:rPr>
              <a:t>x; </a:t>
            </a:r>
            <a:r>
              <a:rPr dirty="0" sz="1200">
                <a:latin typeface="Lucida Console"/>
                <a:cs typeface="Lucida Console"/>
              </a:rPr>
              <a:t>double</a:t>
            </a:r>
            <a:r>
              <a:rPr dirty="0" sz="1200" spc="9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oldy</a:t>
            </a:r>
            <a:r>
              <a:rPr dirty="0" sz="1200" spc="10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=</a:t>
            </a:r>
            <a:r>
              <a:rPr dirty="0" sz="1200" spc="100">
                <a:latin typeface="Lucida Console"/>
                <a:cs typeface="Lucida Console"/>
              </a:rPr>
              <a:t> </a:t>
            </a:r>
            <a:r>
              <a:rPr dirty="0" sz="1200" spc="-25">
                <a:latin typeface="Lucida Console"/>
                <a:cs typeface="Lucida Console"/>
              </a:rPr>
              <a:t>y;</a:t>
            </a:r>
            <a:endParaRPr sz="1200">
              <a:latin typeface="Lucida Console"/>
              <a:cs typeface="Lucida Console"/>
            </a:endParaRPr>
          </a:p>
          <a:p>
            <a:pPr algn="just" marL="734695" marR="699135">
              <a:lnSpc>
                <a:spcPct val="109000"/>
              </a:lnSpc>
            </a:pPr>
            <a:r>
              <a:rPr dirty="0" sz="1200">
                <a:latin typeface="Lucida Console"/>
                <a:cs typeface="Lucida Console"/>
              </a:rPr>
              <a:t>x</a:t>
            </a:r>
            <a:r>
              <a:rPr dirty="0" sz="1200" spc="4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+=</a:t>
            </a:r>
            <a:r>
              <a:rPr dirty="0" sz="1200" spc="4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d</a:t>
            </a:r>
            <a:r>
              <a:rPr dirty="0" sz="1200" spc="5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*</a:t>
            </a:r>
            <a:r>
              <a:rPr dirty="0" sz="1200" spc="45">
                <a:latin typeface="Lucida Console"/>
                <a:cs typeface="Lucida Console"/>
              </a:rPr>
              <a:t> </a:t>
            </a:r>
            <a:r>
              <a:rPr dirty="0" sz="1200" spc="-10">
                <a:latin typeface="Lucida Console"/>
                <a:cs typeface="Lucida Console"/>
              </a:rPr>
              <a:t>Math.cos(Math.toRadians(angle)); </a:t>
            </a:r>
            <a:r>
              <a:rPr dirty="0" sz="1200">
                <a:latin typeface="Lucida Console"/>
                <a:cs typeface="Lucida Console"/>
              </a:rPr>
              <a:t>y</a:t>
            </a:r>
            <a:r>
              <a:rPr dirty="0" sz="1200" spc="4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+=</a:t>
            </a:r>
            <a:r>
              <a:rPr dirty="0" sz="1200" spc="4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d</a:t>
            </a:r>
            <a:r>
              <a:rPr dirty="0" sz="1200" spc="5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*</a:t>
            </a:r>
            <a:r>
              <a:rPr dirty="0" sz="1200" spc="45">
                <a:latin typeface="Lucida Console"/>
                <a:cs typeface="Lucida Console"/>
              </a:rPr>
              <a:t> </a:t>
            </a:r>
            <a:r>
              <a:rPr dirty="0" sz="1200" spc="-10">
                <a:latin typeface="Lucida Console"/>
                <a:cs typeface="Lucida Console"/>
              </a:rPr>
              <a:t>Math.sin(Math.toRadians(angle)); </a:t>
            </a:r>
            <a:r>
              <a:rPr dirty="0" sz="1200">
                <a:latin typeface="Lucida Console"/>
                <a:cs typeface="Lucida Console"/>
              </a:rPr>
              <a:t>StdDraw.line(oldx,</a:t>
            </a:r>
            <a:r>
              <a:rPr dirty="0" sz="1200" spc="20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oldy,</a:t>
            </a:r>
            <a:r>
              <a:rPr dirty="0" sz="1200" spc="20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x,</a:t>
            </a:r>
            <a:r>
              <a:rPr dirty="0" sz="1200" spc="200">
                <a:latin typeface="Lucida Console"/>
                <a:cs typeface="Lucida Console"/>
              </a:rPr>
              <a:t> </a:t>
            </a:r>
            <a:r>
              <a:rPr dirty="0" sz="1200" spc="-25">
                <a:latin typeface="Lucida Console"/>
                <a:cs typeface="Lucida Console"/>
              </a:rPr>
              <a:t>y);</a:t>
            </a:r>
            <a:endParaRPr sz="1200">
              <a:latin typeface="Lucida Console"/>
              <a:cs typeface="Lucida Console"/>
            </a:endParaRPr>
          </a:p>
          <a:p>
            <a:pPr algn="r" marR="4767580">
              <a:lnSpc>
                <a:spcPct val="100000"/>
              </a:lnSpc>
              <a:spcBef>
                <a:spcPts val="125"/>
              </a:spcBef>
            </a:pPr>
            <a:r>
              <a:rPr dirty="0" sz="1200" spc="20">
                <a:latin typeface="Lucida Console"/>
                <a:cs typeface="Lucida Console"/>
              </a:rPr>
              <a:t>}</a:t>
            </a:r>
            <a:endParaRPr sz="1200">
              <a:latin typeface="Lucida Console"/>
              <a:cs typeface="Lucida Console"/>
            </a:endParaRPr>
          </a:p>
          <a:p>
            <a:pPr algn="r" marR="4767580">
              <a:lnSpc>
                <a:spcPct val="100000"/>
              </a:lnSpc>
              <a:spcBef>
                <a:spcPts val="130"/>
              </a:spcBef>
            </a:pPr>
            <a:r>
              <a:rPr dirty="0" sz="1200" spc="-25">
                <a:latin typeface="Lucida Console"/>
                <a:cs typeface="Lucida Console"/>
              </a:rPr>
              <a:t>...</a:t>
            </a:r>
            <a:endParaRPr sz="1200">
              <a:latin typeface="Lucida Console"/>
              <a:cs typeface="Lucida Console"/>
            </a:endParaRPr>
          </a:p>
          <a:p>
            <a:pPr marL="167005">
              <a:lnSpc>
                <a:spcPct val="100000"/>
              </a:lnSpc>
              <a:spcBef>
                <a:spcPts val="130"/>
              </a:spcBef>
            </a:pPr>
            <a:r>
              <a:rPr dirty="0" sz="1200" spc="20">
                <a:latin typeface="Lucida Console"/>
                <a:cs typeface="Lucida Console"/>
              </a:rPr>
              <a:t>}</a:t>
            </a:r>
            <a:endParaRPr sz="1200">
              <a:latin typeface="Lucida Console"/>
              <a:cs typeface="Lucida Console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20700" y="1804238"/>
            <a:ext cx="5397500" cy="43243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88265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695"/>
              </a:spcBef>
            </a:pP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Methods</a:t>
            </a:r>
            <a:r>
              <a:rPr dirty="0" sz="1450" spc="10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define</a:t>
            </a:r>
            <a:r>
              <a:rPr dirty="0" sz="1450" spc="100">
                <a:latin typeface="Lucida Sans Unicode"/>
                <a:cs typeface="Lucida Sans Unicode"/>
              </a:rPr>
              <a:t> </a:t>
            </a:r>
            <a:r>
              <a:rPr dirty="0" sz="1450" spc="-30">
                <a:latin typeface="Lucida Sans Unicode"/>
                <a:cs typeface="Lucida Sans Unicode"/>
              </a:rPr>
              <a:t>data-</a:t>
            </a:r>
            <a:r>
              <a:rPr dirty="0" sz="1450">
                <a:latin typeface="Lucida Sans Unicode"/>
                <a:cs typeface="Lucida Sans Unicode"/>
              </a:rPr>
              <a:t>type</a:t>
            </a:r>
            <a:r>
              <a:rPr dirty="0" sz="1450" spc="10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operations</a:t>
            </a:r>
            <a:r>
              <a:rPr dirty="0" sz="1450" spc="10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(implement</a:t>
            </a:r>
            <a:r>
              <a:rPr dirty="0" sz="1450" spc="105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APIs).</a:t>
            </a:r>
            <a:endParaRPr sz="1450">
              <a:latin typeface="Lucida Sans Unicode"/>
              <a:cs typeface="Lucida Sans Unicode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7796530" y="1710956"/>
            <a:ext cx="1649730" cy="2202815"/>
            <a:chOff x="7796530" y="1710956"/>
            <a:chExt cx="1649730" cy="2202815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96530" y="1710956"/>
              <a:ext cx="1649361" cy="2202738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7823200" y="1740674"/>
              <a:ext cx="1549400" cy="2098040"/>
            </a:xfrm>
            <a:custGeom>
              <a:avLst/>
              <a:gdLst/>
              <a:ahLst/>
              <a:cxnLst/>
              <a:rect l="l" t="t" r="r" b="b"/>
              <a:pathLst>
                <a:path w="1549400" h="2098040">
                  <a:moveTo>
                    <a:pt x="0" y="0"/>
                  </a:moveTo>
                  <a:lnTo>
                    <a:pt x="1549400" y="0"/>
                  </a:lnTo>
                  <a:lnTo>
                    <a:pt x="1549400" y="2097849"/>
                  </a:lnTo>
                  <a:lnTo>
                    <a:pt x="0" y="20978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7904639" y="1828560"/>
            <a:ext cx="1386840" cy="18669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 marL="67945">
              <a:lnSpc>
                <a:spcPts val="1120"/>
              </a:lnSpc>
            </a:pPr>
            <a:r>
              <a:rPr dirty="0" sz="950">
                <a:solidFill>
                  <a:srgbClr val="929292"/>
                </a:solidFill>
                <a:latin typeface="Lucida Sans Unicode"/>
                <a:cs typeface="Lucida Sans Unicode"/>
              </a:rPr>
              <a:t>instance</a:t>
            </a:r>
            <a:r>
              <a:rPr dirty="0" sz="950" spc="245">
                <a:solidFill>
                  <a:srgbClr val="929292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-10">
                <a:solidFill>
                  <a:srgbClr val="929292"/>
                </a:solidFill>
                <a:latin typeface="Lucida Sans Unicode"/>
                <a:cs typeface="Lucida Sans Unicode"/>
              </a:rPr>
              <a:t>variables</a:t>
            </a:r>
            <a:endParaRPr sz="950">
              <a:latin typeface="Lucida Sans Unicode"/>
              <a:cs typeface="Lucida Sans Unicode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7886378" y="1817918"/>
            <a:ext cx="1423035" cy="1956435"/>
            <a:chOff x="7886378" y="1817918"/>
            <a:chExt cx="1423035" cy="1956435"/>
          </a:xfrm>
        </p:grpSpPr>
        <p:sp>
          <p:nvSpPr>
            <p:cNvPr id="11" name="object 11" descr=""/>
            <p:cNvSpPr/>
            <p:nvPr/>
          </p:nvSpPr>
          <p:spPr>
            <a:xfrm>
              <a:off x="7905745" y="2039458"/>
              <a:ext cx="1384300" cy="483234"/>
            </a:xfrm>
            <a:custGeom>
              <a:avLst/>
              <a:gdLst/>
              <a:ahLst/>
              <a:cxnLst/>
              <a:rect l="l" t="t" r="r" b="b"/>
              <a:pathLst>
                <a:path w="1384300" h="483235">
                  <a:moveTo>
                    <a:pt x="0" y="0"/>
                  </a:moveTo>
                  <a:lnTo>
                    <a:pt x="1384301" y="0"/>
                  </a:lnTo>
                  <a:lnTo>
                    <a:pt x="1384301" y="483141"/>
                  </a:lnTo>
                  <a:lnTo>
                    <a:pt x="0" y="483141"/>
                  </a:lnTo>
                  <a:lnTo>
                    <a:pt x="0" y="0"/>
                  </a:lnTo>
                  <a:close/>
                </a:path>
              </a:pathLst>
            </a:custGeom>
            <a:ln w="10487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7899395" y="2541667"/>
              <a:ext cx="1397000" cy="699770"/>
            </a:xfrm>
            <a:custGeom>
              <a:avLst/>
              <a:gdLst/>
              <a:ahLst/>
              <a:cxnLst/>
              <a:rect l="l" t="t" r="r" b="b"/>
              <a:pathLst>
                <a:path w="1397000" h="699769">
                  <a:moveTo>
                    <a:pt x="0" y="0"/>
                  </a:moveTo>
                  <a:lnTo>
                    <a:pt x="1397001" y="0"/>
                  </a:lnTo>
                  <a:lnTo>
                    <a:pt x="1397001" y="699285"/>
                  </a:lnTo>
                  <a:lnTo>
                    <a:pt x="0" y="699285"/>
                  </a:lnTo>
                  <a:lnTo>
                    <a:pt x="0" y="0"/>
                  </a:lnTo>
                  <a:close/>
                </a:path>
              </a:pathLst>
            </a:custGeom>
            <a:ln w="25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7905745" y="3272738"/>
              <a:ext cx="1384300" cy="495934"/>
            </a:xfrm>
            <a:custGeom>
              <a:avLst/>
              <a:gdLst/>
              <a:ahLst/>
              <a:cxnLst/>
              <a:rect l="l" t="t" r="r" b="b"/>
              <a:pathLst>
                <a:path w="1384300" h="495935">
                  <a:moveTo>
                    <a:pt x="0" y="0"/>
                  </a:moveTo>
                  <a:lnTo>
                    <a:pt x="1384301" y="0"/>
                  </a:lnTo>
                  <a:lnTo>
                    <a:pt x="1384301" y="495856"/>
                  </a:lnTo>
                  <a:lnTo>
                    <a:pt x="0" y="495856"/>
                  </a:lnTo>
                  <a:lnTo>
                    <a:pt x="0" y="0"/>
                  </a:lnTo>
                  <a:close/>
                </a:path>
              </a:pathLst>
            </a:custGeom>
            <a:ln w="10487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7905745" y="1823316"/>
              <a:ext cx="1384300" cy="178435"/>
            </a:xfrm>
            <a:custGeom>
              <a:avLst/>
              <a:gdLst/>
              <a:ahLst/>
              <a:cxnLst/>
              <a:rect l="l" t="t" r="r" b="b"/>
              <a:pathLst>
                <a:path w="1384300" h="178435">
                  <a:moveTo>
                    <a:pt x="0" y="0"/>
                  </a:moveTo>
                  <a:lnTo>
                    <a:pt x="1384301" y="0"/>
                  </a:lnTo>
                  <a:lnTo>
                    <a:pt x="1384301" y="177999"/>
                  </a:lnTo>
                  <a:lnTo>
                    <a:pt x="0" y="177999"/>
                  </a:lnTo>
                  <a:lnTo>
                    <a:pt x="0" y="0"/>
                  </a:lnTo>
                  <a:close/>
                </a:path>
              </a:pathLst>
            </a:custGeom>
            <a:ln w="10489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7904639" y="2025631"/>
            <a:ext cx="1386840" cy="49212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635" rIns="0" bIns="0" rtlCol="0" vert="horz">
            <a:spAutoFit/>
          </a:bodyPr>
          <a:lstStyle/>
          <a:p>
            <a:pPr marL="65405">
              <a:lnSpc>
                <a:spcPct val="100000"/>
              </a:lnSpc>
              <a:spcBef>
                <a:spcPts val="5"/>
              </a:spcBef>
            </a:pPr>
            <a:r>
              <a:rPr dirty="0" sz="1000" spc="-10">
                <a:solidFill>
                  <a:srgbClr val="929292"/>
                </a:solidFill>
                <a:latin typeface="Lucida Sans Unicode"/>
                <a:cs typeface="Lucida Sans Unicode"/>
              </a:rPr>
              <a:t>constructors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912106" y="2554377"/>
            <a:ext cx="1371600" cy="68643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 marL="50165">
              <a:lnSpc>
                <a:spcPts val="1120"/>
              </a:lnSpc>
            </a:pPr>
            <a:r>
              <a:rPr dirty="0" sz="1100" spc="-10">
                <a:latin typeface="Lucida Sans Unicode"/>
                <a:cs typeface="Lucida Sans Unicode"/>
              </a:rPr>
              <a:t>methods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904639" y="3265824"/>
            <a:ext cx="1386840" cy="49022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12700" rIns="0" bIns="0" rtlCol="0" vert="horz">
            <a:spAutoFit/>
          </a:bodyPr>
          <a:lstStyle/>
          <a:p>
            <a:pPr marL="57785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929292"/>
                </a:solidFill>
                <a:latin typeface="Lucida Sans Unicode"/>
                <a:cs typeface="Lucida Sans Unicode"/>
              </a:rPr>
              <a:t>test</a:t>
            </a:r>
            <a:r>
              <a:rPr dirty="0" sz="1000" spc="-25">
                <a:solidFill>
                  <a:srgbClr val="929292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-10">
                <a:solidFill>
                  <a:srgbClr val="929292"/>
                </a:solidFill>
                <a:latin typeface="Lucida Sans Unicode"/>
                <a:cs typeface="Lucida Sans Unicode"/>
              </a:rPr>
              <a:t>client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6034722" y="3490851"/>
            <a:ext cx="316230" cy="23367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350" spc="60" b="1">
                <a:latin typeface="Trebuchet MS"/>
                <a:cs typeface="Trebuchet MS"/>
              </a:rPr>
              <a:t>API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8459343" y="4392967"/>
            <a:ext cx="1306830" cy="629920"/>
          </a:xfrm>
          <a:custGeom>
            <a:avLst/>
            <a:gdLst/>
            <a:ahLst/>
            <a:cxnLst/>
            <a:rect l="l" t="t" r="r" b="b"/>
            <a:pathLst>
              <a:path w="1306829" h="629920">
                <a:moveTo>
                  <a:pt x="1306715" y="0"/>
                </a:moveTo>
                <a:lnTo>
                  <a:pt x="0" y="0"/>
                </a:lnTo>
                <a:lnTo>
                  <a:pt x="0" y="314680"/>
                </a:lnTo>
                <a:lnTo>
                  <a:pt x="0" y="629348"/>
                </a:lnTo>
                <a:lnTo>
                  <a:pt x="1306715" y="629348"/>
                </a:lnTo>
                <a:lnTo>
                  <a:pt x="1306715" y="314680"/>
                </a:lnTo>
                <a:lnTo>
                  <a:pt x="13067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6034652" y="3814367"/>
            <a:ext cx="3726179" cy="1828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92710">
              <a:lnSpc>
                <a:spcPct val="100000"/>
              </a:lnSpc>
              <a:spcBef>
                <a:spcPts val="130"/>
              </a:spcBef>
            </a:pPr>
            <a:r>
              <a:rPr dirty="0" sz="1000">
                <a:latin typeface="Lucida Console"/>
                <a:cs typeface="Lucida Console"/>
              </a:rPr>
              <a:t>public</a:t>
            </a:r>
            <a:r>
              <a:rPr dirty="0" sz="1000" spc="110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class</a:t>
            </a:r>
            <a:r>
              <a:rPr dirty="0" sz="1000" spc="114">
                <a:latin typeface="Lucida Console"/>
                <a:cs typeface="Lucida Console"/>
              </a:rPr>
              <a:t> </a:t>
            </a:r>
            <a:r>
              <a:rPr dirty="0" sz="1000" spc="-10">
                <a:latin typeface="Lucida Console"/>
                <a:cs typeface="Lucida Console"/>
              </a:rPr>
              <a:t>Turtle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034652" y="4086150"/>
            <a:ext cx="3726179" cy="30162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62230" rIns="0" bIns="0" rtlCol="0" vert="horz">
            <a:spAutoFit/>
          </a:bodyPr>
          <a:lstStyle/>
          <a:p>
            <a:pPr marL="565785">
              <a:lnSpc>
                <a:spcPct val="100000"/>
              </a:lnSpc>
              <a:spcBef>
                <a:spcPts val="490"/>
              </a:spcBef>
            </a:pPr>
            <a:r>
              <a:rPr dirty="0" sz="1000">
                <a:latin typeface="Lucida Console"/>
                <a:cs typeface="Lucida Console"/>
              </a:rPr>
              <a:t>Turtle(double</a:t>
            </a:r>
            <a:r>
              <a:rPr dirty="0" sz="1000" spc="12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x0,</a:t>
            </a:r>
            <a:r>
              <a:rPr dirty="0" sz="1000" spc="12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double</a:t>
            </a:r>
            <a:r>
              <a:rPr dirty="0" sz="1000" spc="130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y0,</a:t>
            </a:r>
            <a:r>
              <a:rPr dirty="0" sz="1000" spc="12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double</a:t>
            </a:r>
            <a:r>
              <a:rPr dirty="0" sz="1000" spc="130">
                <a:latin typeface="Lucida Console"/>
                <a:cs typeface="Lucida Console"/>
              </a:rPr>
              <a:t> </a:t>
            </a:r>
            <a:r>
              <a:rPr dirty="0" sz="1000" spc="-25">
                <a:latin typeface="Lucida Console"/>
                <a:cs typeface="Lucida Console"/>
              </a:rPr>
              <a:t>q0)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6029413" y="4392961"/>
            <a:ext cx="2430145" cy="314960"/>
          </a:xfrm>
          <a:prstGeom prst="rect">
            <a:avLst/>
          </a:prstGeom>
          <a:solidFill>
            <a:srgbClr val="FFFFFF"/>
          </a:solidFill>
          <a:ln w="10477">
            <a:solidFill>
              <a:srgbClr val="EBEBEB"/>
            </a:solidFill>
          </a:ln>
        </p:spPr>
        <p:txBody>
          <a:bodyPr wrap="square" lIns="0" tIns="67310" rIns="0" bIns="0" rtlCol="0" vert="horz">
            <a:spAutoFit/>
          </a:bodyPr>
          <a:lstStyle/>
          <a:p>
            <a:pPr marL="177165">
              <a:lnSpc>
                <a:spcPct val="100000"/>
              </a:lnSpc>
              <a:spcBef>
                <a:spcPts val="530"/>
              </a:spcBef>
            </a:pPr>
            <a:r>
              <a:rPr dirty="0" sz="1000">
                <a:latin typeface="Lucida Console"/>
                <a:cs typeface="Lucida Console"/>
              </a:rPr>
              <a:t>void</a:t>
            </a:r>
            <a:r>
              <a:rPr dirty="0" sz="1000" spc="18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turnLeft(double</a:t>
            </a:r>
            <a:r>
              <a:rPr dirty="0" sz="1000" spc="185">
                <a:latin typeface="Lucida Console"/>
                <a:cs typeface="Lucida Console"/>
              </a:rPr>
              <a:t> </a:t>
            </a:r>
            <a:r>
              <a:rPr dirty="0" sz="1000" spc="-10">
                <a:latin typeface="Lucida Console"/>
                <a:cs typeface="Lucida Console"/>
              </a:rPr>
              <a:t>delta)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6029413" y="4707639"/>
            <a:ext cx="2430145" cy="314960"/>
          </a:xfrm>
          <a:prstGeom prst="rect">
            <a:avLst/>
          </a:prstGeom>
          <a:solidFill>
            <a:srgbClr val="FFFFFF"/>
          </a:solidFill>
          <a:ln w="10477">
            <a:solidFill>
              <a:srgbClr val="EBEBEB"/>
            </a:solidFill>
          </a:ln>
        </p:spPr>
        <p:txBody>
          <a:bodyPr wrap="square" lIns="0" tIns="67310" rIns="0" bIns="0" rtlCol="0" vert="horz">
            <a:spAutoFit/>
          </a:bodyPr>
          <a:lstStyle/>
          <a:p>
            <a:pPr marL="177165">
              <a:lnSpc>
                <a:spcPct val="100000"/>
              </a:lnSpc>
              <a:spcBef>
                <a:spcPts val="530"/>
              </a:spcBef>
            </a:pPr>
            <a:r>
              <a:rPr dirty="0" sz="1000">
                <a:latin typeface="Lucida Console"/>
                <a:cs typeface="Lucida Console"/>
              </a:rPr>
              <a:t>void</a:t>
            </a:r>
            <a:r>
              <a:rPr dirty="0" sz="1000" spc="19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goForward(double</a:t>
            </a:r>
            <a:r>
              <a:rPr dirty="0" sz="1000" spc="195">
                <a:latin typeface="Lucida Console"/>
                <a:cs typeface="Lucida Console"/>
              </a:rPr>
              <a:t> </a:t>
            </a:r>
            <a:r>
              <a:rPr dirty="0" sz="1000" spc="-10">
                <a:latin typeface="Lucida Console"/>
                <a:cs typeface="Lucida Console"/>
              </a:rPr>
              <a:t>step)</a:t>
            </a:r>
            <a:endParaRPr sz="1000">
              <a:latin typeface="Lucida Console"/>
              <a:cs typeface="Lucida Console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6023063" y="3757248"/>
            <a:ext cx="3749675" cy="1271905"/>
            <a:chOff x="6023063" y="3757248"/>
            <a:chExt cx="3749675" cy="1271905"/>
          </a:xfrm>
        </p:grpSpPr>
        <p:sp>
          <p:nvSpPr>
            <p:cNvPr id="25" name="object 25" descr=""/>
            <p:cNvSpPr/>
            <p:nvPr/>
          </p:nvSpPr>
          <p:spPr>
            <a:xfrm>
              <a:off x="8459350" y="4392961"/>
              <a:ext cx="1313180" cy="314960"/>
            </a:xfrm>
            <a:custGeom>
              <a:avLst/>
              <a:gdLst/>
              <a:ahLst/>
              <a:cxnLst/>
              <a:rect l="l" t="t" r="r" b="b"/>
              <a:pathLst>
                <a:path w="1313179" h="314960">
                  <a:moveTo>
                    <a:pt x="0" y="0"/>
                  </a:moveTo>
                  <a:lnTo>
                    <a:pt x="1313061" y="0"/>
                  </a:lnTo>
                </a:path>
                <a:path w="1313179" h="314960">
                  <a:moveTo>
                    <a:pt x="0" y="314677"/>
                  </a:moveTo>
                  <a:lnTo>
                    <a:pt x="1313061" y="314677"/>
                  </a:lnTo>
                </a:path>
              </a:pathLst>
            </a:custGeom>
            <a:ln w="10483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6023063" y="4078283"/>
              <a:ext cx="3749675" cy="0"/>
            </a:xfrm>
            <a:custGeom>
              <a:avLst/>
              <a:gdLst/>
              <a:ahLst/>
              <a:cxnLst/>
              <a:rect l="l" t="t" r="r" b="b"/>
              <a:pathLst>
                <a:path w="3749675" h="0">
                  <a:moveTo>
                    <a:pt x="0" y="0"/>
                  </a:moveTo>
                  <a:lnTo>
                    <a:pt x="2436286" y="0"/>
                  </a:lnTo>
                </a:path>
                <a:path w="3749675" h="0">
                  <a:moveTo>
                    <a:pt x="2436286" y="0"/>
                  </a:moveTo>
                  <a:lnTo>
                    <a:pt x="3749347" y="0"/>
                  </a:lnTo>
                </a:path>
              </a:pathLst>
            </a:custGeom>
            <a:ln w="157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6023063" y="3757248"/>
              <a:ext cx="3749675" cy="1271905"/>
            </a:xfrm>
            <a:custGeom>
              <a:avLst/>
              <a:gdLst/>
              <a:ahLst/>
              <a:cxnLst/>
              <a:rect l="l" t="t" r="r" b="b"/>
              <a:pathLst>
                <a:path w="3749675" h="1271904">
                  <a:moveTo>
                    <a:pt x="6349" y="0"/>
                  </a:moveTo>
                  <a:lnTo>
                    <a:pt x="6349" y="321034"/>
                  </a:lnTo>
                </a:path>
                <a:path w="3749675" h="1271904">
                  <a:moveTo>
                    <a:pt x="6349" y="321034"/>
                  </a:moveTo>
                  <a:lnTo>
                    <a:pt x="6349" y="635712"/>
                  </a:lnTo>
                </a:path>
                <a:path w="3749675" h="1271904">
                  <a:moveTo>
                    <a:pt x="3742998" y="0"/>
                  </a:moveTo>
                  <a:lnTo>
                    <a:pt x="3742998" y="321034"/>
                  </a:lnTo>
                </a:path>
                <a:path w="3749675" h="1271904">
                  <a:moveTo>
                    <a:pt x="3742998" y="321034"/>
                  </a:moveTo>
                  <a:lnTo>
                    <a:pt x="3742998" y="635712"/>
                  </a:lnTo>
                </a:path>
                <a:path w="3749675" h="1271904">
                  <a:moveTo>
                    <a:pt x="3742998" y="635712"/>
                  </a:moveTo>
                  <a:lnTo>
                    <a:pt x="3742998" y="1271424"/>
                  </a:lnTo>
                </a:path>
                <a:path w="3749675" h="1271904">
                  <a:moveTo>
                    <a:pt x="0" y="6357"/>
                  </a:moveTo>
                  <a:lnTo>
                    <a:pt x="3749347" y="6357"/>
                  </a:lnTo>
                </a:path>
                <a:path w="3749675" h="1271904">
                  <a:moveTo>
                    <a:pt x="2436286" y="1265068"/>
                  </a:moveTo>
                  <a:lnTo>
                    <a:pt x="3749347" y="1265068"/>
                  </a:lnTo>
                </a:path>
              </a:pathLst>
            </a:custGeom>
            <a:ln w="10483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 descr=""/>
          <p:cNvGrpSpPr/>
          <p:nvPr/>
        </p:nvGrpSpPr>
        <p:grpSpPr>
          <a:xfrm>
            <a:off x="6045200" y="5198948"/>
            <a:ext cx="3467100" cy="1068070"/>
            <a:chOff x="6045200" y="5198948"/>
            <a:chExt cx="3467100" cy="1068070"/>
          </a:xfrm>
        </p:grpSpPr>
        <p:sp>
          <p:nvSpPr>
            <p:cNvPr id="29" name="object 29" descr=""/>
            <p:cNvSpPr/>
            <p:nvPr/>
          </p:nvSpPr>
          <p:spPr>
            <a:xfrm>
              <a:off x="6045200" y="5198948"/>
              <a:ext cx="3467100" cy="1068070"/>
            </a:xfrm>
            <a:custGeom>
              <a:avLst/>
              <a:gdLst/>
              <a:ahLst/>
              <a:cxnLst/>
              <a:rect l="l" t="t" r="r" b="b"/>
              <a:pathLst>
                <a:path w="3467100" h="1068070">
                  <a:moveTo>
                    <a:pt x="0" y="0"/>
                  </a:moveTo>
                  <a:lnTo>
                    <a:pt x="3467100" y="0"/>
                  </a:lnTo>
                  <a:lnTo>
                    <a:pt x="3467100" y="1067993"/>
                  </a:lnTo>
                  <a:lnTo>
                    <a:pt x="0" y="1067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6740750" y="5353221"/>
              <a:ext cx="708025" cy="541655"/>
            </a:xfrm>
            <a:custGeom>
              <a:avLst/>
              <a:gdLst/>
              <a:ahLst/>
              <a:cxnLst/>
              <a:rect l="l" t="t" r="r" b="b"/>
              <a:pathLst>
                <a:path w="708025" h="541654">
                  <a:moveTo>
                    <a:pt x="0" y="541324"/>
                  </a:moveTo>
                  <a:lnTo>
                    <a:pt x="6245" y="536549"/>
                  </a:lnTo>
                  <a:lnTo>
                    <a:pt x="701748" y="4773"/>
                  </a:lnTo>
                  <a:lnTo>
                    <a:pt x="707996" y="0"/>
                  </a:lnTo>
                </a:path>
              </a:pathLst>
            </a:custGeom>
            <a:ln w="15722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6705778" y="5326481"/>
              <a:ext cx="778510" cy="594995"/>
            </a:xfrm>
            <a:custGeom>
              <a:avLst/>
              <a:gdLst/>
              <a:ahLst/>
              <a:cxnLst/>
              <a:rect l="l" t="t" r="r" b="b"/>
              <a:pathLst>
                <a:path w="778509" h="594995">
                  <a:moveTo>
                    <a:pt x="75933" y="580288"/>
                  </a:moveTo>
                  <a:lnTo>
                    <a:pt x="41211" y="563283"/>
                  </a:lnTo>
                  <a:lnTo>
                    <a:pt x="33959" y="525272"/>
                  </a:lnTo>
                  <a:lnTo>
                    <a:pt x="0" y="594804"/>
                  </a:lnTo>
                  <a:lnTo>
                    <a:pt x="75933" y="580288"/>
                  </a:lnTo>
                  <a:close/>
                </a:path>
                <a:path w="778509" h="594995">
                  <a:moveTo>
                    <a:pt x="777938" y="0"/>
                  </a:moveTo>
                  <a:lnTo>
                    <a:pt x="701992" y="14503"/>
                  </a:lnTo>
                  <a:lnTo>
                    <a:pt x="736714" y="31508"/>
                  </a:lnTo>
                  <a:lnTo>
                    <a:pt x="743966" y="69519"/>
                  </a:lnTo>
                  <a:lnTo>
                    <a:pt x="777938" y="0"/>
                  </a:lnTo>
                  <a:close/>
                </a:path>
              </a:pathLst>
            </a:custGeom>
            <a:solidFill>
              <a:srgbClr val="005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6660082" y="5881556"/>
              <a:ext cx="99060" cy="116205"/>
            </a:xfrm>
            <a:custGeom>
              <a:avLst/>
              <a:gdLst/>
              <a:ahLst/>
              <a:cxnLst/>
              <a:rect l="l" t="t" r="r" b="b"/>
              <a:pathLst>
                <a:path w="99059" h="116204">
                  <a:moveTo>
                    <a:pt x="98482" y="115654"/>
                  </a:moveTo>
                  <a:lnTo>
                    <a:pt x="0" y="0"/>
                  </a:lnTo>
                </a:path>
              </a:pathLst>
            </a:custGeom>
            <a:ln w="15726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7438618" y="5262545"/>
              <a:ext cx="99060" cy="116205"/>
            </a:xfrm>
            <a:custGeom>
              <a:avLst/>
              <a:gdLst/>
              <a:ahLst/>
              <a:cxnLst/>
              <a:rect l="l" t="t" r="r" b="b"/>
              <a:pathLst>
                <a:path w="99059" h="116204">
                  <a:moveTo>
                    <a:pt x="98482" y="115654"/>
                  </a:moveTo>
                  <a:lnTo>
                    <a:pt x="0" y="0"/>
                  </a:lnTo>
                </a:path>
              </a:pathLst>
            </a:custGeom>
            <a:ln w="15726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6757984" y="5989294"/>
              <a:ext cx="62865" cy="63500"/>
            </a:xfrm>
            <a:custGeom>
              <a:avLst/>
              <a:gdLst/>
              <a:ahLst/>
              <a:cxnLst/>
              <a:rect l="l" t="t" r="r" b="b"/>
              <a:pathLst>
                <a:path w="62865" h="63500">
                  <a:moveTo>
                    <a:pt x="31440" y="0"/>
                  </a:moveTo>
                  <a:lnTo>
                    <a:pt x="19611" y="2305"/>
                  </a:lnTo>
                  <a:lnTo>
                    <a:pt x="9210" y="9220"/>
                  </a:lnTo>
                  <a:lnTo>
                    <a:pt x="2302" y="19625"/>
                  </a:lnTo>
                  <a:lnTo>
                    <a:pt x="0" y="31465"/>
                  </a:lnTo>
                  <a:lnTo>
                    <a:pt x="2302" y="43308"/>
                  </a:lnTo>
                  <a:lnTo>
                    <a:pt x="9210" y="53720"/>
                  </a:lnTo>
                  <a:lnTo>
                    <a:pt x="19611" y="60636"/>
                  </a:lnTo>
                  <a:lnTo>
                    <a:pt x="31440" y="62941"/>
                  </a:lnTo>
                  <a:lnTo>
                    <a:pt x="43266" y="60636"/>
                  </a:lnTo>
                  <a:lnTo>
                    <a:pt x="53660" y="53720"/>
                  </a:lnTo>
                  <a:lnTo>
                    <a:pt x="60568" y="43308"/>
                  </a:lnTo>
                  <a:lnTo>
                    <a:pt x="62871" y="31465"/>
                  </a:lnTo>
                  <a:lnTo>
                    <a:pt x="60568" y="19625"/>
                  </a:lnTo>
                  <a:lnTo>
                    <a:pt x="53660" y="9220"/>
                  </a:lnTo>
                  <a:lnTo>
                    <a:pt x="43266" y="2305"/>
                  </a:lnTo>
                  <a:lnTo>
                    <a:pt x="314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 descr=""/>
          <p:cNvSpPr txBox="1"/>
          <p:nvPr/>
        </p:nvSpPr>
        <p:spPr>
          <a:xfrm>
            <a:off x="6155537" y="5925646"/>
            <a:ext cx="494665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dirty="0" baseline="2525" sz="1650">
                <a:latin typeface="Lucida Sans Unicode"/>
                <a:cs typeface="Lucida Sans Unicode"/>
              </a:rPr>
              <a:t>(</a:t>
            </a:r>
            <a:r>
              <a:rPr dirty="0" baseline="2525" sz="1650" i="1">
                <a:latin typeface="Lucida Sans Italic"/>
                <a:cs typeface="Lucida Sans Italic"/>
              </a:rPr>
              <a:t>x</a:t>
            </a:r>
            <a:r>
              <a:rPr dirty="0" sz="750">
                <a:latin typeface="Lucida Sans Unicode"/>
                <a:cs typeface="Lucida Sans Unicode"/>
              </a:rPr>
              <a:t>0</a:t>
            </a:r>
            <a:r>
              <a:rPr dirty="0" baseline="2525" sz="1650">
                <a:latin typeface="Lucida Sans Unicode"/>
                <a:cs typeface="Lucida Sans Unicode"/>
              </a:rPr>
              <a:t>,</a:t>
            </a:r>
            <a:r>
              <a:rPr dirty="0" baseline="2525" sz="1650" spc="322">
                <a:latin typeface="Lucida Sans Unicode"/>
                <a:cs typeface="Lucida Sans Unicode"/>
              </a:rPr>
              <a:t> </a:t>
            </a:r>
            <a:r>
              <a:rPr dirty="0" baseline="2525" sz="1650" spc="-37" i="1">
                <a:latin typeface="Lucida Sans Italic"/>
                <a:cs typeface="Lucida Sans Italic"/>
              </a:rPr>
              <a:t>y</a:t>
            </a:r>
            <a:r>
              <a:rPr dirty="0" sz="750" spc="-25">
                <a:latin typeface="Lucida Sans Unicode"/>
                <a:cs typeface="Lucida Sans Unicode"/>
              </a:rPr>
              <a:t>0</a:t>
            </a:r>
            <a:r>
              <a:rPr dirty="0" baseline="2525" sz="1650" spc="-37">
                <a:latin typeface="Lucida Sans Unicode"/>
                <a:cs typeface="Lucida Sans Unicode"/>
              </a:rPr>
              <a:t>)</a:t>
            </a:r>
            <a:endParaRPr baseline="2525" sz="1650">
              <a:latin typeface="Lucida Sans Unicode"/>
              <a:cs typeface="Lucida Sans Unicode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6784022" y="5380913"/>
            <a:ext cx="807085" cy="656590"/>
            <a:chOff x="6784022" y="5380913"/>
            <a:chExt cx="807085" cy="656590"/>
          </a:xfrm>
        </p:grpSpPr>
        <p:sp>
          <p:nvSpPr>
            <p:cNvPr id="37" name="object 37" descr=""/>
            <p:cNvSpPr/>
            <p:nvPr/>
          </p:nvSpPr>
          <p:spPr>
            <a:xfrm>
              <a:off x="7035799" y="5529516"/>
              <a:ext cx="139700" cy="191135"/>
            </a:xfrm>
            <a:custGeom>
              <a:avLst/>
              <a:gdLst/>
              <a:ahLst/>
              <a:cxnLst/>
              <a:rect l="l" t="t" r="r" b="b"/>
              <a:pathLst>
                <a:path w="139700" h="191135">
                  <a:moveTo>
                    <a:pt x="0" y="0"/>
                  </a:moveTo>
                  <a:lnTo>
                    <a:pt x="139700" y="0"/>
                  </a:lnTo>
                  <a:lnTo>
                    <a:pt x="139700" y="190715"/>
                  </a:lnTo>
                  <a:lnTo>
                    <a:pt x="0" y="1907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7528083" y="5380913"/>
              <a:ext cx="62865" cy="63500"/>
            </a:xfrm>
            <a:custGeom>
              <a:avLst/>
              <a:gdLst/>
              <a:ahLst/>
              <a:cxnLst/>
              <a:rect l="l" t="t" r="r" b="b"/>
              <a:pathLst>
                <a:path w="62865" h="63500">
                  <a:moveTo>
                    <a:pt x="31432" y="0"/>
                  </a:moveTo>
                  <a:lnTo>
                    <a:pt x="19602" y="2305"/>
                  </a:lnTo>
                  <a:lnTo>
                    <a:pt x="9201" y="9220"/>
                  </a:lnTo>
                  <a:lnTo>
                    <a:pt x="2300" y="19632"/>
                  </a:lnTo>
                  <a:lnTo>
                    <a:pt x="0" y="31475"/>
                  </a:lnTo>
                  <a:lnTo>
                    <a:pt x="2300" y="43315"/>
                  </a:lnTo>
                  <a:lnTo>
                    <a:pt x="9201" y="53721"/>
                  </a:lnTo>
                  <a:lnTo>
                    <a:pt x="19602" y="60636"/>
                  </a:lnTo>
                  <a:lnTo>
                    <a:pt x="31432" y="62941"/>
                  </a:lnTo>
                  <a:lnTo>
                    <a:pt x="43262" y="60636"/>
                  </a:lnTo>
                  <a:lnTo>
                    <a:pt x="53663" y="53721"/>
                  </a:lnTo>
                  <a:lnTo>
                    <a:pt x="60564" y="43315"/>
                  </a:lnTo>
                  <a:lnTo>
                    <a:pt x="62864" y="31475"/>
                  </a:lnTo>
                  <a:lnTo>
                    <a:pt x="60564" y="19632"/>
                  </a:lnTo>
                  <a:lnTo>
                    <a:pt x="53663" y="9220"/>
                  </a:lnTo>
                  <a:lnTo>
                    <a:pt x="43262" y="2305"/>
                  </a:lnTo>
                  <a:lnTo>
                    <a:pt x="314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6789419" y="5428119"/>
              <a:ext cx="760730" cy="603885"/>
            </a:xfrm>
            <a:custGeom>
              <a:avLst/>
              <a:gdLst/>
              <a:ahLst/>
              <a:cxnLst/>
              <a:rect l="l" t="t" r="r" b="b"/>
              <a:pathLst>
                <a:path w="760729" h="603885">
                  <a:moveTo>
                    <a:pt x="760730" y="603609"/>
                  </a:moveTo>
                  <a:lnTo>
                    <a:pt x="0" y="603609"/>
                  </a:lnTo>
                  <a:lnTo>
                    <a:pt x="760730" y="0"/>
                  </a:lnTo>
                  <a:lnTo>
                    <a:pt x="760730" y="603609"/>
                  </a:lnTo>
                  <a:close/>
                </a:path>
              </a:pathLst>
            </a:custGeom>
            <a:ln w="104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 descr=""/>
          <p:cNvSpPr txBox="1"/>
          <p:nvPr/>
        </p:nvSpPr>
        <p:spPr>
          <a:xfrm>
            <a:off x="7580477" y="5326485"/>
            <a:ext cx="1879600" cy="4749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46990">
              <a:lnSpc>
                <a:spcPct val="100000"/>
              </a:lnSpc>
              <a:spcBef>
                <a:spcPts val="114"/>
              </a:spcBef>
            </a:pPr>
            <a:r>
              <a:rPr dirty="0" baseline="2525" sz="1650">
                <a:latin typeface="Lucida Sans Unicode"/>
                <a:cs typeface="Lucida Sans Unicode"/>
              </a:rPr>
              <a:t>(</a:t>
            </a:r>
            <a:r>
              <a:rPr dirty="0" baseline="2525" sz="1650" i="1">
                <a:latin typeface="Lucida Sans Italic"/>
                <a:cs typeface="Lucida Sans Italic"/>
              </a:rPr>
              <a:t>x</a:t>
            </a:r>
            <a:r>
              <a:rPr dirty="0" sz="750">
                <a:latin typeface="Lucida Sans Unicode"/>
                <a:cs typeface="Lucida Sans Unicode"/>
              </a:rPr>
              <a:t>0</a:t>
            </a:r>
            <a:r>
              <a:rPr dirty="0" sz="750" spc="114">
                <a:latin typeface="Lucida Sans Unicode"/>
                <a:cs typeface="Lucida Sans Unicode"/>
              </a:rPr>
              <a:t> </a:t>
            </a:r>
            <a:r>
              <a:rPr dirty="0" baseline="2525" sz="1650" spc="-270">
                <a:latin typeface="Lucida Sans Unicode"/>
                <a:cs typeface="Lucida Sans Unicode"/>
              </a:rPr>
              <a:t>+</a:t>
            </a:r>
            <a:r>
              <a:rPr dirty="0" baseline="2525" sz="1650" spc="7">
                <a:latin typeface="Lucida Sans Unicode"/>
                <a:cs typeface="Lucida Sans Unicode"/>
              </a:rPr>
              <a:t> </a:t>
            </a:r>
            <a:r>
              <a:rPr dirty="0" baseline="2525" sz="1650" i="1">
                <a:latin typeface="Lucida Sans Italic"/>
                <a:cs typeface="Lucida Sans Italic"/>
              </a:rPr>
              <a:t>d</a:t>
            </a:r>
            <a:r>
              <a:rPr dirty="0" baseline="2525" sz="1650" spc="15" i="1">
                <a:latin typeface="Lucida Sans Italic"/>
                <a:cs typeface="Lucida Sans Italic"/>
              </a:rPr>
              <a:t> </a:t>
            </a:r>
            <a:r>
              <a:rPr dirty="0" baseline="2525" sz="1650">
                <a:latin typeface="Lucida Sans Unicode"/>
                <a:cs typeface="Lucida Sans Unicode"/>
              </a:rPr>
              <a:t>cos</a:t>
            </a:r>
            <a:r>
              <a:rPr dirty="0" baseline="2525" sz="1650" spc="7">
                <a:latin typeface="Lucida Sans Unicode"/>
                <a:cs typeface="Lucida Sans Unicode"/>
              </a:rPr>
              <a:t> </a:t>
            </a:r>
            <a:r>
              <a:rPr dirty="0" baseline="2525" sz="1650" spc="75">
                <a:latin typeface="Meiryo UI"/>
                <a:cs typeface="Meiryo UI"/>
              </a:rPr>
              <a:t>α</a:t>
            </a:r>
            <a:r>
              <a:rPr dirty="0" baseline="2525" sz="1650" spc="75">
                <a:latin typeface="Lucida Sans Unicode"/>
                <a:cs typeface="Lucida Sans Unicode"/>
              </a:rPr>
              <a:t>,</a:t>
            </a:r>
            <a:r>
              <a:rPr dirty="0" baseline="2525" sz="1650" spc="330">
                <a:latin typeface="Lucida Sans Unicode"/>
                <a:cs typeface="Lucida Sans Unicode"/>
              </a:rPr>
              <a:t> </a:t>
            </a:r>
            <a:r>
              <a:rPr dirty="0" baseline="2525" sz="1650" i="1">
                <a:latin typeface="Lucida Sans Italic"/>
                <a:cs typeface="Lucida Sans Italic"/>
              </a:rPr>
              <a:t>y</a:t>
            </a:r>
            <a:r>
              <a:rPr dirty="0" sz="750">
                <a:latin typeface="Lucida Sans Unicode"/>
                <a:cs typeface="Lucida Sans Unicode"/>
              </a:rPr>
              <a:t>0</a:t>
            </a:r>
            <a:r>
              <a:rPr dirty="0" sz="750" spc="120">
                <a:latin typeface="Lucida Sans Unicode"/>
                <a:cs typeface="Lucida Sans Unicode"/>
              </a:rPr>
              <a:t> </a:t>
            </a:r>
            <a:r>
              <a:rPr dirty="0" baseline="2525" sz="1650" spc="-270">
                <a:latin typeface="Lucida Sans Unicode"/>
                <a:cs typeface="Lucida Sans Unicode"/>
              </a:rPr>
              <a:t>+</a:t>
            </a:r>
            <a:r>
              <a:rPr dirty="0" baseline="2525" sz="1650" spc="7">
                <a:latin typeface="Lucida Sans Unicode"/>
                <a:cs typeface="Lucida Sans Unicode"/>
              </a:rPr>
              <a:t> </a:t>
            </a:r>
            <a:r>
              <a:rPr dirty="0" baseline="2525" sz="1650" i="1">
                <a:latin typeface="Lucida Sans Italic"/>
                <a:cs typeface="Lucida Sans Italic"/>
              </a:rPr>
              <a:t>d</a:t>
            </a:r>
            <a:r>
              <a:rPr dirty="0" baseline="2525" sz="1650" spc="15" i="1">
                <a:latin typeface="Lucida Sans Italic"/>
                <a:cs typeface="Lucida Sans Italic"/>
              </a:rPr>
              <a:t> </a:t>
            </a:r>
            <a:r>
              <a:rPr dirty="0" baseline="2525" sz="1650">
                <a:latin typeface="Lucida Sans Unicode"/>
                <a:cs typeface="Lucida Sans Unicode"/>
              </a:rPr>
              <a:t>sin</a:t>
            </a:r>
            <a:r>
              <a:rPr dirty="0" baseline="2525" sz="1650" spc="7">
                <a:latin typeface="Lucida Sans Unicode"/>
                <a:cs typeface="Lucida Sans Unicode"/>
              </a:rPr>
              <a:t> </a:t>
            </a:r>
            <a:r>
              <a:rPr dirty="0" baseline="2525" sz="1650" spc="37">
                <a:latin typeface="Meiryo UI"/>
                <a:cs typeface="Meiryo UI"/>
              </a:rPr>
              <a:t>α</a:t>
            </a:r>
            <a:r>
              <a:rPr dirty="0" baseline="2525" sz="1650" spc="37">
                <a:latin typeface="Lucida Sans Unicode"/>
                <a:cs typeface="Lucida Sans Unicode"/>
              </a:rPr>
              <a:t>)</a:t>
            </a:r>
            <a:endParaRPr baseline="2525" sz="16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880"/>
              </a:spcBef>
            </a:pPr>
            <a:r>
              <a:rPr dirty="0" sz="1100" i="1">
                <a:solidFill>
                  <a:srgbClr val="005493"/>
                </a:solidFill>
                <a:latin typeface="Lucida Sans Italic"/>
                <a:cs typeface="Lucida Sans Italic"/>
              </a:rPr>
              <a:t>d</a:t>
            </a:r>
            <a:r>
              <a:rPr dirty="0" sz="1100" spc="10" i="1">
                <a:solidFill>
                  <a:srgbClr val="005493"/>
                </a:solidFill>
                <a:latin typeface="Lucida Sans Italic"/>
                <a:cs typeface="Lucida Sans Italic"/>
              </a:rPr>
              <a:t> </a:t>
            </a:r>
            <a:r>
              <a:rPr dirty="0" sz="1100">
                <a:solidFill>
                  <a:srgbClr val="005493"/>
                </a:solidFill>
                <a:latin typeface="Lucida Sans Unicode"/>
                <a:cs typeface="Lucida Sans Unicode"/>
              </a:rPr>
              <a:t>sin</a:t>
            </a:r>
            <a:r>
              <a:rPr dirty="0" sz="1100" spc="1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50">
                <a:solidFill>
                  <a:srgbClr val="005493"/>
                </a:solidFill>
                <a:latin typeface="Meiryo UI"/>
                <a:cs typeface="Meiryo UI"/>
              </a:rPr>
              <a:t>α</a:t>
            </a:r>
            <a:endParaRPr sz="1100">
              <a:latin typeface="Meiryo UI"/>
              <a:cs typeface="Meiryo UI"/>
            </a:endParaRPr>
          </a:p>
        </p:txBody>
      </p:sp>
      <p:grpSp>
        <p:nvGrpSpPr>
          <p:cNvPr id="41" name="object 41" descr=""/>
          <p:cNvGrpSpPr/>
          <p:nvPr/>
        </p:nvGrpSpPr>
        <p:grpSpPr>
          <a:xfrm>
            <a:off x="6777777" y="5411778"/>
            <a:ext cx="792480" cy="622300"/>
            <a:chOff x="6777777" y="5411778"/>
            <a:chExt cx="792480" cy="622300"/>
          </a:xfrm>
        </p:grpSpPr>
        <p:sp>
          <p:nvSpPr>
            <p:cNvPr id="42" name="object 42" descr=""/>
            <p:cNvSpPr/>
            <p:nvPr/>
          </p:nvSpPr>
          <p:spPr>
            <a:xfrm>
              <a:off x="6790486" y="5424487"/>
              <a:ext cx="766445" cy="596900"/>
            </a:xfrm>
            <a:custGeom>
              <a:avLst/>
              <a:gdLst/>
              <a:ahLst/>
              <a:cxnLst/>
              <a:rect l="l" t="t" r="r" b="b"/>
              <a:pathLst>
                <a:path w="766445" h="596900">
                  <a:moveTo>
                    <a:pt x="0" y="596524"/>
                  </a:moveTo>
                  <a:lnTo>
                    <a:pt x="766439" y="0"/>
                  </a:lnTo>
                </a:path>
              </a:pathLst>
            </a:custGeom>
            <a:ln w="254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7023417" y="5857963"/>
              <a:ext cx="60325" cy="162560"/>
            </a:xfrm>
            <a:custGeom>
              <a:avLst/>
              <a:gdLst/>
              <a:ahLst/>
              <a:cxnLst/>
              <a:rect l="l" t="t" r="r" b="b"/>
              <a:pathLst>
                <a:path w="60325" h="162560">
                  <a:moveTo>
                    <a:pt x="0" y="0"/>
                  </a:moveTo>
                  <a:lnTo>
                    <a:pt x="24502" y="32370"/>
                  </a:lnTo>
                  <a:lnTo>
                    <a:pt x="45075" y="61982"/>
                  </a:lnTo>
                  <a:lnTo>
                    <a:pt x="58137" y="101106"/>
                  </a:lnTo>
                  <a:lnTo>
                    <a:pt x="60109" y="162009"/>
                  </a:lnTo>
                </a:path>
              </a:pathLst>
            </a:custGeom>
            <a:ln w="127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 descr=""/>
          <p:cNvSpPr txBox="1"/>
          <p:nvPr/>
        </p:nvSpPr>
        <p:spPr>
          <a:xfrm>
            <a:off x="6920395" y="5514149"/>
            <a:ext cx="518795" cy="69088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40970">
              <a:lnSpc>
                <a:spcPct val="100000"/>
              </a:lnSpc>
              <a:spcBef>
                <a:spcPts val="120"/>
              </a:spcBef>
            </a:pPr>
            <a:r>
              <a:rPr dirty="0" sz="1050" spc="10" i="1">
                <a:latin typeface="Lucida Sans Italic"/>
                <a:cs typeface="Lucida Sans Italic"/>
              </a:rPr>
              <a:t>d</a:t>
            </a:r>
            <a:endParaRPr sz="1050">
              <a:latin typeface="Lucida Sans Italic"/>
              <a:cs typeface="Lucida Sans Italic"/>
            </a:endParaRPr>
          </a:p>
          <a:p>
            <a:pPr marL="203835">
              <a:lnSpc>
                <a:spcPct val="100000"/>
              </a:lnSpc>
              <a:spcBef>
                <a:spcPts val="940"/>
              </a:spcBef>
            </a:pPr>
            <a:r>
              <a:rPr dirty="0" sz="1100" spc="100">
                <a:solidFill>
                  <a:srgbClr val="005493"/>
                </a:solidFill>
                <a:latin typeface="Meiryo UI"/>
                <a:cs typeface="Meiryo UI"/>
              </a:rPr>
              <a:t>α</a:t>
            </a:r>
            <a:endParaRPr sz="1100">
              <a:latin typeface="Meiryo UI"/>
              <a:cs typeface="Meiryo UI"/>
            </a:endParaRPr>
          </a:p>
          <a:p>
            <a:pPr>
              <a:lnSpc>
                <a:spcPct val="100000"/>
              </a:lnSpc>
              <a:spcBef>
                <a:spcPts val="375"/>
              </a:spcBef>
            </a:pPr>
            <a:r>
              <a:rPr dirty="0" sz="1100" i="1">
                <a:solidFill>
                  <a:srgbClr val="005493"/>
                </a:solidFill>
                <a:latin typeface="Lucida Sans Italic"/>
                <a:cs typeface="Lucida Sans Italic"/>
              </a:rPr>
              <a:t>d</a:t>
            </a:r>
            <a:r>
              <a:rPr dirty="0" sz="1100" spc="10" i="1">
                <a:solidFill>
                  <a:srgbClr val="005493"/>
                </a:solidFill>
                <a:latin typeface="Lucida Sans Italic"/>
                <a:cs typeface="Lucida Sans Italic"/>
              </a:rPr>
              <a:t> </a:t>
            </a:r>
            <a:r>
              <a:rPr dirty="0" sz="1100">
                <a:solidFill>
                  <a:srgbClr val="005493"/>
                </a:solidFill>
                <a:latin typeface="Lucida Sans Unicode"/>
                <a:cs typeface="Lucida Sans Unicode"/>
              </a:rPr>
              <a:t>cos</a:t>
            </a:r>
            <a:r>
              <a:rPr dirty="0" sz="1100" spc="1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50">
                <a:solidFill>
                  <a:srgbClr val="005493"/>
                </a:solidFill>
                <a:latin typeface="Meiryo UI"/>
                <a:cs typeface="Meiryo UI"/>
              </a:rPr>
              <a:t>α</a:t>
            </a:r>
            <a:endParaRPr sz="1100">
              <a:latin typeface="Meiryo UI"/>
              <a:cs typeface="Meiryo UI"/>
            </a:endParaRPr>
          </a:p>
        </p:txBody>
      </p:sp>
      <p:sp>
        <p:nvSpPr>
          <p:cNvPr id="45" name="object 4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-25"/>
              <a:t>27</a:t>
            </a:fld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0700" y="1581745"/>
            <a:ext cx="9017635" cy="0"/>
          </a:xfrm>
          <a:custGeom>
            <a:avLst/>
            <a:gdLst/>
            <a:ahLst/>
            <a:cxnLst/>
            <a:rect l="l" t="t" r="r" b="b"/>
            <a:pathLst>
              <a:path w="9017635" h="0">
                <a:moveTo>
                  <a:pt x="0" y="0"/>
                </a:moveTo>
                <a:lnTo>
                  <a:pt x="9017020" y="0"/>
                </a:lnTo>
              </a:path>
            </a:pathLst>
          </a:custGeom>
          <a:ln w="52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Turtle</a:t>
            </a:r>
            <a:r>
              <a:rPr dirty="0" spc="-35"/>
              <a:t> </a:t>
            </a:r>
            <a:r>
              <a:rPr dirty="0" spc="-10"/>
              <a:t>implementation</a:t>
            </a:r>
          </a:p>
        </p:txBody>
      </p:sp>
      <p:sp>
        <p:nvSpPr>
          <p:cNvPr id="4" name="object 4" descr=""/>
          <p:cNvSpPr/>
          <p:nvPr/>
        </p:nvSpPr>
        <p:spPr>
          <a:xfrm>
            <a:off x="1854200" y="1740674"/>
            <a:ext cx="4394200" cy="4933315"/>
          </a:xfrm>
          <a:custGeom>
            <a:avLst/>
            <a:gdLst/>
            <a:ahLst/>
            <a:cxnLst/>
            <a:rect l="l" t="t" r="r" b="b"/>
            <a:pathLst>
              <a:path w="4394200" h="4933315">
                <a:moveTo>
                  <a:pt x="0" y="0"/>
                </a:moveTo>
                <a:lnTo>
                  <a:pt x="4394200" y="0"/>
                </a:lnTo>
                <a:lnTo>
                  <a:pt x="4394200" y="4933125"/>
                </a:lnTo>
                <a:lnTo>
                  <a:pt x="0" y="49331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2004225" y="1824823"/>
            <a:ext cx="1463675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>
                <a:latin typeface="Lucida Console"/>
                <a:cs typeface="Lucida Console"/>
              </a:rPr>
              <a:t>public</a:t>
            </a:r>
            <a:r>
              <a:rPr dirty="0" sz="1000" spc="-80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class</a:t>
            </a:r>
            <a:r>
              <a:rPr dirty="0" sz="1000" spc="-75">
                <a:latin typeface="Lucida Console"/>
                <a:cs typeface="Lucida Console"/>
              </a:rPr>
              <a:t> </a:t>
            </a:r>
            <a:r>
              <a:rPr dirty="0" sz="1000" spc="-10">
                <a:latin typeface="Lucida Console"/>
                <a:cs typeface="Lucida Console"/>
              </a:rPr>
              <a:t>Turtle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004225" y="1976918"/>
            <a:ext cx="101600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latin typeface="Lucida Console"/>
                <a:cs typeface="Lucida Console"/>
              </a:rPr>
              <a:t>{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165350" y="2141164"/>
            <a:ext cx="1803400" cy="356235"/>
          </a:xfrm>
          <a:prstGeom prst="rect">
            <a:avLst/>
          </a:prstGeom>
          <a:solidFill>
            <a:srgbClr val="FFFFFF"/>
          </a:solidFill>
          <a:ln w="10488">
            <a:solidFill>
              <a:srgbClr val="005493"/>
            </a:solidFill>
          </a:ln>
        </p:spPr>
        <p:txBody>
          <a:bodyPr wrap="square" lIns="0" tIns="4445" rIns="0" bIns="0" rtlCol="0" vert="horz">
            <a:spAutoFit/>
          </a:bodyPr>
          <a:lstStyle/>
          <a:p>
            <a:pPr marL="78105" marR="127635">
              <a:lnSpc>
                <a:spcPts val="1200"/>
              </a:lnSpc>
              <a:spcBef>
                <a:spcPts val="35"/>
              </a:spcBef>
            </a:pPr>
            <a:r>
              <a:rPr dirty="0" sz="1000">
                <a:latin typeface="Lucida Console"/>
                <a:cs typeface="Lucida Console"/>
              </a:rPr>
              <a:t>private</a:t>
            </a:r>
            <a:r>
              <a:rPr dirty="0" sz="1000" spc="-7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double</a:t>
            </a:r>
            <a:r>
              <a:rPr dirty="0" sz="1000" spc="-70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x,</a:t>
            </a:r>
            <a:r>
              <a:rPr dirty="0" sz="1000" spc="-70">
                <a:latin typeface="Lucida Console"/>
                <a:cs typeface="Lucida Console"/>
              </a:rPr>
              <a:t> </a:t>
            </a:r>
            <a:r>
              <a:rPr dirty="0" sz="1000" spc="-25">
                <a:latin typeface="Lucida Console"/>
                <a:cs typeface="Lucida Console"/>
              </a:rPr>
              <a:t>y; </a:t>
            </a:r>
            <a:r>
              <a:rPr dirty="0" sz="1000">
                <a:latin typeface="Lucida Console"/>
                <a:cs typeface="Lucida Console"/>
              </a:rPr>
              <a:t>private</a:t>
            </a:r>
            <a:r>
              <a:rPr dirty="0" sz="1000" spc="-90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double</a:t>
            </a:r>
            <a:r>
              <a:rPr dirty="0" sz="1000" spc="-90">
                <a:latin typeface="Lucida Console"/>
                <a:cs typeface="Lucida Console"/>
              </a:rPr>
              <a:t> </a:t>
            </a:r>
            <a:r>
              <a:rPr dirty="0" sz="1000" spc="-10">
                <a:latin typeface="Lucida Console"/>
                <a:cs typeface="Lucida Console"/>
              </a:rPr>
              <a:t>angle;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165350" y="2573450"/>
            <a:ext cx="3632200" cy="1004569"/>
          </a:xfrm>
          <a:prstGeom prst="rect">
            <a:avLst/>
          </a:prstGeom>
          <a:solidFill>
            <a:srgbClr val="FFFFFF"/>
          </a:solidFill>
          <a:ln w="10488">
            <a:solidFill>
              <a:srgbClr val="005493"/>
            </a:solidFill>
          </a:ln>
        </p:spPr>
        <p:txBody>
          <a:bodyPr wrap="square" lIns="0" tIns="23495" rIns="0" bIns="0" rtlCol="0" vert="horz">
            <a:spAutoFit/>
          </a:bodyPr>
          <a:lstStyle/>
          <a:p>
            <a:pPr marL="78105">
              <a:lnSpc>
                <a:spcPts val="1200"/>
              </a:lnSpc>
              <a:spcBef>
                <a:spcPts val="185"/>
              </a:spcBef>
            </a:pPr>
            <a:r>
              <a:rPr dirty="0" sz="1000">
                <a:latin typeface="Lucida Console"/>
                <a:cs typeface="Lucida Console"/>
              </a:rPr>
              <a:t>public</a:t>
            </a:r>
            <a:r>
              <a:rPr dirty="0" sz="1000" spc="-65">
                <a:latin typeface="Lucida Console"/>
                <a:cs typeface="Lucida Console"/>
              </a:rPr>
              <a:t> </a:t>
            </a:r>
            <a:r>
              <a:rPr dirty="0" sz="1000" spc="-10">
                <a:latin typeface="Lucida Console"/>
                <a:cs typeface="Lucida Console"/>
              </a:rPr>
              <a:t>Turtle(double</a:t>
            </a:r>
            <a:r>
              <a:rPr dirty="0" sz="1000" spc="-6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x0,</a:t>
            </a:r>
            <a:r>
              <a:rPr dirty="0" sz="1000" spc="-60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double</a:t>
            </a:r>
            <a:r>
              <a:rPr dirty="0" sz="1000" spc="-6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y0,</a:t>
            </a:r>
            <a:r>
              <a:rPr dirty="0" sz="1000" spc="-60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double</a:t>
            </a:r>
            <a:r>
              <a:rPr dirty="0" sz="1000" spc="-65">
                <a:latin typeface="Lucida Console"/>
                <a:cs typeface="Lucida Console"/>
              </a:rPr>
              <a:t> </a:t>
            </a:r>
            <a:r>
              <a:rPr dirty="0" sz="1000" spc="-25">
                <a:latin typeface="Lucida Console"/>
                <a:cs typeface="Lucida Console"/>
              </a:rPr>
              <a:t>a0)</a:t>
            </a:r>
            <a:endParaRPr sz="1000">
              <a:latin typeface="Lucida Console"/>
              <a:cs typeface="Lucida Console"/>
            </a:endParaRPr>
          </a:p>
          <a:p>
            <a:pPr marL="78105">
              <a:lnSpc>
                <a:spcPts val="1200"/>
              </a:lnSpc>
            </a:pPr>
            <a:r>
              <a:rPr dirty="0" sz="1000" spc="-10">
                <a:latin typeface="Lucida Console"/>
                <a:cs typeface="Lucida Console"/>
              </a:rPr>
              <a:t>{</a:t>
            </a:r>
            <a:endParaRPr sz="1000">
              <a:latin typeface="Lucida Console"/>
              <a:cs typeface="Lucida Console"/>
            </a:endParaRPr>
          </a:p>
          <a:p>
            <a:pPr marL="305435" marR="2788920">
              <a:lnSpc>
                <a:spcPts val="1200"/>
              </a:lnSpc>
              <a:spcBef>
                <a:spcPts val="35"/>
              </a:spcBef>
            </a:pPr>
            <a:r>
              <a:rPr dirty="0" sz="1000">
                <a:latin typeface="Lucida Console"/>
                <a:cs typeface="Lucida Console"/>
              </a:rPr>
              <a:t>x</a:t>
            </a:r>
            <a:r>
              <a:rPr dirty="0" sz="1000" spc="-2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=</a:t>
            </a:r>
            <a:r>
              <a:rPr dirty="0" sz="1000" spc="-20">
                <a:latin typeface="Lucida Console"/>
                <a:cs typeface="Lucida Console"/>
              </a:rPr>
              <a:t> </a:t>
            </a:r>
            <a:r>
              <a:rPr dirty="0" sz="1000" spc="-25">
                <a:latin typeface="Lucida Console"/>
                <a:cs typeface="Lucida Console"/>
              </a:rPr>
              <a:t>x0; </a:t>
            </a:r>
            <a:r>
              <a:rPr dirty="0" sz="1000">
                <a:latin typeface="Lucida Console"/>
                <a:cs typeface="Lucida Console"/>
              </a:rPr>
              <a:t>y</a:t>
            </a:r>
            <a:r>
              <a:rPr dirty="0" sz="1000" spc="-2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=</a:t>
            </a:r>
            <a:r>
              <a:rPr dirty="0" sz="1000" spc="-20">
                <a:latin typeface="Lucida Console"/>
                <a:cs typeface="Lucida Console"/>
              </a:rPr>
              <a:t> </a:t>
            </a:r>
            <a:r>
              <a:rPr dirty="0" sz="1000" spc="-25">
                <a:latin typeface="Lucida Console"/>
                <a:cs typeface="Lucida Console"/>
              </a:rPr>
              <a:t>y0;</a:t>
            </a:r>
            <a:endParaRPr sz="1000">
              <a:latin typeface="Lucida Console"/>
              <a:cs typeface="Lucida Console"/>
            </a:endParaRPr>
          </a:p>
          <a:p>
            <a:pPr marL="305435">
              <a:lnSpc>
                <a:spcPts val="1155"/>
              </a:lnSpc>
            </a:pPr>
            <a:r>
              <a:rPr dirty="0" sz="1000">
                <a:latin typeface="Lucida Console"/>
                <a:cs typeface="Lucida Console"/>
              </a:rPr>
              <a:t>angle</a:t>
            </a:r>
            <a:r>
              <a:rPr dirty="0" sz="1000" spc="-50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=</a:t>
            </a:r>
            <a:r>
              <a:rPr dirty="0" sz="1000" spc="-45">
                <a:latin typeface="Lucida Console"/>
                <a:cs typeface="Lucida Console"/>
              </a:rPr>
              <a:t> </a:t>
            </a:r>
            <a:r>
              <a:rPr dirty="0" sz="1000" spc="-25">
                <a:latin typeface="Lucida Console"/>
                <a:cs typeface="Lucida Console"/>
              </a:rPr>
              <a:t>a0;</a:t>
            </a:r>
            <a:endParaRPr sz="1000">
              <a:latin typeface="Lucida Console"/>
              <a:cs typeface="Lucida Console"/>
            </a:endParaRPr>
          </a:p>
          <a:p>
            <a:pPr marL="78105">
              <a:lnSpc>
                <a:spcPts val="1200"/>
              </a:lnSpc>
            </a:pPr>
            <a:r>
              <a:rPr dirty="0" sz="1000" spc="-10">
                <a:latin typeface="Lucida Console"/>
                <a:cs typeface="Lucida Console"/>
              </a:rPr>
              <a:t>}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165350" y="3628738"/>
            <a:ext cx="3632200" cy="1564005"/>
          </a:xfrm>
          <a:prstGeom prst="rect">
            <a:avLst/>
          </a:prstGeom>
          <a:solidFill>
            <a:srgbClr val="FFFFFF"/>
          </a:solidFill>
          <a:ln w="10487">
            <a:solidFill>
              <a:srgbClr val="005493"/>
            </a:solidFill>
          </a:ln>
        </p:spPr>
        <p:txBody>
          <a:bodyPr wrap="square" lIns="0" tIns="32384" rIns="0" bIns="0" rtlCol="0" vert="horz">
            <a:spAutoFit/>
          </a:bodyPr>
          <a:lstStyle/>
          <a:p>
            <a:pPr marL="78105">
              <a:lnSpc>
                <a:spcPts val="1200"/>
              </a:lnSpc>
              <a:spcBef>
                <a:spcPts val="254"/>
              </a:spcBef>
            </a:pPr>
            <a:r>
              <a:rPr dirty="0" sz="1000">
                <a:latin typeface="Lucida Console"/>
                <a:cs typeface="Lucida Console"/>
              </a:rPr>
              <a:t>public</a:t>
            </a:r>
            <a:r>
              <a:rPr dirty="0" sz="1000" spc="-6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void</a:t>
            </a:r>
            <a:r>
              <a:rPr dirty="0" sz="1000" spc="-60">
                <a:latin typeface="Lucida Console"/>
                <a:cs typeface="Lucida Console"/>
              </a:rPr>
              <a:t> </a:t>
            </a:r>
            <a:r>
              <a:rPr dirty="0" sz="1000" spc="-10">
                <a:latin typeface="Lucida Console"/>
                <a:cs typeface="Lucida Console"/>
              </a:rPr>
              <a:t>turnLeft(double</a:t>
            </a:r>
            <a:r>
              <a:rPr dirty="0" sz="1000" spc="-60">
                <a:latin typeface="Lucida Console"/>
                <a:cs typeface="Lucida Console"/>
              </a:rPr>
              <a:t> </a:t>
            </a:r>
            <a:r>
              <a:rPr dirty="0" sz="1000" spc="-10">
                <a:latin typeface="Lucida Console"/>
                <a:cs typeface="Lucida Console"/>
              </a:rPr>
              <a:t>delta)</a:t>
            </a:r>
            <a:endParaRPr sz="1000">
              <a:latin typeface="Lucida Console"/>
              <a:cs typeface="Lucida Console"/>
            </a:endParaRPr>
          </a:p>
          <a:p>
            <a:pPr marL="78105">
              <a:lnSpc>
                <a:spcPts val="1200"/>
              </a:lnSpc>
            </a:pPr>
            <a:r>
              <a:rPr dirty="0" sz="1000">
                <a:latin typeface="Lucida Console"/>
                <a:cs typeface="Lucida Console"/>
              </a:rPr>
              <a:t>{</a:t>
            </a:r>
            <a:r>
              <a:rPr dirty="0" sz="1000" spc="-5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angle</a:t>
            </a:r>
            <a:r>
              <a:rPr dirty="0" sz="1000" spc="-50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+=</a:t>
            </a:r>
            <a:r>
              <a:rPr dirty="0" sz="1000" spc="-5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delta;</a:t>
            </a:r>
            <a:r>
              <a:rPr dirty="0" sz="1000" spc="-50">
                <a:latin typeface="Lucida Console"/>
                <a:cs typeface="Lucida Console"/>
              </a:rPr>
              <a:t> }</a:t>
            </a:r>
            <a:endParaRPr sz="1000">
              <a:latin typeface="Lucida Console"/>
              <a:cs typeface="Lucida Console"/>
            </a:endParaRPr>
          </a:p>
          <a:p>
            <a:pPr marL="78105">
              <a:lnSpc>
                <a:spcPts val="1200"/>
              </a:lnSpc>
            </a:pPr>
            <a:r>
              <a:rPr dirty="0" sz="1000">
                <a:latin typeface="Lucida Console"/>
                <a:cs typeface="Lucida Console"/>
              </a:rPr>
              <a:t>public</a:t>
            </a:r>
            <a:r>
              <a:rPr dirty="0" sz="1000" spc="-6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void</a:t>
            </a:r>
            <a:r>
              <a:rPr dirty="0" sz="1000" spc="-60">
                <a:latin typeface="Lucida Console"/>
                <a:cs typeface="Lucida Console"/>
              </a:rPr>
              <a:t> </a:t>
            </a:r>
            <a:r>
              <a:rPr dirty="0" sz="1000" spc="-10">
                <a:latin typeface="Lucida Console"/>
                <a:cs typeface="Lucida Console"/>
              </a:rPr>
              <a:t>goForward(double</a:t>
            </a:r>
            <a:r>
              <a:rPr dirty="0" sz="1000" spc="-60">
                <a:latin typeface="Lucida Console"/>
                <a:cs typeface="Lucida Console"/>
              </a:rPr>
              <a:t> </a:t>
            </a:r>
            <a:r>
              <a:rPr dirty="0" sz="1000" spc="-25">
                <a:latin typeface="Lucida Console"/>
                <a:cs typeface="Lucida Console"/>
              </a:rPr>
              <a:t>d)</a:t>
            </a:r>
            <a:endParaRPr sz="1000">
              <a:latin typeface="Lucida Console"/>
              <a:cs typeface="Lucida Console"/>
            </a:endParaRPr>
          </a:p>
          <a:p>
            <a:pPr marL="78105">
              <a:lnSpc>
                <a:spcPts val="1200"/>
              </a:lnSpc>
            </a:pPr>
            <a:r>
              <a:rPr dirty="0" sz="1000" spc="-10">
                <a:latin typeface="Lucida Console"/>
                <a:cs typeface="Lucida Console"/>
              </a:rPr>
              <a:t>{</a:t>
            </a:r>
            <a:endParaRPr sz="1000">
              <a:latin typeface="Lucida Console"/>
              <a:cs typeface="Lucida Console"/>
            </a:endParaRPr>
          </a:p>
          <a:p>
            <a:pPr marL="305435" marR="2107565">
              <a:lnSpc>
                <a:spcPts val="1200"/>
              </a:lnSpc>
              <a:spcBef>
                <a:spcPts val="40"/>
              </a:spcBef>
            </a:pPr>
            <a:r>
              <a:rPr dirty="0" sz="1000">
                <a:latin typeface="Lucida Console"/>
                <a:cs typeface="Lucida Console"/>
              </a:rPr>
              <a:t>double</a:t>
            </a:r>
            <a:r>
              <a:rPr dirty="0" sz="1000" spc="-5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oldx</a:t>
            </a:r>
            <a:r>
              <a:rPr dirty="0" sz="1000" spc="-5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=</a:t>
            </a:r>
            <a:r>
              <a:rPr dirty="0" sz="1000" spc="-55">
                <a:latin typeface="Lucida Console"/>
                <a:cs typeface="Lucida Console"/>
              </a:rPr>
              <a:t> </a:t>
            </a:r>
            <a:r>
              <a:rPr dirty="0" sz="1000" spc="-25">
                <a:latin typeface="Lucida Console"/>
                <a:cs typeface="Lucida Console"/>
              </a:rPr>
              <a:t>x; </a:t>
            </a:r>
            <a:r>
              <a:rPr dirty="0" sz="1000">
                <a:latin typeface="Lucida Console"/>
                <a:cs typeface="Lucida Console"/>
              </a:rPr>
              <a:t>double</a:t>
            </a:r>
            <a:r>
              <a:rPr dirty="0" sz="1000" spc="-5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oldy</a:t>
            </a:r>
            <a:r>
              <a:rPr dirty="0" sz="1000" spc="-5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=</a:t>
            </a:r>
            <a:r>
              <a:rPr dirty="0" sz="1000" spc="-55">
                <a:latin typeface="Lucida Console"/>
                <a:cs typeface="Lucida Console"/>
              </a:rPr>
              <a:t> </a:t>
            </a:r>
            <a:r>
              <a:rPr dirty="0" sz="1000" spc="-25">
                <a:latin typeface="Lucida Console"/>
                <a:cs typeface="Lucida Console"/>
              </a:rPr>
              <a:t>y;</a:t>
            </a:r>
            <a:endParaRPr sz="1000">
              <a:latin typeface="Lucida Console"/>
              <a:cs typeface="Lucida Console"/>
            </a:endParaRPr>
          </a:p>
          <a:p>
            <a:pPr marL="305435">
              <a:lnSpc>
                <a:spcPts val="1155"/>
              </a:lnSpc>
            </a:pPr>
            <a:r>
              <a:rPr dirty="0" sz="1000">
                <a:latin typeface="Lucida Console"/>
                <a:cs typeface="Lucida Console"/>
              </a:rPr>
              <a:t>x</a:t>
            </a:r>
            <a:r>
              <a:rPr dirty="0" sz="1000" spc="-30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+=</a:t>
            </a:r>
            <a:r>
              <a:rPr dirty="0" sz="1000" spc="-2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d</a:t>
            </a:r>
            <a:r>
              <a:rPr dirty="0" sz="1000" spc="-2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*</a:t>
            </a:r>
            <a:r>
              <a:rPr dirty="0" sz="1000" spc="-25">
                <a:latin typeface="Lucida Console"/>
                <a:cs typeface="Lucida Console"/>
              </a:rPr>
              <a:t> </a:t>
            </a:r>
            <a:r>
              <a:rPr dirty="0" sz="1000" spc="-10">
                <a:latin typeface="Lucida Console"/>
                <a:cs typeface="Lucida Console"/>
              </a:rPr>
              <a:t>Math.cos(Math.toRadians(angle));</a:t>
            </a:r>
            <a:endParaRPr sz="1000">
              <a:latin typeface="Lucida Console"/>
              <a:cs typeface="Lucida Console"/>
            </a:endParaRPr>
          </a:p>
          <a:p>
            <a:pPr marL="305435" marR="215265">
              <a:lnSpc>
                <a:spcPts val="1200"/>
              </a:lnSpc>
              <a:spcBef>
                <a:spcPts val="40"/>
              </a:spcBef>
            </a:pPr>
            <a:r>
              <a:rPr dirty="0" sz="1000">
                <a:latin typeface="Lucida Console"/>
                <a:cs typeface="Lucida Console"/>
              </a:rPr>
              <a:t>y</a:t>
            </a:r>
            <a:r>
              <a:rPr dirty="0" sz="1000" spc="-30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+=</a:t>
            </a:r>
            <a:r>
              <a:rPr dirty="0" sz="1000" spc="-2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d</a:t>
            </a:r>
            <a:r>
              <a:rPr dirty="0" sz="1000" spc="-2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*</a:t>
            </a:r>
            <a:r>
              <a:rPr dirty="0" sz="1000" spc="-25">
                <a:latin typeface="Lucida Console"/>
                <a:cs typeface="Lucida Console"/>
              </a:rPr>
              <a:t> </a:t>
            </a:r>
            <a:r>
              <a:rPr dirty="0" sz="1000" spc="-10">
                <a:latin typeface="Lucida Console"/>
                <a:cs typeface="Lucida Console"/>
              </a:rPr>
              <a:t>Math.sin(Math.toRadians(angle)); StdDraw.line(oldx,</a:t>
            </a:r>
            <a:r>
              <a:rPr dirty="0" sz="1000" spc="-5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oldy,</a:t>
            </a:r>
            <a:r>
              <a:rPr dirty="0" sz="1000" spc="-50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x,</a:t>
            </a:r>
            <a:r>
              <a:rPr dirty="0" sz="1000" spc="-50">
                <a:latin typeface="Lucida Console"/>
                <a:cs typeface="Lucida Console"/>
              </a:rPr>
              <a:t> </a:t>
            </a:r>
            <a:r>
              <a:rPr dirty="0" sz="1000" spc="-25">
                <a:latin typeface="Lucida Console"/>
                <a:cs typeface="Lucida Console"/>
              </a:rPr>
              <a:t>y);</a:t>
            </a:r>
            <a:endParaRPr sz="1000">
              <a:latin typeface="Lucida Console"/>
              <a:cs typeface="Lucida Console"/>
            </a:endParaRPr>
          </a:p>
          <a:p>
            <a:pPr marL="78105">
              <a:lnSpc>
                <a:spcPts val="1155"/>
              </a:lnSpc>
            </a:pPr>
            <a:r>
              <a:rPr dirty="0" sz="1000" spc="-10">
                <a:latin typeface="Lucida Console"/>
                <a:cs typeface="Lucida Console"/>
              </a:rPr>
              <a:t>}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165350" y="5256156"/>
            <a:ext cx="3797300" cy="1131570"/>
          </a:xfrm>
          <a:prstGeom prst="rect">
            <a:avLst/>
          </a:prstGeom>
          <a:solidFill>
            <a:srgbClr val="FFFFFF"/>
          </a:solidFill>
          <a:ln w="10488">
            <a:solidFill>
              <a:srgbClr val="005493"/>
            </a:solidFill>
          </a:ln>
        </p:spPr>
        <p:txBody>
          <a:bodyPr wrap="square" lIns="0" tIns="10160" rIns="0" bIns="0" rtlCol="0" vert="horz">
            <a:spAutoFit/>
          </a:bodyPr>
          <a:lstStyle/>
          <a:p>
            <a:pPr marL="78105">
              <a:lnSpc>
                <a:spcPts val="1200"/>
              </a:lnSpc>
              <a:spcBef>
                <a:spcPts val="80"/>
              </a:spcBef>
            </a:pPr>
            <a:r>
              <a:rPr dirty="0" sz="1000">
                <a:latin typeface="Lucida Console"/>
                <a:cs typeface="Lucida Console"/>
              </a:rPr>
              <a:t>public</a:t>
            </a:r>
            <a:r>
              <a:rPr dirty="0" sz="1000" spc="-6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static</a:t>
            </a:r>
            <a:r>
              <a:rPr dirty="0" sz="1000" spc="-6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void</a:t>
            </a:r>
            <a:r>
              <a:rPr dirty="0" sz="1000" spc="-65">
                <a:latin typeface="Lucida Console"/>
                <a:cs typeface="Lucida Console"/>
              </a:rPr>
              <a:t> </a:t>
            </a:r>
            <a:r>
              <a:rPr dirty="0" sz="1000" spc="-10">
                <a:latin typeface="Lucida Console"/>
                <a:cs typeface="Lucida Console"/>
              </a:rPr>
              <a:t>main(String[]</a:t>
            </a:r>
            <a:r>
              <a:rPr dirty="0" sz="1000" spc="-65">
                <a:latin typeface="Lucida Console"/>
                <a:cs typeface="Lucida Console"/>
              </a:rPr>
              <a:t> </a:t>
            </a:r>
            <a:r>
              <a:rPr dirty="0" sz="1000" spc="-10">
                <a:latin typeface="Lucida Console"/>
                <a:cs typeface="Lucida Console"/>
              </a:rPr>
              <a:t>args)</a:t>
            </a:r>
            <a:endParaRPr sz="1000">
              <a:latin typeface="Lucida Console"/>
              <a:cs typeface="Lucida Console"/>
            </a:endParaRPr>
          </a:p>
          <a:p>
            <a:pPr marL="78105">
              <a:lnSpc>
                <a:spcPts val="1200"/>
              </a:lnSpc>
            </a:pPr>
            <a:r>
              <a:rPr dirty="0" sz="1000" spc="-10">
                <a:latin typeface="Lucida Console"/>
                <a:cs typeface="Lucida Console"/>
              </a:rPr>
              <a:t>{</a:t>
            </a:r>
            <a:endParaRPr sz="1000">
              <a:latin typeface="Lucida Console"/>
              <a:cs typeface="Lucida Console"/>
            </a:endParaRPr>
          </a:p>
          <a:p>
            <a:pPr marL="229870" marR="77470">
              <a:lnSpc>
                <a:spcPts val="1200"/>
              </a:lnSpc>
              <a:spcBef>
                <a:spcPts val="40"/>
              </a:spcBef>
            </a:pPr>
            <a:r>
              <a:rPr dirty="0" sz="1000">
                <a:latin typeface="Lucida Console"/>
                <a:cs typeface="Lucida Console"/>
              </a:rPr>
              <a:t>Turtle</a:t>
            </a:r>
            <a:r>
              <a:rPr dirty="0" sz="1000" spc="-7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turtle</a:t>
            </a:r>
            <a:r>
              <a:rPr dirty="0" sz="1000" spc="-70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=</a:t>
            </a:r>
            <a:r>
              <a:rPr dirty="0" sz="1000" spc="-7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new</a:t>
            </a:r>
            <a:r>
              <a:rPr dirty="0" sz="1000" spc="-70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Turtle(0.0,</a:t>
            </a:r>
            <a:r>
              <a:rPr dirty="0" sz="1000" spc="-7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0.0,</a:t>
            </a:r>
            <a:r>
              <a:rPr dirty="0" sz="1000" spc="-70">
                <a:latin typeface="Lucida Console"/>
                <a:cs typeface="Lucida Console"/>
              </a:rPr>
              <a:t> </a:t>
            </a:r>
            <a:r>
              <a:rPr dirty="0" sz="1000" spc="-10">
                <a:latin typeface="Lucida Console"/>
                <a:cs typeface="Lucida Console"/>
              </a:rPr>
              <a:t>0.0); turtle.goForward(1.0);</a:t>
            </a:r>
            <a:r>
              <a:rPr dirty="0" sz="1000" spc="-60">
                <a:latin typeface="Lucida Console"/>
                <a:cs typeface="Lucida Console"/>
              </a:rPr>
              <a:t> </a:t>
            </a:r>
            <a:r>
              <a:rPr dirty="0" sz="1000" spc="-10">
                <a:latin typeface="Lucida Console"/>
                <a:cs typeface="Lucida Console"/>
              </a:rPr>
              <a:t>turtle.turnLeft(120.0); turtle.goForward(1.0);</a:t>
            </a:r>
            <a:r>
              <a:rPr dirty="0" sz="1000" spc="-60">
                <a:latin typeface="Lucida Console"/>
                <a:cs typeface="Lucida Console"/>
              </a:rPr>
              <a:t> </a:t>
            </a:r>
            <a:r>
              <a:rPr dirty="0" sz="1000" spc="-10">
                <a:latin typeface="Lucida Console"/>
                <a:cs typeface="Lucida Console"/>
              </a:rPr>
              <a:t>turtle.turnLeft(120.0); turtle.goForward(1.0);</a:t>
            </a:r>
            <a:r>
              <a:rPr dirty="0" sz="1000" spc="-60">
                <a:latin typeface="Lucida Console"/>
                <a:cs typeface="Lucida Console"/>
              </a:rPr>
              <a:t> </a:t>
            </a:r>
            <a:r>
              <a:rPr dirty="0" sz="1000" spc="-10">
                <a:latin typeface="Lucida Console"/>
                <a:cs typeface="Lucida Console"/>
              </a:rPr>
              <a:t>turtle.turnLeft(120.0);</a:t>
            </a:r>
            <a:endParaRPr sz="1000">
              <a:latin typeface="Lucida Console"/>
              <a:cs typeface="Lucida Console"/>
            </a:endParaRPr>
          </a:p>
          <a:p>
            <a:pPr marL="78105">
              <a:lnSpc>
                <a:spcPts val="1150"/>
              </a:lnSpc>
            </a:pPr>
            <a:r>
              <a:rPr dirty="0" sz="1000" spc="-10">
                <a:latin typeface="Lucida Console"/>
                <a:cs typeface="Lucida Console"/>
              </a:rPr>
              <a:t>}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004225" y="6319467"/>
            <a:ext cx="101600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latin typeface="Lucida Console"/>
                <a:cs typeface="Lucida Console"/>
              </a:rPr>
              <a:t>}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62284" y="1739923"/>
            <a:ext cx="949325" cy="3321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>
                <a:solidFill>
                  <a:srgbClr val="005493"/>
                </a:solidFill>
                <a:latin typeface="Lucida Sans Unicode"/>
                <a:cs typeface="Lucida Sans Unicode"/>
              </a:rPr>
              <a:t>text</a:t>
            </a:r>
            <a:r>
              <a:rPr dirty="0" sz="1000" spc="-4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000">
                <a:solidFill>
                  <a:srgbClr val="005493"/>
                </a:solidFill>
                <a:latin typeface="Lucida Sans Unicode"/>
                <a:cs typeface="Lucida Sans Unicode"/>
              </a:rPr>
              <a:t>file</a:t>
            </a:r>
            <a:r>
              <a:rPr dirty="0" sz="1000" spc="-4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-10">
                <a:solidFill>
                  <a:srgbClr val="005493"/>
                </a:solidFill>
                <a:latin typeface="Lucida Sans Unicode"/>
                <a:cs typeface="Lucida Sans Unicode"/>
              </a:rPr>
              <a:t>named</a:t>
            </a:r>
            <a:endParaRPr sz="1000">
              <a:latin typeface="Lucida Sans Unicode"/>
              <a:cs typeface="Lucida Sans Unicode"/>
            </a:endParaRPr>
          </a:p>
          <a:p>
            <a:pPr marL="57785">
              <a:lnSpc>
                <a:spcPct val="100000"/>
              </a:lnSpc>
              <a:spcBef>
                <a:spcPts val="20"/>
              </a:spcBef>
            </a:pPr>
            <a:r>
              <a:rPr dirty="0" sz="1000" spc="-10">
                <a:solidFill>
                  <a:srgbClr val="005493"/>
                </a:solidFill>
                <a:latin typeface="Lucida Console"/>
                <a:cs typeface="Lucida Console"/>
              </a:rPr>
              <a:t>Turtle.java</a:t>
            </a:r>
            <a:endParaRPr sz="1000">
              <a:latin typeface="Lucida Console"/>
              <a:cs typeface="Lucida Console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1301432" y="1890407"/>
            <a:ext cx="8249284" cy="4478655"/>
            <a:chOff x="1301432" y="1890407"/>
            <a:chExt cx="8249284" cy="4478655"/>
          </a:xfrm>
        </p:grpSpPr>
        <p:sp>
          <p:nvSpPr>
            <p:cNvPr id="14" name="object 14" descr=""/>
            <p:cNvSpPr/>
            <p:nvPr/>
          </p:nvSpPr>
          <p:spPr>
            <a:xfrm>
              <a:off x="1308100" y="1925026"/>
              <a:ext cx="482600" cy="0"/>
            </a:xfrm>
            <a:custGeom>
              <a:avLst/>
              <a:gdLst/>
              <a:ahLst/>
              <a:cxnLst/>
              <a:rect l="l" t="t" r="r" b="b"/>
              <a:pathLst>
                <a:path w="482600" h="0">
                  <a:moveTo>
                    <a:pt x="0" y="0"/>
                  </a:moveTo>
                  <a:lnTo>
                    <a:pt x="478180" y="0"/>
                  </a:lnTo>
                  <a:lnTo>
                    <a:pt x="482600" y="0"/>
                  </a:lnTo>
                </a:path>
              </a:pathLst>
            </a:custGeom>
            <a:ln w="12714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765554" y="1890407"/>
              <a:ext cx="69215" cy="69850"/>
            </a:xfrm>
            <a:custGeom>
              <a:avLst/>
              <a:gdLst/>
              <a:ahLst/>
              <a:cxnLst/>
              <a:rect l="l" t="t" r="r" b="b"/>
              <a:pathLst>
                <a:path w="69214" h="69850">
                  <a:moveTo>
                    <a:pt x="0" y="0"/>
                  </a:moveTo>
                  <a:lnTo>
                    <a:pt x="17284" y="34620"/>
                  </a:lnTo>
                  <a:lnTo>
                    <a:pt x="0" y="69227"/>
                  </a:lnTo>
                  <a:lnTo>
                    <a:pt x="69151" y="34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4051302" y="2319162"/>
              <a:ext cx="2603500" cy="0"/>
            </a:xfrm>
            <a:custGeom>
              <a:avLst/>
              <a:gdLst/>
              <a:ahLst/>
              <a:cxnLst/>
              <a:rect l="l" t="t" r="r" b="b"/>
              <a:pathLst>
                <a:path w="2603500" h="0">
                  <a:moveTo>
                    <a:pt x="2603498" y="0"/>
                  </a:moveTo>
                  <a:lnTo>
                    <a:pt x="13240" y="0"/>
                  </a:lnTo>
                  <a:lnTo>
                    <a:pt x="0" y="0"/>
                  </a:lnTo>
                </a:path>
              </a:pathLst>
            </a:custGeom>
            <a:ln w="12714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007294" y="2284552"/>
              <a:ext cx="69215" cy="69850"/>
            </a:xfrm>
            <a:custGeom>
              <a:avLst/>
              <a:gdLst/>
              <a:ahLst/>
              <a:cxnLst/>
              <a:rect l="l" t="t" r="r" b="b"/>
              <a:pathLst>
                <a:path w="69214" h="69850">
                  <a:moveTo>
                    <a:pt x="69151" y="0"/>
                  </a:moveTo>
                  <a:lnTo>
                    <a:pt x="0" y="34620"/>
                  </a:lnTo>
                  <a:lnTo>
                    <a:pt x="69151" y="69227"/>
                  </a:lnTo>
                  <a:lnTo>
                    <a:pt x="51866" y="34620"/>
                  </a:lnTo>
                  <a:lnTo>
                    <a:pt x="69151" y="0"/>
                  </a:lnTo>
                  <a:close/>
                </a:path>
              </a:pathLst>
            </a:custGeom>
            <a:solidFill>
              <a:srgbClr val="005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5854706" y="3056596"/>
              <a:ext cx="812800" cy="0"/>
            </a:xfrm>
            <a:custGeom>
              <a:avLst/>
              <a:gdLst/>
              <a:ahLst/>
              <a:cxnLst/>
              <a:rect l="l" t="t" r="r" b="b"/>
              <a:pathLst>
                <a:path w="812800" h="0">
                  <a:moveTo>
                    <a:pt x="812798" y="0"/>
                  </a:moveTo>
                  <a:lnTo>
                    <a:pt x="3102" y="0"/>
                  </a:lnTo>
                  <a:lnTo>
                    <a:pt x="0" y="0"/>
                  </a:lnTo>
                </a:path>
              </a:pathLst>
            </a:custGeom>
            <a:ln w="12714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5810694" y="3021977"/>
              <a:ext cx="69215" cy="69850"/>
            </a:xfrm>
            <a:custGeom>
              <a:avLst/>
              <a:gdLst/>
              <a:ahLst/>
              <a:cxnLst/>
              <a:rect l="l" t="t" r="r" b="b"/>
              <a:pathLst>
                <a:path w="69214" h="69850">
                  <a:moveTo>
                    <a:pt x="69151" y="0"/>
                  </a:moveTo>
                  <a:lnTo>
                    <a:pt x="0" y="34620"/>
                  </a:lnTo>
                  <a:lnTo>
                    <a:pt x="69151" y="69227"/>
                  </a:lnTo>
                  <a:lnTo>
                    <a:pt x="51866" y="34620"/>
                  </a:lnTo>
                  <a:lnTo>
                    <a:pt x="69151" y="0"/>
                  </a:lnTo>
                  <a:close/>
                </a:path>
              </a:pathLst>
            </a:custGeom>
            <a:solidFill>
              <a:srgbClr val="005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5842005" y="4315299"/>
              <a:ext cx="800100" cy="0"/>
            </a:xfrm>
            <a:custGeom>
              <a:avLst/>
              <a:gdLst/>
              <a:ahLst/>
              <a:cxnLst/>
              <a:rect l="l" t="t" r="r" b="b"/>
              <a:pathLst>
                <a:path w="800100" h="0">
                  <a:moveTo>
                    <a:pt x="800102" y="0"/>
                  </a:moveTo>
                  <a:lnTo>
                    <a:pt x="8831" y="0"/>
                  </a:lnTo>
                  <a:lnTo>
                    <a:pt x="0" y="0"/>
                  </a:lnTo>
                </a:path>
              </a:pathLst>
            </a:custGeom>
            <a:ln w="12714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5797994" y="4280687"/>
              <a:ext cx="69215" cy="69850"/>
            </a:xfrm>
            <a:custGeom>
              <a:avLst/>
              <a:gdLst/>
              <a:ahLst/>
              <a:cxnLst/>
              <a:rect l="l" t="t" r="r" b="b"/>
              <a:pathLst>
                <a:path w="69214" h="69850">
                  <a:moveTo>
                    <a:pt x="69151" y="0"/>
                  </a:moveTo>
                  <a:lnTo>
                    <a:pt x="0" y="34620"/>
                  </a:lnTo>
                  <a:lnTo>
                    <a:pt x="69151" y="69227"/>
                  </a:lnTo>
                  <a:lnTo>
                    <a:pt x="51866" y="34620"/>
                  </a:lnTo>
                  <a:lnTo>
                    <a:pt x="69151" y="0"/>
                  </a:lnTo>
                  <a:close/>
                </a:path>
              </a:pathLst>
            </a:custGeom>
            <a:solidFill>
              <a:srgbClr val="005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5994400" y="5650296"/>
              <a:ext cx="609600" cy="0"/>
            </a:xfrm>
            <a:custGeom>
              <a:avLst/>
              <a:gdLst/>
              <a:ahLst/>
              <a:cxnLst/>
              <a:rect l="l" t="t" r="r" b="b"/>
              <a:pathLst>
                <a:path w="609600" h="0">
                  <a:moveTo>
                    <a:pt x="609597" y="0"/>
                  </a:moveTo>
                  <a:lnTo>
                    <a:pt x="12684" y="0"/>
                  </a:lnTo>
                  <a:lnTo>
                    <a:pt x="0" y="0"/>
                  </a:lnTo>
                </a:path>
              </a:pathLst>
            </a:custGeom>
            <a:ln w="12714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5950394" y="5615686"/>
              <a:ext cx="69215" cy="69850"/>
            </a:xfrm>
            <a:custGeom>
              <a:avLst/>
              <a:gdLst/>
              <a:ahLst/>
              <a:cxnLst/>
              <a:rect l="l" t="t" r="r" b="b"/>
              <a:pathLst>
                <a:path w="69214" h="69850">
                  <a:moveTo>
                    <a:pt x="69151" y="0"/>
                  </a:moveTo>
                  <a:lnTo>
                    <a:pt x="0" y="34620"/>
                  </a:lnTo>
                  <a:lnTo>
                    <a:pt x="69151" y="69227"/>
                  </a:lnTo>
                  <a:lnTo>
                    <a:pt x="51866" y="34620"/>
                  </a:lnTo>
                  <a:lnTo>
                    <a:pt x="69151" y="0"/>
                  </a:lnTo>
                  <a:close/>
                </a:path>
              </a:pathLst>
            </a:custGeom>
            <a:solidFill>
              <a:srgbClr val="005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7658100" y="4474235"/>
              <a:ext cx="1892300" cy="1894839"/>
            </a:xfrm>
            <a:custGeom>
              <a:avLst/>
              <a:gdLst/>
              <a:ahLst/>
              <a:cxnLst/>
              <a:rect l="l" t="t" r="r" b="b"/>
              <a:pathLst>
                <a:path w="1892300" h="1894839">
                  <a:moveTo>
                    <a:pt x="0" y="0"/>
                  </a:moveTo>
                  <a:lnTo>
                    <a:pt x="1892300" y="0"/>
                  </a:lnTo>
                  <a:lnTo>
                    <a:pt x="1892300" y="1894420"/>
                  </a:lnTo>
                  <a:lnTo>
                    <a:pt x="0" y="18944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5483" y="4634833"/>
              <a:ext cx="1650212" cy="356635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6718300" y="4664951"/>
              <a:ext cx="1536700" cy="254635"/>
            </a:xfrm>
            <a:custGeom>
              <a:avLst/>
              <a:gdLst/>
              <a:ahLst/>
              <a:cxnLst/>
              <a:rect l="l" t="t" r="r" b="b"/>
              <a:pathLst>
                <a:path w="1536700" h="254635">
                  <a:moveTo>
                    <a:pt x="0" y="0"/>
                  </a:moveTo>
                  <a:lnTo>
                    <a:pt x="1536700" y="0"/>
                  </a:lnTo>
                  <a:lnTo>
                    <a:pt x="1536700" y="254279"/>
                  </a:lnTo>
                  <a:lnTo>
                    <a:pt x="0" y="254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6719506" y="2194130"/>
            <a:ext cx="1539875" cy="227329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005493"/>
                </a:solidFill>
                <a:latin typeface="Lucida Sans Unicode"/>
                <a:cs typeface="Lucida Sans Unicode"/>
              </a:rPr>
              <a:t>instance</a:t>
            </a:r>
            <a:r>
              <a:rPr dirty="0" sz="1300" spc="47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005493"/>
                </a:solidFill>
                <a:latin typeface="Lucida Sans Unicode"/>
                <a:cs typeface="Lucida Sans Unicode"/>
              </a:rPr>
              <a:t>variables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6719099" y="2930349"/>
            <a:ext cx="961390" cy="227329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spc="-10">
                <a:solidFill>
                  <a:srgbClr val="005493"/>
                </a:solidFill>
                <a:latin typeface="Lucida Sans Unicode"/>
                <a:cs typeface="Lucida Sans Unicode"/>
              </a:rPr>
              <a:t>constructor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6719099" y="4189059"/>
            <a:ext cx="736600" cy="227329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spc="-10">
                <a:solidFill>
                  <a:srgbClr val="005493"/>
                </a:solidFill>
                <a:latin typeface="Lucida Sans Unicode"/>
                <a:cs typeface="Lucida Sans Unicode"/>
              </a:rPr>
              <a:t>methods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6656234" y="5531677"/>
            <a:ext cx="826769" cy="227329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005493"/>
                </a:solidFill>
                <a:latin typeface="Lucida Sans Unicode"/>
                <a:cs typeface="Lucida Sans Unicode"/>
              </a:rPr>
              <a:t>test</a:t>
            </a:r>
            <a:r>
              <a:rPr dirty="0" sz="1300" spc="2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005493"/>
                </a:solidFill>
                <a:latin typeface="Lucida Sans Unicode"/>
                <a:cs typeface="Lucida Sans Unicode"/>
              </a:rPr>
              <a:t>client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6765811" y="4684317"/>
            <a:ext cx="1050925" cy="1828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00">
                <a:latin typeface="Lucida Console"/>
                <a:cs typeface="Lucida Console"/>
              </a:rPr>
              <a:t>%</a:t>
            </a:r>
            <a:r>
              <a:rPr dirty="0" sz="1000" spc="60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java</a:t>
            </a:r>
            <a:r>
              <a:rPr dirty="0" sz="1000" spc="60">
                <a:latin typeface="Lucida Console"/>
                <a:cs typeface="Lucida Console"/>
              </a:rPr>
              <a:t> </a:t>
            </a:r>
            <a:r>
              <a:rPr dirty="0" sz="1000" spc="-10">
                <a:latin typeface="Lucida Console"/>
                <a:cs typeface="Lucida Console"/>
              </a:rPr>
              <a:t>Turtle</a:t>
            </a:r>
            <a:endParaRPr sz="1000">
              <a:latin typeface="Lucida Console"/>
              <a:cs typeface="Lucida Console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7749965" y="4831224"/>
            <a:ext cx="1702435" cy="1478915"/>
            <a:chOff x="7749965" y="4831224"/>
            <a:chExt cx="1702435" cy="1478915"/>
          </a:xfrm>
        </p:grpSpPr>
        <p:sp>
          <p:nvSpPr>
            <p:cNvPr id="33" name="object 33" descr=""/>
            <p:cNvSpPr/>
            <p:nvPr/>
          </p:nvSpPr>
          <p:spPr>
            <a:xfrm>
              <a:off x="7759700" y="6292372"/>
              <a:ext cx="1676400" cy="0"/>
            </a:xfrm>
            <a:custGeom>
              <a:avLst/>
              <a:gdLst/>
              <a:ahLst/>
              <a:cxnLst/>
              <a:rect l="l" t="t" r="r" b="b"/>
              <a:pathLst>
                <a:path w="1676400" h="0">
                  <a:moveTo>
                    <a:pt x="1676399" y="0"/>
                  </a:moveTo>
                  <a:lnTo>
                    <a:pt x="0" y="0"/>
                  </a:lnTo>
                </a:path>
              </a:pathLst>
            </a:custGeom>
            <a:ln w="254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7763066" y="4844325"/>
              <a:ext cx="836930" cy="1450975"/>
            </a:xfrm>
            <a:custGeom>
              <a:avLst/>
              <a:gdLst/>
              <a:ahLst/>
              <a:cxnLst/>
              <a:rect l="l" t="t" r="r" b="b"/>
              <a:pathLst>
                <a:path w="836929" h="1450975">
                  <a:moveTo>
                    <a:pt x="836680" y="0"/>
                  </a:moveTo>
                  <a:lnTo>
                    <a:pt x="0" y="1450798"/>
                  </a:lnTo>
                </a:path>
              </a:pathLst>
            </a:custGeom>
            <a:ln w="262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8602028" y="4845964"/>
              <a:ext cx="836930" cy="1450975"/>
            </a:xfrm>
            <a:custGeom>
              <a:avLst/>
              <a:gdLst/>
              <a:ahLst/>
              <a:cxnLst/>
              <a:rect l="l" t="t" r="r" b="b"/>
              <a:pathLst>
                <a:path w="836929" h="1450975">
                  <a:moveTo>
                    <a:pt x="836680" y="1450798"/>
                  </a:moveTo>
                  <a:lnTo>
                    <a:pt x="0" y="0"/>
                  </a:lnTo>
                </a:path>
              </a:pathLst>
            </a:custGeom>
            <a:ln w="262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-25"/>
              <a:t>27</a:t>
            </a:fld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0700" y="1581745"/>
            <a:ext cx="9017635" cy="0"/>
          </a:xfrm>
          <a:custGeom>
            <a:avLst/>
            <a:gdLst/>
            <a:ahLst/>
            <a:cxnLst/>
            <a:rect l="l" t="t" r="r" b="b"/>
            <a:pathLst>
              <a:path w="9017635" h="0">
                <a:moveTo>
                  <a:pt x="0" y="0"/>
                </a:moveTo>
                <a:lnTo>
                  <a:pt x="9017020" y="0"/>
                </a:lnTo>
              </a:path>
            </a:pathLst>
          </a:custGeom>
          <a:ln w="52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Turtle</a:t>
            </a:r>
            <a:r>
              <a:rPr dirty="0" spc="130"/>
              <a:t> </a:t>
            </a:r>
            <a:r>
              <a:rPr dirty="0"/>
              <a:t>client:</a:t>
            </a:r>
            <a:r>
              <a:rPr dirty="0" spc="135"/>
              <a:t> </a:t>
            </a:r>
            <a:r>
              <a:rPr dirty="0"/>
              <a:t>N-</a:t>
            </a:r>
            <a:r>
              <a:rPr dirty="0" spc="30"/>
              <a:t>gon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520700" y="2160244"/>
            <a:ext cx="5791200" cy="350964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92710" rIns="0" bIns="0" rtlCol="0" vert="horz">
            <a:spAutoFit/>
          </a:bodyPr>
          <a:lstStyle/>
          <a:p>
            <a:pPr marL="165100">
              <a:lnSpc>
                <a:spcPct val="100000"/>
              </a:lnSpc>
              <a:spcBef>
                <a:spcPts val="730"/>
              </a:spcBef>
            </a:pPr>
            <a:r>
              <a:rPr dirty="0" sz="1200">
                <a:latin typeface="Lucida Console"/>
                <a:cs typeface="Lucida Console"/>
              </a:rPr>
              <a:t>public</a:t>
            </a:r>
            <a:r>
              <a:rPr dirty="0" sz="1200" spc="13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class</a:t>
            </a:r>
            <a:r>
              <a:rPr dirty="0" sz="1200" spc="140">
                <a:latin typeface="Lucida Console"/>
                <a:cs typeface="Lucida Console"/>
              </a:rPr>
              <a:t> </a:t>
            </a:r>
            <a:r>
              <a:rPr dirty="0" sz="1200" spc="-20">
                <a:latin typeface="Lucida Console"/>
                <a:cs typeface="Lucida Console"/>
              </a:rPr>
              <a:t>Ngon</a:t>
            </a:r>
            <a:endParaRPr sz="1200">
              <a:latin typeface="Lucida Console"/>
              <a:cs typeface="Lucida Console"/>
            </a:endParaRPr>
          </a:p>
          <a:p>
            <a:pPr marL="165100">
              <a:lnSpc>
                <a:spcPct val="100000"/>
              </a:lnSpc>
              <a:spcBef>
                <a:spcPts val="295"/>
              </a:spcBef>
            </a:pPr>
            <a:r>
              <a:rPr dirty="0" sz="1200" spc="20">
                <a:latin typeface="Lucida Console"/>
                <a:cs typeface="Lucida Console"/>
              </a:rPr>
              <a:t>{</a:t>
            </a:r>
            <a:endParaRPr sz="1200">
              <a:latin typeface="Lucida Console"/>
              <a:cs typeface="Lucida Console"/>
            </a:endParaRPr>
          </a:p>
          <a:p>
            <a:pPr marL="448945">
              <a:lnSpc>
                <a:spcPct val="100000"/>
              </a:lnSpc>
              <a:spcBef>
                <a:spcPts val="295"/>
              </a:spcBef>
            </a:pPr>
            <a:r>
              <a:rPr dirty="0" sz="1200">
                <a:latin typeface="Lucida Console"/>
                <a:cs typeface="Lucida Console"/>
              </a:rPr>
              <a:t>public</a:t>
            </a:r>
            <a:r>
              <a:rPr dirty="0" sz="1200" spc="17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static</a:t>
            </a:r>
            <a:r>
              <a:rPr dirty="0" sz="1200" spc="17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void</a:t>
            </a:r>
            <a:r>
              <a:rPr dirty="0" sz="1200" spc="18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main(String[]</a:t>
            </a:r>
            <a:r>
              <a:rPr dirty="0" sz="1200" spc="175">
                <a:latin typeface="Lucida Console"/>
                <a:cs typeface="Lucida Console"/>
              </a:rPr>
              <a:t> </a:t>
            </a:r>
            <a:r>
              <a:rPr dirty="0" sz="1200" spc="-10">
                <a:latin typeface="Lucida Console"/>
                <a:cs typeface="Lucida Console"/>
              </a:rPr>
              <a:t>args)</a:t>
            </a:r>
            <a:endParaRPr sz="1200">
              <a:latin typeface="Lucida Console"/>
              <a:cs typeface="Lucida Console"/>
            </a:endParaRPr>
          </a:p>
          <a:p>
            <a:pPr marL="448945">
              <a:lnSpc>
                <a:spcPct val="100000"/>
              </a:lnSpc>
              <a:spcBef>
                <a:spcPts val="295"/>
              </a:spcBef>
            </a:pPr>
            <a:r>
              <a:rPr dirty="0" sz="1200" spc="20">
                <a:latin typeface="Lucida Console"/>
                <a:cs typeface="Lucida Console"/>
              </a:rPr>
              <a:t>{</a:t>
            </a:r>
            <a:endParaRPr sz="1200">
              <a:latin typeface="Lucida Console"/>
              <a:cs typeface="Lucida Console"/>
            </a:endParaRPr>
          </a:p>
          <a:p>
            <a:pPr marL="732790" marR="1170940">
              <a:lnSpc>
                <a:spcPct val="120400"/>
              </a:lnSpc>
              <a:tabLst>
                <a:tab pos="1962785" algn="l"/>
              </a:tabLst>
            </a:pPr>
            <a:r>
              <a:rPr dirty="0" sz="1200">
                <a:latin typeface="Lucida Console"/>
                <a:cs typeface="Lucida Console"/>
              </a:rPr>
              <a:t>int</a:t>
            </a:r>
            <a:r>
              <a:rPr dirty="0" sz="1200" spc="85">
                <a:latin typeface="Lucida Console"/>
                <a:cs typeface="Lucida Console"/>
              </a:rPr>
              <a:t> </a:t>
            </a:r>
            <a:r>
              <a:rPr dirty="0" sz="1200" spc="-50">
                <a:latin typeface="Lucida Console"/>
                <a:cs typeface="Lucida Console"/>
              </a:rPr>
              <a:t>N</a:t>
            </a:r>
            <a:r>
              <a:rPr dirty="0" sz="1200">
                <a:latin typeface="Lucida Console"/>
                <a:cs typeface="Lucida Console"/>
              </a:rPr>
              <a:t>	=</a:t>
            </a:r>
            <a:r>
              <a:rPr dirty="0" sz="1200" spc="40">
                <a:latin typeface="Lucida Console"/>
                <a:cs typeface="Lucida Console"/>
              </a:rPr>
              <a:t> </a:t>
            </a:r>
            <a:r>
              <a:rPr dirty="0" sz="1200" spc="-10">
                <a:latin typeface="Lucida Console"/>
                <a:cs typeface="Lucida Console"/>
              </a:rPr>
              <a:t>Integer.parseInt(args[0]); </a:t>
            </a:r>
            <a:r>
              <a:rPr dirty="0" sz="1200">
                <a:latin typeface="Lucida Console"/>
                <a:cs typeface="Lucida Console"/>
              </a:rPr>
              <a:t>double</a:t>
            </a:r>
            <a:r>
              <a:rPr dirty="0" sz="1200" spc="9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angle</a:t>
            </a:r>
            <a:r>
              <a:rPr dirty="0" sz="1200" spc="10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=</a:t>
            </a:r>
            <a:r>
              <a:rPr dirty="0" sz="1200" spc="9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360.0</a:t>
            </a:r>
            <a:r>
              <a:rPr dirty="0" sz="1200" spc="10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/</a:t>
            </a:r>
            <a:r>
              <a:rPr dirty="0" sz="1200" spc="100">
                <a:latin typeface="Lucida Console"/>
                <a:cs typeface="Lucida Console"/>
              </a:rPr>
              <a:t> </a:t>
            </a:r>
            <a:r>
              <a:rPr dirty="0" sz="1200" spc="-25">
                <a:latin typeface="Lucida Console"/>
                <a:cs typeface="Lucida Console"/>
              </a:rPr>
              <a:t>N;</a:t>
            </a:r>
            <a:endParaRPr sz="1200">
              <a:latin typeface="Lucida Console"/>
              <a:cs typeface="Lucida Console"/>
            </a:endParaRPr>
          </a:p>
          <a:p>
            <a:pPr marL="732790" marR="224790">
              <a:lnSpc>
                <a:spcPct val="120500"/>
              </a:lnSpc>
              <a:tabLst>
                <a:tab pos="1962785" algn="l"/>
              </a:tabLst>
            </a:pPr>
            <a:r>
              <a:rPr dirty="0" sz="1200">
                <a:latin typeface="Lucida Console"/>
                <a:cs typeface="Lucida Console"/>
              </a:rPr>
              <a:t>double</a:t>
            </a:r>
            <a:r>
              <a:rPr dirty="0" sz="1200" spc="150">
                <a:latin typeface="Lucida Console"/>
                <a:cs typeface="Lucida Console"/>
              </a:rPr>
              <a:t> </a:t>
            </a:r>
            <a:r>
              <a:rPr dirty="0" sz="1200" spc="-20">
                <a:latin typeface="Lucida Console"/>
                <a:cs typeface="Lucida Console"/>
              </a:rPr>
              <a:t>step</a:t>
            </a:r>
            <a:r>
              <a:rPr dirty="0" sz="1200">
                <a:latin typeface="Lucida Console"/>
                <a:cs typeface="Lucida Console"/>
              </a:rPr>
              <a:t>	=</a:t>
            </a:r>
            <a:r>
              <a:rPr dirty="0" sz="1200" spc="40">
                <a:latin typeface="Lucida Console"/>
                <a:cs typeface="Lucida Console"/>
              </a:rPr>
              <a:t> </a:t>
            </a:r>
            <a:r>
              <a:rPr dirty="0" sz="1200" spc="-10">
                <a:latin typeface="Lucida Console"/>
                <a:cs typeface="Lucida Console"/>
              </a:rPr>
              <a:t>Math.sin(Math.toRadians(angle/2.0)); </a:t>
            </a:r>
            <a:r>
              <a:rPr dirty="0" sz="1200">
                <a:latin typeface="Lucida Console"/>
                <a:cs typeface="Lucida Console"/>
              </a:rPr>
              <a:t>Turtle</a:t>
            </a:r>
            <a:r>
              <a:rPr dirty="0" sz="1200" spc="12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turtle</a:t>
            </a:r>
            <a:r>
              <a:rPr dirty="0" sz="1200" spc="12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=</a:t>
            </a:r>
            <a:r>
              <a:rPr dirty="0" sz="1200" spc="12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new</a:t>
            </a:r>
            <a:r>
              <a:rPr dirty="0" sz="1200" spc="12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Turtle(0.5,</a:t>
            </a:r>
            <a:r>
              <a:rPr dirty="0" sz="1200" spc="12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0,</a:t>
            </a:r>
            <a:r>
              <a:rPr dirty="0" sz="1200" spc="125">
                <a:latin typeface="Lucida Console"/>
                <a:cs typeface="Lucida Console"/>
              </a:rPr>
              <a:t> </a:t>
            </a:r>
            <a:r>
              <a:rPr dirty="0" sz="1200" spc="-10">
                <a:latin typeface="Lucida Console"/>
                <a:cs typeface="Lucida Console"/>
              </a:rPr>
              <a:t>angle/2.0);</a:t>
            </a:r>
            <a:endParaRPr sz="1200">
              <a:latin typeface="Lucida Console"/>
              <a:cs typeface="Lucida Console"/>
            </a:endParaRPr>
          </a:p>
          <a:p>
            <a:pPr marL="732790">
              <a:lnSpc>
                <a:spcPct val="100000"/>
              </a:lnSpc>
              <a:spcBef>
                <a:spcPts val="295"/>
              </a:spcBef>
            </a:pPr>
            <a:r>
              <a:rPr dirty="0" sz="1200">
                <a:latin typeface="Lucida Console"/>
                <a:cs typeface="Lucida Console"/>
              </a:rPr>
              <a:t>for</a:t>
            </a:r>
            <a:r>
              <a:rPr dirty="0" sz="1200" spc="6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(int</a:t>
            </a:r>
            <a:r>
              <a:rPr dirty="0" sz="1200" spc="6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i</a:t>
            </a:r>
            <a:r>
              <a:rPr dirty="0" sz="1200" spc="6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=</a:t>
            </a:r>
            <a:r>
              <a:rPr dirty="0" sz="1200" spc="6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0;</a:t>
            </a:r>
            <a:r>
              <a:rPr dirty="0" sz="1200" spc="6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i</a:t>
            </a:r>
            <a:r>
              <a:rPr dirty="0" sz="1200" spc="6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&lt;</a:t>
            </a:r>
            <a:r>
              <a:rPr dirty="0" sz="1200" spc="6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N;</a:t>
            </a:r>
            <a:r>
              <a:rPr dirty="0" sz="1200" spc="65">
                <a:latin typeface="Lucida Console"/>
                <a:cs typeface="Lucida Console"/>
              </a:rPr>
              <a:t> </a:t>
            </a:r>
            <a:r>
              <a:rPr dirty="0" sz="1200" spc="-20">
                <a:latin typeface="Lucida Console"/>
                <a:cs typeface="Lucida Console"/>
              </a:rPr>
              <a:t>i++)</a:t>
            </a:r>
            <a:endParaRPr sz="1200">
              <a:latin typeface="Lucida Console"/>
              <a:cs typeface="Lucida Console"/>
            </a:endParaRPr>
          </a:p>
          <a:p>
            <a:pPr marL="732790">
              <a:lnSpc>
                <a:spcPct val="100000"/>
              </a:lnSpc>
              <a:spcBef>
                <a:spcPts val="295"/>
              </a:spcBef>
            </a:pPr>
            <a:r>
              <a:rPr dirty="0" sz="1200" spc="20">
                <a:latin typeface="Lucida Console"/>
                <a:cs typeface="Lucida Console"/>
              </a:rPr>
              <a:t>{</a:t>
            </a:r>
            <a:endParaRPr sz="1200">
              <a:latin typeface="Lucida Console"/>
              <a:cs typeface="Lucida Console"/>
            </a:endParaRPr>
          </a:p>
          <a:p>
            <a:pPr marL="1016635" marR="2590165">
              <a:lnSpc>
                <a:spcPct val="120500"/>
              </a:lnSpc>
            </a:pPr>
            <a:r>
              <a:rPr dirty="0" sz="1200" spc="-10">
                <a:latin typeface="Lucida Console"/>
                <a:cs typeface="Lucida Console"/>
              </a:rPr>
              <a:t>turtle.goForward(step); turtle.turnLeft(angle);</a:t>
            </a:r>
            <a:endParaRPr sz="1200">
              <a:latin typeface="Lucida Console"/>
              <a:cs typeface="Lucida Console"/>
            </a:endParaRPr>
          </a:p>
          <a:p>
            <a:pPr marL="732790">
              <a:lnSpc>
                <a:spcPct val="100000"/>
              </a:lnSpc>
              <a:spcBef>
                <a:spcPts val="290"/>
              </a:spcBef>
            </a:pPr>
            <a:r>
              <a:rPr dirty="0" sz="1200" spc="20">
                <a:latin typeface="Lucida Console"/>
                <a:cs typeface="Lucida Console"/>
              </a:rPr>
              <a:t>}</a:t>
            </a:r>
            <a:endParaRPr sz="1200">
              <a:latin typeface="Lucida Console"/>
              <a:cs typeface="Lucida Console"/>
            </a:endParaRPr>
          </a:p>
          <a:p>
            <a:pPr marL="448945">
              <a:lnSpc>
                <a:spcPct val="100000"/>
              </a:lnSpc>
              <a:spcBef>
                <a:spcPts val="295"/>
              </a:spcBef>
            </a:pPr>
            <a:r>
              <a:rPr dirty="0" sz="1200" spc="20">
                <a:latin typeface="Lucida Console"/>
                <a:cs typeface="Lucida Console"/>
              </a:rPr>
              <a:t>}</a:t>
            </a:r>
            <a:endParaRPr sz="1200">
              <a:latin typeface="Lucida Console"/>
              <a:cs typeface="Lucida Console"/>
            </a:endParaRPr>
          </a:p>
          <a:p>
            <a:pPr marL="165100">
              <a:lnSpc>
                <a:spcPct val="100000"/>
              </a:lnSpc>
              <a:spcBef>
                <a:spcPts val="295"/>
              </a:spcBef>
            </a:pPr>
            <a:r>
              <a:rPr dirty="0" sz="1200" spc="20">
                <a:latin typeface="Lucida Console"/>
                <a:cs typeface="Lucida Console"/>
              </a:rPr>
              <a:t>}</a:t>
            </a:r>
            <a:endParaRPr sz="1200">
              <a:latin typeface="Lucida Console"/>
              <a:cs typeface="Lucida Console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3050" y="3430513"/>
            <a:ext cx="1152525" cy="337004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6629400" y="3444379"/>
            <a:ext cx="1092200" cy="26733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55880" rIns="0" bIns="0" rtlCol="0" vert="horz">
            <a:spAutoFit/>
          </a:bodyPr>
          <a:lstStyle/>
          <a:p>
            <a:pPr marL="86360">
              <a:lnSpc>
                <a:spcPct val="100000"/>
              </a:lnSpc>
              <a:spcBef>
                <a:spcPts val="440"/>
              </a:spcBef>
            </a:pPr>
            <a:r>
              <a:rPr dirty="0" sz="850">
                <a:latin typeface="Lucida Console"/>
                <a:cs typeface="Lucida Console"/>
              </a:rPr>
              <a:t>%</a:t>
            </a:r>
            <a:r>
              <a:rPr dirty="0" sz="850" spc="20">
                <a:latin typeface="Lucida Console"/>
                <a:cs typeface="Lucida Console"/>
              </a:rPr>
              <a:t> </a:t>
            </a:r>
            <a:r>
              <a:rPr dirty="0" sz="850">
                <a:latin typeface="Lucida Console"/>
                <a:cs typeface="Lucida Console"/>
              </a:rPr>
              <a:t>java</a:t>
            </a:r>
            <a:r>
              <a:rPr dirty="0" sz="850" spc="20">
                <a:latin typeface="Lucida Console"/>
                <a:cs typeface="Lucida Console"/>
              </a:rPr>
              <a:t> </a:t>
            </a:r>
            <a:r>
              <a:rPr dirty="0" sz="850">
                <a:latin typeface="Lucida Console"/>
                <a:cs typeface="Lucida Console"/>
              </a:rPr>
              <a:t>Ngon</a:t>
            </a:r>
            <a:r>
              <a:rPr dirty="0" sz="850" spc="20">
                <a:latin typeface="Lucida Console"/>
                <a:cs typeface="Lucida Console"/>
              </a:rPr>
              <a:t> </a:t>
            </a:r>
            <a:r>
              <a:rPr dirty="0" sz="850" spc="-50">
                <a:latin typeface="Lucida Console"/>
                <a:cs typeface="Lucida Console"/>
              </a:rPr>
              <a:t>7</a:t>
            </a:r>
            <a:endParaRPr sz="850">
              <a:latin typeface="Lucida Console"/>
              <a:cs typeface="Lucida Console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26692" y="3366973"/>
            <a:ext cx="1477327" cy="1481899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6675005" y="1714919"/>
            <a:ext cx="2629535" cy="1482090"/>
            <a:chOff x="6675005" y="1714919"/>
            <a:chExt cx="2629535" cy="1482090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26692" y="1714919"/>
              <a:ext cx="1477327" cy="148189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75005" y="1765340"/>
              <a:ext cx="1152525" cy="337004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6680200" y="1778812"/>
            <a:ext cx="1092200" cy="26733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56515" rIns="0" bIns="0" rtlCol="0" vert="horz">
            <a:spAutoFit/>
          </a:bodyPr>
          <a:lstStyle/>
          <a:p>
            <a:pPr marL="87630">
              <a:lnSpc>
                <a:spcPct val="100000"/>
              </a:lnSpc>
              <a:spcBef>
                <a:spcPts val="445"/>
              </a:spcBef>
            </a:pPr>
            <a:r>
              <a:rPr dirty="0" sz="850">
                <a:latin typeface="Lucida Console"/>
                <a:cs typeface="Lucida Console"/>
              </a:rPr>
              <a:t>%</a:t>
            </a:r>
            <a:r>
              <a:rPr dirty="0" sz="850" spc="20">
                <a:latin typeface="Lucida Console"/>
                <a:cs typeface="Lucida Console"/>
              </a:rPr>
              <a:t> </a:t>
            </a:r>
            <a:r>
              <a:rPr dirty="0" sz="850">
                <a:latin typeface="Lucida Console"/>
                <a:cs typeface="Lucida Console"/>
              </a:rPr>
              <a:t>java</a:t>
            </a:r>
            <a:r>
              <a:rPr dirty="0" sz="850" spc="20">
                <a:latin typeface="Lucida Console"/>
                <a:cs typeface="Lucida Console"/>
              </a:rPr>
              <a:t> </a:t>
            </a:r>
            <a:r>
              <a:rPr dirty="0" sz="850">
                <a:latin typeface="Lucida Console"/>
                <a:cs typeface="Lucida Console"/>
              </a:rPr>
              <a:t>Ngon</a:t>
            </a:r>
            <a:r>
              <a:rPr dirty="0" sz="850" spc="20">
                <a:latin typeface="Lucida Console"/>
                <a:cs typeface="Lucida Console"/>
              </a:rPr>
              <a:t> </a:t>
            </a:r>
            <a:r>
              <a:rPr dirty="0" sz="850" spc="-50">
                <a:latin typeface="Lucida Console"/>
                <a:cs typeface="Lucida Console"/>
              </a:rPr>
              <a:t>3</a:t>
            </a:r>
            <a:endParaRPr sz="850">
              <a:latin typeface="Lucida Console"/>
              <a:cs typeface="Lucida Console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439699" y="5093058"/>
            <a:ext cx="1372552" cy="337004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6451600" y="5097233"/>
            <a:ext cx="1308100" cy="28003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66040" rIns="0" bIns="0" rtlCol="0" vert="horz">
            <a:spAutoFit/>
          </a:bodyPr>
          <a:lstStyle/>
          <a:p>
            <a:pPr marL="80645">
              <a:lnSpc>
                <a:spcPct val="100000"/>
              </a:lnSpc>
              <a:spcBef>
                <a:spcPts val="520"/>
              </a:spcBef>
            </a:pPr>
            <a:r>
              <a:rPr dirty="0" sz="850">
                <a:latin typeface="Lucida Console"/>
                <a:cs typeface="Lucida Console"/>
              </a:rPr>
              <a:t>%</a:t>
            </a:r>
            <a:r>
              <a:rPr dirty="0" sz="850" spc="20">
                <a:latin typeface="Lucida Console"/>
                <a:cs typeface="Lucida Console"/>
              </a:rPr>
              <a:t> </a:t>
            </a:r>
            <a:r>
              <a:rPr dirty="0" sz="850">
                <a:latin typeface="Lucida Console"/>
                <a:cs typeface="Lucida Console"/>
              </a:rPr>
              <a:t>java</a:t>
            </a:r>
            <a:r>
              <a:rPr dirty="0" sz="850" spc="20">
                <a:latin typeface="Lucida Console"/>
                <a:cs typeface="Lucida Console"/>
              </a:rPr>
              <a:t> </a:t>
            </a:r>
            <a:r>
              <a:rPr dirty="0" sz="850">
                <a:latin typeface="Lucida Console"/>
                <a:cs typeface="Lucida Console"/>
              </a:rPr>
              <a:t>Ngon</a:t>
            </a:r>
            <a:r>
              <a:rPr dirty="0" sz="850" spc="20">
                <a:latin typeface="Lucida Console"/>
                <a:cs typeface="Lucida Console"/>
              </a:rPr>
              <a:t> </a:t>
            </a:r>
            <a:r>
              <a:rPr dirty="0" sz="850" spc="-20">
                <a:latin typeface="Lucida Console"/>
                <a:cs typeface="Lucida Console"/>
              </a:rPr>
              <a:t>1440</a:t>
            </a:r>
            <a:endParaRPr sz="850">
              <a:latin typeface="Lucida Console"/>
              <a:cs typeface="Lucida Console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26692" y="5040012"/>
            <a:ext cx="1477327" cy="1478991"/>
          </a:xfrm>
          <a:prstGeom prst="rect">
            <a:avLst/>
          </a:prstGeom>
        </p:spPr>
      </p:pic>
      <p:sp>
        <p:nvSpPr>
          <p:cNvPr id="15" name="object 1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-25"/>
              <a:t>27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0700" y="1581745"/>
            <a:ext cx="9017635" cy="0"/>
          </a:xfrm>
          <a:custGeom>
            <a:avLst/>
            <a:gdLst/>
            <a:ahLst/>
            <a:cxnLst/>
            <a:rect l="l" t="t" r="r" b="b"/>
            <a:pathLst>
              <a:path w="9017635" h="0">
                <a:moveTo>
                  <a:pt x="0" y="0"/>
                </a:moveTo>
                <a:lnTo>
                  <a:pt x="9017020" y="0"/>
                </a:lnTo>
              </a:path>
            </a:pathLst>
          </a:custGeom>
          <a:ln w="52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6313970" y="3387953"/>
            <a:ext cx="2990215" cy="1482090"/>
            <a:chOff x="6313970" y="3387953"/>
            <a:chExt cx="2990215" cy="148209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26692" y="3387953"/>
              <a:ext cx="1477327" cy="148189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13970" y="3441004"/>
              <a:ext cx="1514005" cy="337004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6324600" y="3444379"/>
            <a:ext cx="1447800" cy="28003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66675" rIns="0" bIns="0" rtlCol="0" vert="horz">
            <a:spAutoFit/>
          </a:bodyPr>
          <a:lstStyle/>
          <a:p>
            <a:pPr marL="107314">
              <a:lnSpc>
                <a:spcPct val="100000"/>
              </a:lnSpc>
              <a:spcBef>
                <a:spcPts val="525"/>
              </a:spcBef>
            </a:pPr>
            <a:r>
              <a:rPr dirty="0" sz="850">
                <a:latin typeface="Lucida Console"/>
                <a:cs typeface="Lucida Console"/>
              </a:rPr>
              <a:t>%</a:t>
            </a:r>
            <a:r>
              <a:rPr dirty="0" sz="850" spc="20">
                <a:latin typeface="Lucida Console"/>
                <a:cs typeface="Lucida Console"/>
              </a:rPr>
              <a:t> </a:t>
            </a:r>
            <a:r>
              <a:rPr dirty="0" sz="850">
                <a:latin typeface="Lucida Console"/>
                <a:cs typeface="Lucida Console"/>
              </a:rPr>
              <a:t>java</a:t>
            </a:r>
            <a:r>
              <a:rPr dirty="0" sz="850" spc="20">
                <a:latin typeface="Lucida Console"/>
                <a:cs typeface="Lucida Console"/>
              </a:rPr>
              <a:t> </a:t>
            </a:r>
            <a:r>
              <a:rPr dirty="0" sz="850">
                <a:latin typeface="Lucida Console"/>
                <a:cs typeface="Lucida Console"/>
              </a:rPr>
              <a:t>Spiral</a:t>
            </a:r>
            <a:r>
              <a:rPr dirty="0" sz="850" spc="20">
                <a:latin typeface="Lucida Console"/>
                <a:cs typeface="Lucida Console"/>
              </a:rPr>
              <a:t> </a:t>
            </a:r>
            <a:r>
              <a:rPr dirty="0" sz="850">
                <a:latin typeface="Lucida Console"/>
                <a:cs typeface="Lucida Console"/>
              </a:rPr>
              <a:t>7</a:t>
            </a:r>
            <a:r>
              <a:rPr dirty="0" sz="850" spc="20">
                <a:latin typeface="Lucida Console"/>
                <a:cs typeface="Lucida Console"/>
              </a:rPr>
              <a:t> </a:t>
            </a:r>
            <a:r>
              <a:rPr dirty="0" sz="850" spc="-25">
                <a:latin typeface="Lucida Console"/>
                <a:cs typeface="Lucida Console"/>
              </a:rPr>
              <a:t>1.2</a:t>
            </a:r>
            <a:endParaRPr sz="850">
              <a:latin typeface="Lucida Console"/>
              <a:cs typeface="Lucida Console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520700" y="2071242"/>
            <a:ext cx="5791200" cy="3928745"/>
          </a:xfrm>
          <a:custGeom>
            <a:avLst/>
            <a:gdLst/>
            <a:ahLst/>
            <a:cxnLst/>
            <a:rect l="l" t="t" r="r" b="b"/>
            <a:pathLst>
              <a:path w="5791200" h="3928745">
                <a:moveTo>
                  <a:pt x="0" y="0"/>
                </a:moveTo>
                <a:lnTo>
                  <a:pt x="5791200" y="0"/>
                </a:lnTo>
                <a:lnTo>
                  <a:pt x="5791200" y="3928706"/>
                </a:lnTo>
                <a:lnTo>
                  <a:pt x="0" y="392870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673576" y="2120313"/>
            <a:ext cx="5418455" cy="1788160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dirty="0" sz="1200">
                <a:latin typeface="Lucida Console"/>
                <a:cs typeface="Lucida Console"/>
              </a:rPr>
              <a:t>public</a:t>
            </a:r>
            <a:r>
              <a:rPr dirty="0" sz="1200" spc="13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class</a:t>
            </a:r>
            <a:r>
              <a:rPr dirty="0" sz="1200" spc="140">
                <a:latin typeface="Lucida Console"/>
                <a:cs typeface="Lucida Console"/>
              </a:rPr>
              <a:t> </a:t>
            </a:r>
            <a:r>
              <a:rPr dirty="0" sz="1200" spc="-10">
                <a:latin typeface="Lucida Console"/>
                <a:cs typeface="Lucida Console"/>
              </a:rPr>
              <a:t>Spiral</a:t>
            </a:r>
            <a:endParaRPr sz="1200">
              <a:latin typeface="Lucida Console"/>
              <a:cs typeface="Lucida Console"/>
            </a:endParaRPr>
          </a:p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dirty="0" sz="1200" spc="20">
                <a:latin typeface="Lucida Console"/>
                <a:cs typeface="Lucida Console"/>
              </a:rPr>
              <a:t>{</a:t>
            </a:r>
            <a:endParaRPr sz="1200">
              <a:latin typeface="Lucida Console"/>
              <a:cs typeface="Lucida Console"/>
            </a:endParaRPr>
          </a:p>
          <a:p>
            <a:pPr marL="295910">
              <a:lnSpc>
                <a:spcPct val="100000"/>
              </a:lnSpc>
              <a:spcBef>
                <a:spcPts val="295"/>
              </a:spcBef>
            </a:pPr>
            <a:r>
              <a:rPr dirty="0" sz="1200">
                <a:latin typeface="Lucida Console"/>
                <a:cs typeface="Lucida Console"/>
              </a:rPr>
              <a:t>public</a:t>
            </a:r>
            <a:r>
              <a:rPr dirty="0" sz="1200" spc="17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static</a:t>
            </a:r>
            <a:r>
              <a:rPr dirty="0" sz="1200" spc="17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void</a:t>
            </a:r>
            <a:r>
              <a:rPr dirty="0" sz="1200" spc="18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main(String[]</a:t>
            </a:r>
            <a:r>
              <a:rPr dirty="0" sz="1200" spc="175">
                <a:latin typeface="Lucida Console"/>
                <a:cs typeface="Lucida Console"/>
              </a:rPr>
              <a:t> </a:t>
            </a:r>
            <a:r>
              <a:rPr dirty="0" sz="1200" spc="-10">
                <a:latin typeface="Lucida Console"/>
                <a:cs typeface="Lucida Console"/>
              </a:rPr>
              <a:t>args)</a:t>
            </a:r>
            <a:endParaRPr sz="1200">
              <a:latin typeface="Lucida Console"/>
              <a:cs typeface="Lucida Console"/>
            </a:endParaRPr>
          </a:p>
          <a:p>
            <a:pPr marL="295910">
              <a:lnSpc>
                <a:spcPct val="100000"/>
              </a:lnSpc>
              <a:spcBef>
                <a:spcPts val="295"/>
              </a:spcBef>
            </a:pPr>
            <a:r>
              <a:rPr dirty="0" sz="1200" spc="20">
                <a:latin typeface="Lucida Console"/>
                <a:cs typeface="Lucida Console"/>
              </a:rPr>
              <a:t>{</a:t>
            </a:r>
            <a:endParaRPr sz="1200">
              <a:latin typeface="Lucida Console"/>
              <a:cs typeface="Lucida Console"/>
            </a:endParaRPr>
          </a:p>
          <a:p>
            <a:pPr marL="579755" marR="761365">
              <a:lnSpc>
                <a:spcPct val="120400"/>
              </a:lnSpc>
              <a:tabLst>
                <a:tab pos="1809750" algn="l"/>
              </a:tabLst>
            </a:pPr>
            <a:r>
              <a:rPr dirty="0" sz="1200">
                <a:latin typeface="Lucida Console"/>
                <a:cs typeface="Lucida Console"/>
              </a:rPr>
              <a:t>int</a:t>
            </a:r>
            <a:r>
              <a:rPr dirty="0" sz="1200" spc="85">
                <a:latin typeface="Lucida Console"/>
                <a:cs typeface="Lucida Console"/>
              </a:rPr>
              <a:t> </a:t>
            </a:r>
            <a:r>
              <a:rPr dirty="0" sz="1200" spc="-50">
                <a:latin typeface="Lucida Console"/>
                <a:cs typeface="Lucida Console"/>
              </a:rPr>
              <a:t>N</a:t>
            </a:r>
            <a:r>
              <a:rPr dirty="0" sz="1200">
                <a:latin typeface="Lucida Console"/>
                <a:cs typeface="Lucida Console"/>
              </a:rPr>
              <a:t>	=</a:t>
            </a:r>
            <a:r>
              <a:rPr dirty="0" sz="1200" spc="40">
                <a:latin typeface="Lucida Console"/>
                <a:cs typeface="Lucida Console"/>
              </a:rPr>
              <a:t> </a:t>
            </a:r>
            <a:r>
              <a:rPr dirty="0" sz="1200" spc="-10">
                <a:latin typeface="Lucida Console"/>
                <a:cs typeface="Lucida Console"/>
              </a:rPr>
              <a:t>Integer.parseInt(args[0]); </a:t>
            </a:r>
            <a:r>
              <a:rPr dirty="0" sz="1200">
                <a:solidFill>
                  <a:srgbClr val="8D3124"/>
                </a:solidFill>
                <a:latin typeface="Lucida Console"/>
                <a:cs typeface="Lucida Console"/>
              </a:rPr>
              <a:t>double</a:t>
            </a:r>
            <a:r>
              <a:rPr dirty="0" sz="1200" spc="105">
                <a:solidFill>
                  <a:srgbClr val="8D3124"/>
                </a:solidFill>
                <a:latin typeface="Lucida Console"/>
                <a:cs typeface="Lucida Console"/>
              </a:rPr>
              <a:t> </a:t>
            </a:r>
            <a:r>
              <a:rPr dirty="0" sz="1200">
                <a:solidFill>
                  <a:srgbClr val="8D3124"/>
                </a:solidFill>
                <a:latin typeface="Lucida Console"/>
                <a:cs typeface="Lucida Console"/>
              </a:rPr>
              <a:t>decay</a:t>
            </a:r>
            <a:r>
              <a:rPr dirty="0" sz="1200" spc="105">
                <a:solidFill>
                  <a:srgbClr val="8D3124"/>
                </a:solidFill>
                <a:latin typeface="Lucida Console"/>
                <a:cs typeface="Lucida Console"/>
              </a:rPr>
              <a:t> </a:t>
            </a:r>
            <a:r>
              <a:rPr dirty="0" sz="1200">
                <a:solidFill>
                  <a:srgbClr val="8D3124"/>
                </a:solidFill>
                <a:latin typeface="Lucida Console"/>
                <a:cs typeface="Lucida Console"/>
              </a:rPr>
              <a:t>=</a:t>
            </a:r>
            <a:r>
              <a:rPr dirty="0" sz="1200" spc="110">
                <a:solidFill>
                  <a:srgbClr val="8D3124"/>
                </a:solidFill>
                <a:latin typeface="Lucida Console"/>
                <a:cs typeface="Lucida Console"/>
              </a:rPr>
              <a:t> </a:t>
            </a:r>
            <a:r>
              <a:rPr dirty="0" sz="1200" spc="-10">
                <a:solidFill>
                  <a:srgbClr val="8D3124"/>
                </a:solidFill>
                <a:latin typeface="Lucida Console"/>
                <a:cs typeface="Lucida Console"/>
              </a:rPr>
              <a:t>Double.parseDouble(args[1]); </a:t>
            </a:r>
            <a:r>
              <a:rPr dirty="0" sz="1200">
                <a:latin typeface="Lucida Console"/>
                <a:cs typeface="Lucida Console"/>
              </a:rPr>
              <a:t>double</a:t>
            </a:r>
            <a:r>
              <a:rPr dirty="0" sz="1200" spc="9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angle</a:t>
            </a:r>
            <a:r>
              <a:rPr dirty="0" sz="1200" spc="10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=</a:t>
            </a:r>
            <a:r>
              <a:rPr dirty="0" sz="1200" spc="9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360.0</a:t>
            </a:r>
            <a:r>
              <a:rPr dirty="0" sz="1200" spc="10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/</a:t>
            </a:r>
            <a:r>
              <a:rPr dirty="0" sz="1200" spc="100">
                <a:latin typeface="Lucida Console"/>
                <a:cs typeface="Lucida Console"/>
              </a:rPr>
              <a:t> </a:t>
            </a:r>
            <a:r>
              <a:rPr dirty="0" sz="1200" spc="-25">
                <a:latin typeface="Lucida Console"/>
                <a:cs typeface="Lucida Console"/>
              </a:rPr>
              <a:t>N;</a:t>
            </a:r>
            <a:endParaRPr sz="1200">
              <a:latin typeface="Lucida Console"/>
              <a:cs typeface="Lucida Console"/>
            </a:endParaRPr>
          </a:p>
          <a:p>
            <a:pPr marL="579755">
              <a:lnSpc>
                <a:spcPct val="100000"/>
              </a:lnSpc>
              <a:spcBef>
                <a:spcPts val="295"/>
              </a:spcBef>
              <a:tabLst>
                <a:tab pos="1809750" algn="l"/>
              </a:tabLst>
            </a:pPr>
            <a:r>
              <a:rPr dirty="0" sz="1200">
                <a:latin typeface="Lucida Console"/>
                <a:cs typeface="Lucida Console"/>
              </a:rPr>
              <a:t>double</a:t>
            </a:r>
            <a:r>
              <a:rPr dirty="0" sz="1200" spc="150">
                <a:latin typeface="Lucida Console"/>
                <a:cs typeface="Lucida Console"/>
              </a:rPr>
              <a:t> </a:t>
            </a:r>
            <a:r>
              <a:rPr dirty="0" sz="1200" spc="-20">
                <a:latin typeface="Lucida Console"/>
                <a:cs typeface="Lucida Console"/>
              </a:rPr>
              <a:t>step</a:t>
            </a:r>
            <a:r>
              <a:rPr dirty="0" sz="1200">
                <a:latin typeface="Lucida Console"/>
                <a:cs typeface="Lucida Console"/>
              </a:rPr>
              <a:t>	=</a:t>
            </a:r>
            <a:r>
              <a:rPr dirty="0" sz="1200" spc="190">
                <a:latin typeface="Lucida Console"/>
                <a:cs typeface="Lucida Console"/>
              </a:rPr>
              <a:t> </a:t>
            </a:r>
            <a:r>
              <a:rPr dirty="0" sz="1200" spc="-10">
                <a:latin typeface="Lucida Console"/>
                <a:cs typeface="Lucida Console"/>
              </a:rPr>
              <a:t>Math.sin(Math.toRadians(angle/2.0));</a:t>
            </a:r>
            <a:endParaRPr sz="1200">
              <a:latin typeface="Lucida Console"/>
              <a:cs typeface="Lucida Console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241247" y="3882526"/>
            <a:ext cx="4377690" cy="13474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20400"/>
              </a:lnSpc>
              <a:spcBef>
                <a:spcPts val="90"/>
              </a:spcBef>
            </a:pPr>
            <a:r>
              <a:rPr dirty="0" sz="1200">
                <a:latin typeface="Lucida Console"/>
                <a:cs typeface="Lucida Console"/>
              </a:rPr>
              <a:t>Turtle</a:t>
            </a:r>
            <a:r>
              <a:rPr dirty="0" sz="1200" spc="12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turtle</a:t>
            </a:r>
            <a:r>
              <a:rPr dirty="0" sz="1200" spc="12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=</a:t>
            </a:r>
            <a:r>
              <a:rPr dirty="0" sz="1200" spc="12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new</a:t>
            </a:r>
            <a:r>
              <a:rPr dirty="0" sz="1200" spc="12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Turtle(0.5,</a:t>
            </a:r>
            <a:r>
              <a:rPr dirty="0" sz="1200" spc="12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0,</a:t>
            </a:r>
            <a:r>
              <a:rPr dirty="0" sz="1200" spc="125">
                <a:latin typeface="Lucida Console"/>
                <a:cs typeface="Lucida Console"/>
              </a:rPr>
              <a:t> </a:t>
            </a:r>
            <a:r>
              <a:rPr dirty="0" sz="1200" spc="-10">
                <a:latin typeface="Lucida Console"/>
                <a:cs typeface="Lucida Console"/>
              </a:rPr>
              <a:t>angle/2.0); </a:t>
            </a:r>
            <a:r>
              <a:rPr dirty="0" sz="1200">
                <a:latin typeface="Lucida Console"/>
                <a:cs typeface="Lucida Console"/>
              </a:rPr>
              <a:t>for</a:t>
            </a:r>
            <a:r>
              <a:rPr dirty="0" sz="1200" spc="5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(int</a:t>
            </a:r>
            <a:r>
              <a:rPr dirty="0" sz="1200" spc="6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i</a:t>
            </a:r>
            <a:r>
              <a:rPr dirty="0" sz="1200" spc="6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=</a:t>
            </a:r>
            <a:r>
              <a:rPr dirty="0" sz="1200" spc="6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0;</a:t>
            </a:r>
            <a:r>
              <a:rPr dirty="0" sz="1200" spc="6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i</a:t>
            </a:r>
            <a:r>
              <a:rPr dirty="0" sz="1200" spc="5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&lt;</a:t>
            </a:r>
            <a:r>
              <a:rPr dirty="0" sz="1200" spc="60">
                <a:latin typeface="Lucida Console"/>
                <a:cs typeface="Lucida Console"/>
              </a:rPr>
              <a:t> </a:t>
            </a:r>
            <a:r>
              <a:rPr dirty="0" sz="1200">
                <a:solidFill>
                  <a:srgbClr val="8D3124"/>
                </a:solidFill>
                <a:latin typeface="Lucida Console"/>
                <a:cs typeface="Lucida Console"/>
              </a:rPr>
              <a:t>10</a:t>
            </a:r>
            <a:r>
              <a:rPr dirty="0" sz="1200" spc="60">
                <a:solidFill>
                  <a:srgbClr val="8D3124"/>
                </a:solidFill>
                <a:latin typeface="Lucida Console"/>
                <a:cs typeface="Lucida Console"/>
              </a:rPr>
              <a:t> </a:t>
            </a:r>
            <a:r>
              <a:rPr dirty="0" sz="1200">
                <a:solidFill>
                  <a:srgbClr val="8D3124"/>
                </a:solidFill>
                <a:latin typeface="Lucida Console"/>
                <a:cs typeface="Lucida Console"/>
              </a:rPr>
              <a:t>*</a:t>
            </a:r>
            <a:r>
              <a:rPr dirty="0" sz="1200" spc="60">
                <a:solidFill>
                  <a:srgbClr val="8D3124"/>
                </a:solidFill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N;</a:t>
            </a:r>
            <a:r>
              <a:rPr dirty="0" sz="1200" spc="60">
                <a:latin typeface="Lucida Console"/>
                <a:cs typeface="Lucida Console"/>
              </a:rPr>
              <a:t> </a:t>
            </a:r>
            <a:r>
              <a:rPr dirty="0" sz="1200" spc="-20">
                <a:latin typeface="Lucida Console"/>
                <a:cs typeface="Lucida Console"/>
              </a:rPr>
              <a:t>i++)</a:t>
            </a:r>
            <a:endParaRPr sz="1200">
              <a:latin typeface="Lucida Console"/>
              <a:cs typeface="Lucida Console"/>
            </a:endParaRPr>
          </a:p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dirty="0" sz="1200" spc="20">
                <a:latin typeface="Lucida Console"/>
                <a:cs typeface="Lucida Console"/>
              </a:rPr>
              <a:t>{</a:t>
            </a:r>
            <a:endParaRPr sz="1200">
              <a:latin typeface="Lucida Console"/>
              <a:cs typeface="Lucida Console"/>
            </a:endParaRPr>
          </a:p>
          <a:p>
            <a:pPr marL="295910" marR="1896745">
              <a:lnSpc>
                <a:spcPct val="120400"/>
              </a:lnSpc>
            </a:pPr>
            <a:r>
              <a:rPr dirty="0" sz="1200">
                <a:solidFill>
                  <a:srgbClr val="8D3124"/>
                </a:solidFill>
                <a:latin typeface="Lucida Console"/>
                <a:cs typeface="Lucida Console"/>
              </a:rPr>
              <a:t>step</a:t>
            </a:r>
            <a:r>
              <a:rPr dirty="0" sz="1200" spc="85">
                <a:solidFill>
                  <a:srgbClr val="8D3124"/>
                </a:solidFill>
                <a:latin typeface="Lucida Console"/>
                <a:cs typeface="Lucida Console"/>
              </a:rPr>
              <a:t> </a:t>
            </a:r>
            <a:r>
              <a:rPr dirty="0" sz="1200">
                <a:solidFill>
                  <a:srgbClr val="8D3124"/>
                </a:solidFill>
                <a:latin typeface="Lucida Console"/>
                <a:cs typeface="Lucida Console"/>
              </a:rPr>
              <a:t>/=</a:t>
            </a:r>
            <a:r>
              <a:rPr dirty="0" sz="1200" spc="85">
                <a:solidFill>
                  <a:srgbClr val="8D3124"/>
                </a:solidFill>
                <a:latin typeface="Lucida Console"/>
                <a:cs typeface="Lucida Console"/>
              </a:rPr>
              <a:t> </a:t>
            </a:r>
            <a:r>
              <a:rPr dirty="0" sz="1200" spc="-10">
                <a:solidFill>
                  <a:srgbClr val="8D3124"/>
                </a:solidFill>
                <a:latin typeface="Lucida Console"/>
                <a:cs typeface="Lucida Console"/>
              </a:rPr>
              <a:t>decay; </a:t>
            </a:r>
            <a:r>
              <a:rPr dirty="0" sz="1200" spc="-10">
                <a:latin typeface="Lucida Console"/>
                <a:cs typeface="Lucida Console"/>
              </a:rPr>
              <a:t>turtle.goForward(step); turtle.turnLeft(angle);</a:t>
            </a:r>
            <a:endParaRPr sz="1200">
              <a:latin typeface="Lucida Console"/>
              <a:cs typeface="Lucida Console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241247" y="5235639"/>
            <a:ext cx="120014" cy="21462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 spc="20">
                <a:latin typeface="Lucida Console"/>
                <a:cs typeface="Lucida Console"/>
              </a:rPr>
              <a:t>}</a:t>
            </a:r>
            <a:endParaRPr sz="1200">
              <a:latin typeface="Lucida Console"/>
              <a:cs typeface="Lucida Console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86276" y="5424446"/>
            <a:ext cx="391160" cy="466090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283210">
              <a:lnSpc>
                <a:spcPct val="100000"/>
              </a:lnSpc>
              <a:spcBef>
                <a:spcPts val="385"/>
              </a:spcBef>
            </a:pPr>
            <a:r>
              <a:rPr dirty="0" sz="1200" spc="20">
                <a:latin typeface="Lucida Console"/>
                <a:cs typeface="Lucida Console"/>
              </a:rPr>
              <a:t>}</a:t>
            </a:r>
            <a:endParaRPr sz="120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  <a:spcBef>
                <a:spcPts val="295"/>
              </a:spcBef>
            </a:pPr>
            <a:r>
              <a:rPr dirty="0" sz="1200" spc="20">
                <a:latin typeface="Lucida Console"/>
                <a:cs typeface="Lucida Console"/>
              </a:rPr>
              <a:t>}</a:t>
            </a:r>
            <a:endParaRPr sz="1200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Turtle</a:t>
            </a:r>
            <a:r>
              <a:rPr dirty="0" spc="145"/>
              <a:t> </a:t>
            </a:r>
            <a:r>
              <a:rPr dirty="0"/>
              <a:t>client:</a:t>
            </a:r>
            <a:r>
              <a:rPr dirty="0" spc="150"/>
              <a:t> </a:t>
            </a:r>
            <a:r>
              <a:rPr dirty="0"/>
              <a:t>Spira</a:t>
            </a:r>
            <a:r>
              <a:rPr dirty="0" spc="150"/>
              <a:t> </a:t>
            </a:r>
            <a:r>
              <a:rPr dirty="0" spc="45"/>
              <a:t>Mirabilis</a:t>
            </a:r>
          </a:p>
        </p:txBody>
      </p:sp>
      <p:grpSp>
        <p:nvGrpSpPr>
          <p:cNvPr id="13" name="object 13" descr=""/>
          <p:cNvGrpSpPr/>
          <p:nvPr/>
        </p:nvGrpSpPr>
        <p:grpSpPr>
          <a:xfrm>
            <a:off x="5926302" y="5060991"/>
            <a:ext cx="3378200" cy="1479550"/>
            <a:chOff x="5926302" y="5060991"/>
            <a:chExt cx="3378200" cy="1479550"/>
          </a:xfrm>
        </p:grpSpPr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26692" y="5060991"/>
              <a:ext cx="1477327" cy="1478991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26302" y="5114038"/>
              <a:ext cx="1896427" cy="337004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5930900" y="5122659"/>
              <a:ext cx="1841500" cy="280035"/>
            </a:xfrm>
            <a:custGeom>
              <a:avLst/>
              <a:gdLst/>
              <a:ahLst/>
              <a:cxnLst/>
              <a:rect l="l" t="t" r="r" b="b"/>
              <a:pathLst>
                <a:path w="1841500" h="280035">
                  <a:moveTo>
                    <a:pt x="0" y="0"/>
                  </a:moveTo>
                  <a:lnTo>
                    <a:pt x="1841500" y="0"/>
                  </a:lnTo>
                  <a:lnTo>
                    <a:pt x="1841500" y="279717"/>
                  </a:lnTo>
                  <a:lnTo>
                    <a:pt x="0" y="2797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5930900" y="5122659"/>
            <a:ext cx="1841500" cy="280035"/>
          </a:xfrm>
          <a:prstGeom prst="rect">
            <a:avLst/>
          </a:prstGeom>
        </p:spPr>
        <p:txBody>
          <a:bodyPr wrap="square" lIns="0" tIns="61594" rIns="0" bIns="0" rtlCol="0" vert="horz">
            <a:spAutoFit/>
          </a:bodyPr>
          <a:lstStyle/>
          <a:p>
            <a:pPr marL="88265">
              <a:lnSpc>
                <a:spcPct val="100000"/>
              </a:lnSpc>
              <a:spcBef>
                <a:spcPts val="484"/>
              </a:spcBef>
            </a:pPr>
            <a:r>
              <a:rPr dirty="0" sz="850">
                <a:latin typeface="Lucida Console"/>
                <a:cs typeface="Lucida Console"/>
              </a:rPr>
              <a:t>%</a:t>
            </a:r>
            <a:r>
              <a:rPr dirty="0" sz="850" spc="20">
                <a:latin typeface="Lucida Console"/>
                <a:cs typeface="Lucida Console"/>
              </a:rPr>
              <a:t> </a:t>
            </a:r>
            <a:r>
              <a:rPr dirty="0" sz="850">
                <a:latin typeface="Lucida Console"/>
                <a:cs typeface="Lucida Console"/>
              </a:rPr>
              <a:t>java</a:t>
            </a:r>
            <a:r>
              <a:rPr dirty="0" sz="850" spc="25">
                <a:latin typeface="Lucida Console"/>
                <a:cs typeface="Lucida Console"/>
              </a:rPr>
              <a:t> </a:t>
            </a:r>
            <a:r>
              <a:rPr dirty="0" sz="850">
                <a:latin typeface="Lucida Console"/>
                <a:cs typeface="Lucida Console"/>
              </a:rPr>
              <a:t>Spiral</a:t>
            </a:r>
            <a:r>
              <a:rPr dirty="0" sz="850" spc="25">
                <a:latin typeface="Lucida Console"/>
                <a:cs typeface="Lucida Console"/>
              </a:rPr>
              <a:t> </a:t>
            </a:r>
            <a:r>
              <a:rPr dirty="0" sz="850">
                <a:latin typeface="Lucida Console"/>
                <a:cs typeface="Lucida Console"/>
              </a:rPr>
              <a:t>1440</a:t>
            </a:r>
            <a:r>
              <a:rPr dirty="0" sz="850" spc="25">
                <a:latin typeface="Lucida Console"/>
                <a:cs typeface="Lucida Console"/>
              </a:rPr>
              <a:t> </a:t>
            </a:r>
            <a:r>
              <a:rPr dirty="0" sz="850" spc="-10">
                <a:latin typeface="Lucida Console"/>
                <a:cs typeface="Lucida Console"/>
              </a:rPr>
              <a:t>1.0004</a:t>
            </a:r>
            <a:endParaRPr sz="850">
              <a:latin typeface="Lucida Console"/>
              <a:cs typeface="Lucida Console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1172361" y="1720164"/>
            <a:ext cx="8131809" cy="3122930"/>
            <a:chOff x="1172361" y="1720164"/>
            <a:chExt cx="8131809" cy="3122930"/>
          </a:xfrm>
        </p:grpSpPr>
        <p:sp>
          <p:nvSpPr>
            <p:cNvPr id="19" name="object 19" descr=""/>
            <p:cNvSpPr/>
            <p:nvPr/>
          </p:nvSpPr>
          <p:spPr>
            <a:xfrm>
              <a:off x="1178718" y="3247302"/>
              <a:ext cx="4018279" cy="280035"/>
            </a:xfrm>
            <a:custGeom>
              <a:avLst/>
              <a:gdLst/>
              <a:ahLst/>
              <a:cxnLst/>
              <a:rect l="l" t="t" r="r" b="b"/>
              <a:pathLst>
                <a:path w="4018279" h="280035">
                  <a:moveTo>
                    <a:pt x="0" y="140651"/>
                  </a:moveTo>
                  <a:lnTo>
                    <a:pt x="6943" y="97104"/>
                  </a:lnTo>
                  <a:lnTo>
                    <a:pt x="26280" y="58608"/>
                  </a:lnTo>
                  <a:lnTo>
                    <a:pt x="55765" y="27820"/>
                  </a:lnTo>
                  <a:lnTo>
                    <a:pt x="93155" y="7398"/>
                  </a:lnTo>
                  <a:lnTo>
                    <a:pt x="136207" y="0"/>
                  </a:lnTo>
                  <a:lnTo>
                    <a:pt x="3881913" y="0"/>
                  </a:lnTo>
                  <a:lnTo>
                    <a:pt x="3924964" y="7398"/>
                  </a:lnTo>
                  <a:lnTo>
                    <a:pt x="3962355" y="27820"/>
                  </a:lnTo>
                  <a:lnTo>
                    <a:pt x="3991840" y="58608"/>
                  </a:lnTo>
                  <a:lnTo>
                    <a:pt x="4011177" y="97104"/>
                  </a:lnTo>
                  <a:lnTo>
                    <a:pt x="4018121" y="140651"/>
                  </a:lnTo>
                  <a:lnTo>
                    <a:pt x="4011177" y="184032"/>
                  </a:lnTo>
                  <a:lnTo>
                    <a:pt x="3991840" y="222135"/>
                  </a:lnTo>
                  <a:lnTo>
                    <a:pt x="3962355" y="252453"/>
                  </a:lnTo>
                  <a:lnTo>
                    <a:pt x="3924964" y="272481"/>
                  </a:lnTo>
                  <a:lnTo>
                    <a:pt x="3881913" y="279713"/>
                  </a:lnTo>
                  <a:lnTo>
                    <a:pt x="136207" y="279713"/>
                  </a:lnTo>
                  <a:lnTo>
                    <a:pt x="93155" y="272481"/>
                  </a:lnTo>
                  <a:lnTo>
                    <a:pt x="55765" y="252453"/>
                  </a:lnTo>
                  <a:lnTo>
                    <a:pt x="26280" y="222135"/>
                  </a:lnTo>
                  <a:lnTo>
                    <a:pt x="6943" y="184032"/>
                  </a:lnTo>
                  <a:lnTo>
                    <a:pt x="0" y="140651"/>
                  </a:lnTo>
                  <a:close/>
                </a:path>
              </a:pathLst>
            </a:custGeom>
            <a:ln w="1271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440662" y="4556874"/>
              <a:ext cx="1550670" cy="280035"/>
            </a:xfrm>
            <a:custGeom>
              <a:avLst/>
              <a:gdLst/>
              <a:ahLst/>
              <a:cxnLst/>
              <a:rect l="l" t="t" r="r" b="b"/>
              <a:pathLst>
                <a:path w="1550670" h="280035">
                  <a:moveTo>
                    <a:pt x="0" y="142240"/>
                  </a:moveTo>
                  <a:lnTo>
                    <a:pt x="6943" y="98528"/>
                  </a:lnTo>
                  <a:lnTo>
                    <a:pt x="26280" y="59638"/>
                  </a:lnTo>
                  <a:lnTo>
                    <a:pt x="55765" y="28379"/>
                  </a:lnTo>
                  <a:lnTo>
                    <a:pt x="93155" y="7563"/>
                  </a:lnTo>
                  <a:lnTo>
                    <a:pt x="136207" y="0"/>
                  </a:lnTo>
                  <a:lnTo>
                    <a:pt x="1414462" y="0"/>
                  </a:lnTo>
                  <a:lnTo>
                    <a:pt x="1457513" y="7563"/>
                  </a:lnTo>
                  <a:lnTo>
                    <a:pt x="1494903" y="28379"/>
                  </a:lnTo>
                  <a:lnTo>
                    <a:pt x="1524389" y="59638"/>
                  </a:lnTo>
                  <a:lnTo>
                    <a:pt x="1543725" y="98528"/>
                  </a:lnTo>
                  <a:lnTo>
                    <a:pt x="1550669" y="142240"/>
                  </a:lnTo>
                  <a:lnTo>
                    <a:pt x="1543725" y="185456"/>
                  </a:lnTo>
                  <a:lnTo>
                    <a:pt x="1524389" y="223164"/>
                  </a:lnTo>
                  <a:lnTo>
                    <a:pt x="1494903" y="253012"/>
                  </a:lnTo>
                  <a:lnTo>
                    <a:pt x="1457513" y="272645"/>
                  </a:lnTo>
                  <a:lnTo>
                    <a:pt x="1414462" y="279713"/>
                  </a:lnTo>
                  <a:lnTo>
                    <a:pt x="136207" y="279713"/>
                  </a:lnTo>
                  <a:lnTo>
                    <a:pt x="93155" y="272645"/>
                  </a:lnTo>
                  <a:lnTo>
                    <a:pt x="55765" y="253012"/>
                  </a:lnTo>
                  <a:lnTo>
                    <a:pt x="26280" y="223164"/>
                  </a:lnTo>
                  <a:lnTo>
                    <a:pt x="6943" y="185456"/>
                  </a:lnTo>
                  <a:lnTo>
                    <a:pt x="0" y="142240"/>
                  </a:lnTo>
                  <a:close/>
                </a:path>
              </a:pathLst>
            </a:custGeom>
            <a:ln w="12713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3080384" y="4111873"/>
              <a:ext cx="513715" cy="280035"/>
            </a:xfrm>
            <a:custGeom>
              <a:avLst/>
              <a:gdLst/>
              <a:ahLst/>
              <a:cxnLst/>
              <a:rect l="l" t="t" r="r" b="b"/>
              <a:pathLst>
                <a:path w="513714" h="280035">
                  <a:moveTo>
                    <a:pt x="0" y="141445"/>
                  </a:moveTo>
                  <a:lnTo>
                    <a:pt x="6943" y="97816"/>
                  </a:lnTo>
                  <a:lnTo>
                    <a:pt x="26280" y="59123"/>
                  </a:lnTo>
                  <a:lnTo>
                    <a:pt x="55765" y="28099"/>
                  </a:lnTo>
                  <a:lnTo>
                    <a:pt x="93155" y="7480"/>
                  </a:lnTo>
                  <a:lnTo>
                    <a:pt x="136207" y="0"/>
                  </a:lnTo>
                  <a:lnTo>
                    <a:pt x="377189" y="0"/>
                  </a:lnTo>
                  <a:lnTo>
                    <a:pt x="420242" y="7480"/>
                  </a:lnTo>
                  <a:lnTo>
                    <a:pt x="457632" y="28099"/>
                  </a:lnTo>
                  <a:lnTo>
                    <a:pt x="487117" y="59123"/>
                  </a:lnTo>
                  <a:lnTo>
                    <a:pt x="506453" y="97816"/>
                  </a:lnTo>
                  <a:lnTo>
                    <a:pt x="513397" y="141445"/>
                  </a:lnTo>
                  <a:lnTo>
                    <a:pt x="506453" y="184744"/>
                  </a:lnTo>
                  <a:lnTo>
                    <a:pt x="487117" y="222650"/>
                  </a:lnTo>
                  <a:lnTo>
                    <a:pt x="457632" y="252732"/>
                  </a:lnTo>
                  <a:lnTo>
                    <a:pt x="420242" y="272563"/>
                  </a:lnTo>
                  <a:lnTo>
                    <a:pt x="377189" y="279713"/>
                  </a:lnTo>
                  <a:lnTo>
                    <a:pt x="136207" y="279713"/>
                  </a:lnTo>
                  <a:lnTo>
                    <a:pt x="93155" y="272563"/>
                  </a:lnTo>
                  <a:lnTo>
                    <a:pt x="55765" y="252732"/>
                  </a:lnTo>
                  <a:lnTo>
                    <a:pt x="26280" y="222650"/>
                  </a:lnTo>
                  <a:lnTo>
                    <a:pt x="6943" y="184744"/>
                  </a:lnTo>
                  <a:lnTo>
                    <a:pt x="0" y="141445"/>
                  </a:lnTo>
                  <a:close/>
                </a:path>
              </a:pathLst>
            </a:custGeom>
            <a:ln w="1271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26692" y="1720164"/>
              <a:ext cx="1477327" cy="1478991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13525" y="1765340"/>
              <a:ext cx="1514005" cy="337004"/>
            </a:xfrm>
            <a:prstGeom prst="rect">
              <a:avLst/>
            </a:prstGeom>
          </p:spPr>
        </p:pic>
      </p:grpSp>
      <p:sp>
        <p:nvSpPr>
          <p:cNvPr id="24" name="object 24" descr=""/>
          <p:cNvSpPr txBox="1"/>
          <p:nvPr/>
        </p:nvSpPr>
        <p:spPr>
          <a:xfrm>
            <a:off x="6324600" y="1778812"/>
            <a:ext cx="1447800" cy="29273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56515" rIns="0" bIns="0" rtlCol="0" vert="horz">
            <a:spAutoFit/>
          </a:bodyPr>
          <a:lstStyle/>
          <a:p>
            <a:pPr marL="106680">
              <a:lnSpc>
                <a:spcPct val="100000"/>
              </a:lnSpc>
              <a:spcBef>
                <a:spcPts val="445"/>
              </a:spcBef>
            </a:pPr>
            <a:r>
              <a:rPr dirty="0" sz="850">
                <a:latin typeface="Lucida Console"/>
                <a:cs typeface="Lucida Console"/>
              </a:rPr>
              <a:t>%</a:t>
            </a:r>
            <a:r>
              <a:rPr dirty="0" sz="850" spc="20">
                <a:latin typeface="Lucida Console"/>
                <a:cs typeface="Lucida Console"/>
              </a:rPr>
              <a:t> </a:t>
            </a:r>
            <a:r>
              <a:rPr dirty="0" sz="850">
                <a:latin typeface="Lucida Console"/>
                <a:cs typeface="Lucida Console"/>
              </a:rPr>
              <a:t>java</a:t>
            </a:r>
            <a:r>
              <a:rPr dirty="0" sz="850" spc="20">
                <a:latin typeface="Lucida Console"/>
                <a:cs typeface="Lucida Console"/>
              </a:rPr>
              <a:t> </a:t>
            </a:r>
            <a:r>
              <a:rPr dirty="0" sz="850">
                <a:latin typeface="Lucida Console"/>
                <a:cs typeface="Lucida Console"/>
              </a:rPr>
              <a:t>Spiral</a:t>
            </a:r>
            <a:r>
              <a:rPr dirty="0" sz="850" spc="20">
                <a:latin typeface="Lucida Console"/>
                <a:cs typeface="Lucida Console"/>
              </a:rPr>
              <a:t> </a:t>
            </a:r>
            <a:r>
              <a:rPr dirty="0" sz="850">
                <a:latin typeface="Lucida Console"/>
                <a:cs typeface="Lucida Console"/>
              </a:rPr>
              <a:t>3</a:t>
            </a:r>
            <a:r>
              <a:rPr dirty="0" sz="850" spc="20">
                <a:latin typeface="Lucida Console"/>
                <a:cs typeface="Lucida Console"/>
              </a:rPr>
              <a:t> </a:t>
            </a:r>
            <a:r>
              <a:rPr dirty="0" sz="850" spc="-25">
                <a:latin typeface="Lucida Console"/>
                <a:cs typeface="Lucida Console"/>
              </a:rPr>
              <a:t>1.2</a:t>
            </a:r>
            <a:endParaRPr sz="850">
              <a:latin typeface="Lucida Console"/>
              <a:cs typeface="Lucida Console"/>
            </a:endParaRPr>
          </a:p>
        </p:txBody>
      </p:sp>
      <p:sp>
        <p:nvSpPr>
          <p:cNvPr id="25" name="object 2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-25"/>
              <a:t>27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3399" y="1581745"/>
            <a:ext cx="9004300" cy="0"/>
          </a:xfrm>
          <a:custGeom>
            <a:avLst/>
            <a:gdLst/>
            <a:ahLst/>
            <a:cxnLst/>
            <a:rect l="l" t="t" r="r" b="b"/>
            <a:pathLst>
              <a:path w="9004300" h="0">
                <a:moveTo>
                  <a:pt x="0" y="0"/>
                </a:moveTo>
                <a:lnTo>
                  <a:pt x="9004284" y="0"/>
                </a:lnTo>
              </a:path>
            </a:pathLst>
          </a:custGeom>
          <a:ln w="52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3422650" y="3679587"/>
            <a:ext cx="3276600" cy="432434"/>
          </a:xfrm>
          <a:prstGeom prst="rect">
            <a:avLst/>
          </a:prstGeom>
          <a:solidFill>
            <a:srgbClr val="D5D5D5"/>
          </a:solidFill>
          <a:ln w="10489">
            <a:solidFill>
              <a:srgbClr val="FFFFFF"/>
            </a:solidFill>
          </a:ln>
        </p:spPr>
        <p:txBody>
          <a:bodyPr wrap="square" lIns="0" tIns="105410" rIns="0" bIns="0" rtlCol="0" vert="horz">
            <a:spAutoFit/>
          </a:bodyPr>
          <a:lstStyle/>
          <a:p>
            <a:pPr marL="447675">
              <a:lnSpc>
                <a:spcPct val="100000"/>
              </a:lnSpc>
              <a:spcBef>
                <a:spcPts val="830"/>
              </a:spcBef>
            </a:pPr>
            <a:r>
              <a:rPr dirty="0" sz="1200">
                <a:latin typeface="Lucida Sans Unicode"/>
                <a:cs typeface="Lucida Sans Unicode"/>
              </a:rPr>
              <a:t>graphics,</a:t>
            </a:r>
            <a:r>
              <a:rPr dirty="0" sz="1200" spc="120">
                <a:latin typeface="Lucida Sans Unicode"/>
                <a:cs typeface="Lucida Sans Unicode"/>
              </a:rPr>
              <a:t> </a:t>
            </a:r>
            <a:r>
              <a:rPr dirty="0" sz="1200">
                <a:latin typeface="Lucida Sans Unicode"/>
                <a:cs typeface="Lucida Sans Unicode"/>
              </a:rPr>
              <a:t>sound,</a:t>
            </a:r>
            <a:r>
              <a:rPr dirty="0" sz="1200" spc="125">
                <a:latin typeface="Lucida Sans Unicode"/>
                <a:cs typeface="Lucida Sans Unicode"/>
              </a:rPr>
              <a:t> </a:t>
            </a:r>
            <a:r>
              <a:rPr dirty="0" sz="1200">
                <a:latin typeface="Lucida Sans Unicode"/>
                <a:cs typeface="Lucida Sans Unicode"/>
              </a:rPr>
              <a:t>and</a:t>
            </a:r>
            <a:r>
              <a:rPr dirty="0" sz="1200" spc="120">
                <a:latin typeface="Lucida Sans Unicode"/>
                <a:cs typeface="Lucida Sans Unicode"/>
              </a:rPr>
              <a:t> </a:t>
            </a:r>
            <a:r>
              <a:rPr dirty="0" sz="1200">
                <a:latin typeface="Lucida Sans Unicode"/>
                <a:cs typeface="Lucida Sans Unicode"/>
              </a:rPr>
              <a:t>image</a:t>
            </a:r>
            <a:r>
              <a:rPr dirty="0" sz="1200" spc="125">
                <a:latin typeface="Lucida Sans Unicode"/>
                <a:cs typeface="Lucida Sans Unicode"/>
              </a:rPr>
              <a:t> </a:t>
            </a:r>
            <a:r>
              <a:rPr dirty="0" sz="1200" spc="-25">
                <a:latin typeface="Lucida Sans Unicode"/>
                <a:cs typeface="Lucida Sans Unicode"/>
              </a:rPr>
              <a:t>I/O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997450" y="5001872"/>
            <a:ext cx="939800" cy="432434"/>
          </a:xfrm>
          <a:prstGeom prst="rect">
            <a:avLst/>
          </a:prstGeom>
          <a:solidFill>
            <a:srgbClr val="D5D5D5"/>
          </a:solidFill>
          <a:ln w="10487">
            <a:solidFill>
              <a:srgbClr val="FFFFFF"/>
            </a:solidFill>
          </a:ln>
        </p:spPr>
        <p:txBody>
          <a:bodyPr wrap="square" lIns="0" tIns="97155" rIns="0" bIns="0" rtlCol="0" vert="horz">
            <a:spAutoFit/>
          </a:bodyPr>
          <a:lstStyle/>
          <a:p>
            <a:pPr marL="168910">
              <a:lnSpc>
                <a:spcPct val="100000"/>
              </a:lnSpc>
              <a:spcBef>
                <a:spcPts val="765"/>
              </a:spcBef>
            </a:pPr>
            <a:r>
              <a:rPr dirty="0" sz="1300">
                <a:latin typeface="Lucida Sans Unicode"/>
                <a:cs typeface="Lucida Sans Unicode"/>
              </a:rPr>
              <a:t>text</a:t>
            </a:r>
            <a:r>
              <a:rPr dirty="0" sz="1300" spc="25">
                <a:latin typeface="Lucida Sans Unicode"/>
                <a:cs typeface="Lucida Sans Unicode"/>
              </a:rPr>
              <a:t> </a:t>
            </a:r>
            <a:r>
              <a:rPr dirty="0" sz="1300" spc="-25">
                <a:latin typeface="Lucida Sans Unicode"/>
                <a:cs typeface="Lucida Sans Unicode"/>
              </a:rPr>
              <a:t>I/O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392936" y="2026894"/>
            <a:ext cx="7274559" cy="765175"/>
          </a:xfrm>
          <a:custGeom>
            <a:avLst/>
            <a:gdLst/>
            <a:ahLst/>
            <a:cxnLst/>
            <a:rect l="l" t="t" r="r" b="b"/>
            <a:pathLst>
              <a:path w="7274559" h="765175">
                <a:moveTo>
                  <a:pt x="0" y="0"/>
                </a:moveTo>
                <a:lnTo>
                  <a:pt x="259413" y="451816"/>
                </a:lnTo>
                <a:lnTo>
                  <a:pt x="712427" y="682074"/>
                </a:lnTo>
                <a:lnTo>
                  <a:pt x="1688927" y="762457"/>
                </a:lnTo>
                <a:lnTo>
                  <a:pt x="3518801" y="764654"/>
                </a:lnTo>
                <a:lnTo>
                  <a:pt x="5436785" y="642211"/>
                </a:lnTo>
                <a:lnTo>
                  <a:pt x="6579866" y="389739"/>
                </a:lnTo>
                <a:lnTo>
                  <a:pt x="7131317" y="140517"/>
                </a:lnTo>
                <a:lnTo>
                  <a:pt x="7274407" y="27825"/>
                </a:lnTo>
                <a:lnTo>
                  <a:pt x="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Basic</a:t>
            </a:r>
            <a:r>
              <a:rPr dirty="0" spc="145"/>
              <a:t> </a:t>
            </a:r>
            <a:r>
              <a:rPr dirty="0"/>
              <a:t>building</a:t>
            </a:r>
            <a:r>
              <a:rPr dirty="0" spc="145"/>
              <a:t> </a:t>
            </a:r>
            <a:r>
              <a:rPr dirty="0"/>
              <a:t>blocks</a:t>
            </a:r>
            <a:r>
              <a:rPr dirty="0" spc="150"/>
              <a:t> </a:t>
            </a:r>
            <a:r>
              <a:rPr dirty="0" spc="75"/>
              <a:t>for</a:t>
            </a:r>
            <a:r>
              <a:rPr dirty="0" spc="145"/>
              <a:t> </a:t>
            </a:r>
            <a:r>
              <a:rPr dirty="0" spc="-10"/>
              <a:t>programming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3627005" y="2305445"/>
            <a:ext cx="2900680" cy="21462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>
                <a:solidFill>
                  <a:srgbClr val="797979"/>
                </a:solidFill>
                <a:latin typeface="Lucida Sans Unicode"/>
                <a:cs typeface="Lucida Sans Unicode"/>
              </a:rPr>
              <a:t>any</a:t>
            </a:r>
            <a:r>
              <a:rPr dirty="0" sz="1200" spc="120">
                <a:solidFill>
                  <a:srgbClr val="797979"/>
                </a:solidFill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797979"/>
                </a:solidFill>
                <a:latin typeface="Lucida Sans Unicode"/>
                <a:cs typeface="Lucida Sans Unicode"/>
              </a:rPr>
              <a:t>program</a:t>
            </a:r>
            <a:r>
              <a:rPr dirty="0" sz="1200" spc="120">
                <a:solidFill>
                  <a:srgbClr val="797979"/>
                </a:solidFill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797979"/>
                </a:solidFill>
                <a:latin typeface="Lucida Sans Unicode"/>
                <a:cs typeface="Lucida Sans Unicode"/>
              </a:rPr>
              <a:t>you</a:t>
            </a:r>
            <a:r>
              <a:rPr dirty="0" sz="1200" spc="120">
                <a:solidFill>
                  <a:srgbClr val="797979"/>
                </a:solidFill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797979"/>
                </a:solidFill>
                <a:latin typeface="Lucida Sans Unicode"/>
                <a:cs typeface="Lucida Sans Unicode"/>
              </a:rPr>
              <a:t>might</a:t>
            </a:r>
            <a:r>
              <a:rPr dirty="0" sz="1200" spc="120">
                <a:solidFill>
                  <a:srgbClr val="797979"/>
                </a:solidFill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797979"/>
                </a:solidFill>
                <a:latin typeface="Lucida Sans Unicode"/>
                <a:cs typeface="Lucida Sans Unicode"/>
              </a:rPr>
              <a:t>want</a:t>
            </a:r>
            <a:r>
              <a:rPr dirty="0" sz="1200" spc="120">
                <a:solidFill>
                  <a:srgbClr val="797979"/>
                </a:solidFill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797979"/>
                </a:solidFill>
                <a:latin typeface="Lucida Sans Unicode"/>
                <a:cs typeface="Lucida Sans Unicode"/>
              </a:rPr>
              <a:t>to</a:t>
            </a:r>
            <a:r>
              <a:rPr dirty="0" sz="1200" spc="120">
                <a:solidFill>
                  <a:srgbClr val="797979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0">
                <a:solidFill>
                  <a:srgbClr val="797979"/>
                </a:solidFill>
                <a:latin typeface="Lucida Sans Unicode"/>
                <a:cs typeface="Lucida Sans Unicode"/>
              </a:rPr>
              <a:t>write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552953" y="2789598"/>
            <a:ext cx="952500" cy="445134"/>
          </a:xfrm>
          <a:prstGeom prst="rect">
            <a:avLst/>
          </a:prstGeom>
          <a:solidFill>
            <a:srgbClr val="005493"/>
          </a:solidFill>
          <a:ln w="3932">
            <a:solidFill>
              <a:srgbClr val="FFFFFF"/>
            </a:solidFill>
          </a:ln>
        </p:spPr>
        <p:txBody>
          <a:bodyPr wrap="square" lIns="0" tIns="114300" rIns="0" bIns="0" rtlCol="0" vert="horz">
            <a:spAutoFit/>
          </a:bodyPr>
          <a:lstStyle/>
          <a:p>
            <a:pPr marL="217804">
              <a:lnSpc>
                <a:spcPct val="100000"/>
              </a:lnSpc>
              <a:spcBef>
                <a:spcPts val="900"/>
              </a:spcBef>
            </a:pPr>
            <a:r>
              <a:rPr dirty="0" sz="1200" spc="-10">
                <a:solidFill>
                  <a:srgbClr val="FFFFFF"/>
                </a:solidFill>
                <a:latin typeface="Lucida Sans Unicode"/>
                <a:cs typeface="Lucida Sans Unicode"/>
              </a:rPr>
              <a:t>objects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4055430" y="3232377"/>
            <a:ext cx="2011045" cy="449580"/>
            <a:chOff x="4055430" y="3232377"/>
            <a:chExt cx="2011045" cy="449580"/>
          </a:xfrm>
        </p:grpSpPr>
        <p:sp>
          <p:nvSpPr>
            <p:cNvPr id="10" name="object 10" descr=""/>
            <p:cNvSpPr/>
            <p:nvPr/>
          </p:nvSpPr>
          <p:spPr>
            <a:xfrm>
              <a:off x="4057649" y="3234588"/>
              <a:ext cx="2006600" cy="445134"/>
            </a:xfrm>
            <a:custGeom>
              <a:avLst/>
              <a:gdLst/>
              <a:ahLst/>
              <a:cxnLst/>
              <a:rect l="l" t="t" r="r" b="b"/>
              <a:pathLst>
                <a:path w="2006600" h="445135">
                  <a:moveTo>
                    <a:pt x="0" y="0"/>
                  </a:moveTo>
                  <a:lnTo>
                    <a:pt x="2006600" y="0"/>
                  </a:lnTo>
                  <a:lnTo>
                    <a:pt x="2006600" y="445008"/>
                  </a:lnTo>
                  <a:lnTo>
                    <a:pt x="0" y="4450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4057653" y="3234599"/>
              <a:ext cx="2006600" cy="445134"/>
            </a:xfrm>
            <a:custGeom>
              <a:avLst/>
              <a:gdLst/>
              <a:ahLst/>
              <a:cxnLst/>
              <a:rect l="l" t="t" r="r" b="b"/>
              <a:pathLst>
                <a:path w="2006600" h="445135">
                  <a:moveTo>
                    <a:pt x="0" y="0"/>
                  </a:moveTo>
                  <a:lnTo>
                    <a:pt x="2006601" y="0"/>
                  </a:lnTo>
                  <a:lnTo>
                    <a:pt x="2006601" y="444999"/>
                  </a:lnTo>
                  <a:lnTo>
                    <a:pt x="0" y="444999"/>
                  </a:lnTo>
                  <a:lnTo>
                    <a:pt x="0" y="0"/>
                  </a:lnTo>
                  <a:close/>
                </a:path>
              </a:pathLst>
            </a:custGeom>
            <a:ln w="393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4059620" y="3326893"/>
            <a:ext cx="2002789" cy="21462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40970">
              <a:lnSpc>
                <a:spcPct val="100000"/>
              </a:lnSpc>
              <a:spcBef>
                <a:spcPts val="135"/>
              </a:spcBef>
            </a:pPr>
            <a:r>
              <a:rPr dirty="0" sz="1200">
                <a:latin typeface="Lucida Sans Unicode"/>
                <a:cs typeface="Lucida Sans Unicode"/>
              </a:rPr>
              <a:t>functions</a:t>
            </a:r>
            <a:r>
              <a:rPr dirty="0" sz="1200" spc="120">
                <a:latin typeface="Lucida Sans Unicode"/>
                <a:cs typeface="Lucida Sans Unicode"/>
              </a:rPr>
              <a:t> </a:t>
            </a:r>
            <a:r>
              <a:rPr dirty="0" sz="1200">
                <a:latin typeface="Lucida Sans Unicode"/>
                <a:cs typeface="Lucida Sans Unicode"/>
              </a:rPr>
              <a:t>and</a:t>
            </a:r>
            <a:r>
              <a:rPr dirty="0" sz="1200" spc="125">
                <a:latin typeface="Lucida Sans Unicode"/>
                <a:cs typeface="Lucida Sans Unicode"/>
              </a:rPr>
              <a:t> </a:t>
            </a:r>
            <a:r>
              <a:rPr dirty="0" sz="1200" spc="-10">
                <a:latin typeface="Lucida Sans Unicode"/>
                <a:cs typeface="Lucida Sans Unicode"/>
              </a:rPr>
              <a:t>modules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4552953" y="4111873"/>
            <a:ext cx="952500" cy="445134"/>
          </a:xfrm>
          <a:custGeom>
            <a:avLst/>
            <a:gdLst/>
            <a:ahLst/>
            <a:cxnLst/>
            <a:rect l="l" t="t" r="r" b="b"/>
            <a:pathLst>
              <a:path w="952500" h="445135">
                <a:moveTo>
                  <a:pt x="0" y="0"/>
                </a:moveTo>
                <a:lnTo>
                  <a:pt x="952499" y="0"/>
                </a:lnTo>
                <a:lnTo>
                  <a:pt x="952499" y="444998"/>
                </a:lnTo>
                <a:lnTo>
                  <a:pt x="0" y="444998"/>
                </a:lnTo>
                <a:lnTo>
                  <a:pt x="0" y="0"/>
                </a:lnTo>
                <a:close/>
              </a:path>
            </a:pathLst>
          </a:custGeom>
          <a:ln w="393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4554919" y="4117116"/>
            <a:ext cx="948690" cy="438150"/>
          </a:xfrm>
          <a:prstGeom prst="rect">
            <a:avLst/>
          </a:prstGeom>
          <a:solidFill>
            <a:srgbClr val="CBCBCB"/>
          </a:solidFill>
        </p:spPr>
        <p:txBody>
          <a:bodyPr wrap="square" lIns="0" tIns="108585" rIns="0" bIns="0" rtlCol="0" vert="horz">
            <a:spAutoFit/>
          </a:bodyPr>
          <a:lstStyle/>
          <a:p>
            <a:pPr marL="257175">
              <a:lnSpc>
                <a:spcPct val="100000"/>
              </a:lnSpc>
              <a:spcBef>
                <a:spcPts val="855"/>
              </a:spcBef>
            </a:pPr>
            <a:r>
              <a:rPr dirty="0" sz="1200" spc="-10">
                <a:latin typeface="Lucida Sans Unicode"/>
                <a:cs typeface="Lucida Sans Unicode"/>
              </a:rPr>
              <a:t>arrays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3803653" y="4556873"/>
            <a:ext cx="2387600" cy="445134"/>
          </a:xfrm>
          <a:custGeom>
            <a:avLst/>
            <a:gdLst/>
            <a:ahLst/>
            <a:cxnLst/>
            <a:rect l="l" t="t" r="r" b="b"/>
            <a:pathLst>
              <a:path w="2387600" h="445135">
                <a:moveTo>
                  <a:pt x="0" y="0"/>
                </a:moveTo>
                <a:lnTo>
                  <a:pt x="2387598" y="0"/>
                </a:lnTo>
                <a:lnTo>
                  <a:pt x="2387598" y="444998"/>
                </a:lnTo>
                <a:lnTo>
                  <a:pt x="0" y="444998"/>
                </a:lnTo>
                <a:lnTo>
                  <a:pt x="0" y="0"/>
                </a:lnTo>
                <a:close/>
              </a:path>
            </a:pathLst>
          </a:custGeom>
          <a:ln w="393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3805620" y="4558841"/>
            <a:ext cx="2383790" cy="438150"/>
          </a:xfrm>
          <a:prstGeom prst="rect">
            <a:avLst/>
          </a:prstGeom>
          <a:solidFill>
            <a:srgbClr val="D5D5D5"/>
          </a:solidFill>
        </p:spPr>
        <p:txBody>
          <a:bodyPr wrap="square" lIns="0" tIns="107314" rIns="0" bIns="0" rtlCol="0" vert="horz">
            <a:spAutoFit/>
          </a:bodyPr>
          <a:lstStyle/>
          <a:p>
            <a:pPr marL="340995">
              <a:lnSpc>
                <a:spcPct val="100000"/>
              </a:lnSpc>
              <a:spcBef>
                <a:spcPts val="844"/>
              </a:spcBef>
            </a:pPr>
            <a:r>
              <a:rPr dirty="0" sz="1200">
                <a:latin typeface="Lucida Sans Unicode"/>
                <a:cs typeface="Lucida Sans Unicode"/>
              </a:rPr>
              <a:t>conditionals</a:t>
            </a:r>
            <a:r>
              <a:rPr dirty="0" sz="1200" spc="145">
                <a:latin typeface="Lucida Sans Unicode"/>
                <a:cs typeface="Lucida Sans Unicode"/>
              </a:rPr>
              <a:t> </a:t>
            </a:r>
            <a:r>
              <a:rPr dirty="0" sz="1200">
                <a:latin typeface="Lucida Sans Unicode"/>
                <a:cs typeface="Lucida Sans Unicode"/>
              </a:rPr>
              <a:t>and</a:t>
            </a:r>
            <a:r>
              <a:rPr dirty="0" sz="1200" spc="150">
                <a:latin typeface="Lucida Sans Unicode"/>
                <a:cs typeface="Lucida Sans Unicode"/>
              </a:rPr>
              <a:t> </a:t>
            </a:r>
            <a:r>
              <a:rPr dirty="0" sz="1200" spc="-20">
                <a:latin typeface="Lucida Sans Unicode"/>
                <a:cs typeface="Lucida Sans Unicode"/>
              </a:rPr>
              <a:t>loops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057653" y="5001872"/>
            <a:ext cx="939800" cy="432434"/>
          </a:xfrm>
          <a:prstGeom prst="rect">
            <a:avLst/>
          </a:prstGeom>
          <a:solidFill>
            <a:srgbClr val="D5D5D5"/>
          </a:solidFill>
          <a:ln w="10492">
            <a:solidFill>
              <a:srgbClr val="FFFFFF"/>
            </a:solidFill>
          </a:ln>
        </p:spPr>
        <p:txBody>
          <a:bodyPr wrap="square" lIns="0" tIns="97155" rIns="0" bIns="0" rtlCol="0" vert="horz">
            <a:spAutoFit/>
          </a:bodyPr>
          <a:lstStyle/>
          <a:p>
            <a:pPr marL="279400">
              <a:lnSpc>
                <a:spcPct val="100000"/>
              </a:lnSpc>
              <a:spcBef>
                <a:spcPts val="765"/>
              </a:spcBef>
            </a:pPr>
            <a:r>
              <a:rPr dirty="0" sz="1300" spc="-20">
                <a:latin typeface="Lucida Sans Unicode"/>
                <a:cs typeface="Lucida Sans Unicode"/>
              </a:rPr>
              <a:t>Math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4997450" y="5434160"/>
            <a:ext cx="2387600" cy="445134"/>
          </a:xfrm>
          <a:prstGeom prst="rect">
            <a:avLst/>
          </a:prstGeom>
          <a:solidFill>
            <a:srgbClr val="D5D5D5"/>
          </a:solidFill>
          <a:ln w="10488">
            <a:solidFill>
              <a:srgbClr val="FFFFFF"/>
            </a:solidFill>
          </a:ln>
        </p:spPr>
        <p:txBody>
          <a:bodyPr wrap="square" lIns="0" tIns="105410" rIns="0" bIns="0" rtlCol="0" vert="horz">
            <a:spAutoFit/>
          </a:bodyPr>
          <a:lstStyle/>
          <a:p>
            <a:pPr marL="264160">
              <a:lnSpc>
                <a:spcPct val="100000"/>
              </a:lnSpc>
              <a:spcBef>
                <a:spcPts val="830"/>
              </a:spcBef>
            </a:pPr>
            <a:r>
              <a:rPr dirty="0" sz="1300">
                <a:latin typeface="Lucida Sans Unicode"/>
                <a:cs typeface="Lucida Sans Unicode"/>
              </a:rPr>
              <a:t>assignment</a:t>
            </a:r>
            <a:r>
              <a:rPr dirty="0" sz="1300" spc="75">
                <a:latin typeface="Lucida Sans Unicode"/>
                <a:cs typeface="Lucida Sans Unicode"/>
              </a:rPr>
              <a:t> </a:t>
            </a:r>
            <a:r>
              <a:rPr dirty="0" sz="1300" spc="-10">
                <a:latin typeface="Lucida Sans Unicode"/>
                <a:cs typeface="Lucida Sans Unicode"/>
              </a:rPr>
              <a:t>statements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2609845" y="5434160"/>
            <a:ext cx="2387600" cy="445134"/>
          </a:xfrm>
          <a:prstGeom prst="rect">
            <a:avLst/>
          </a:prstGeom>
          <a:solidFill>
            <a:srgbClr val="D5D5D5"/>
          </a:solidFill>
          <a:ln w="10499">
            <a:solidFill>
              <a:srgbClr val="FFFFFF"/>
            </a:solidFill>
          </a:ln>
        </p:spPr>
        <p:txBody>
          <a:bodyPr wrap="square" lIns="0" tIns="105410" rIns="0" bIns="0" rtlCol="0" vert="horz">
            <a:spAutoFit/>
          </a:bodyPr>
          <a:lstStyle/>
          <a:p>
            <a:pPr marL="394335">
              <a:lnSpc>
                <a:spcPct val="100000"/>
              </a:lnSpc>
              <a:spcBef>
                <a:spcPts val="830"/>
              </a:spcBef>
            </a:pPr>
            <a:r>
              <a:rPr dirty="0" sz="1300">
                <a:latin typeface="Lucida Sans Unicode"/>
                <a:cs typeface="Lucida Sans Unicode"/>
              </a:rPr>
              <a:t>primitive</a:t>
            </a:r>
            <a:r>
              <a:rPr dirty="0" sz="1300" spc="70">
                <a:latin typeface="Lucida Sans Unicode"/>
                <a:cs typeface="Lucida Sans Unicode"/>
              </a:rPr>
              <a:t> </a:t>
            </a:r>
            <a:r>
              <a:rPr dirty="0" sz="1300">
                <a:latin typeface="Lucida Sans Unicode"/>
                <a:cs typeface="Lucida Sans Unicode"/>
              </a:rPr>
              <a:t>data</a:t>
            </a:r>
            <a:r>
              <a:rPr dirty="0" sz="1300" spc="75">
                <a:latin typeface="Lucida Sans Unicode"/>
                <a:cs typeface="Lucida Sans Unicode"/>
              </a:rPr>
              <a:t> </a:t>
            </a:r>
            <a:r>
              <a:rPr dirty="0" sz="1300" spc="-10">
                <a:latin typeface="Lucida Sans Unicode"/>
                <a:cs typeface="Lucida Sans Unicode"/>
              </a:rPr>
              <a:t>types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7935200" y="4508093"/>
            <a:ext cx="1318260" cy="51054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237490" marR="5080" indent="-225425">
              <a:lnSpc>
                <a:spcPts val="1240"/>
              </a:lnSpc>
              <a:spcBef>
                <a:spcPts val="220"/>
              </a:spcBef>
            </a:pPr>
            <a:r>
              <a:rPr dirty="0" sz="1100">
                <a:solidFill>
                  <a:srgbClr val="8D3124"/>
                </a:solidFill>
                <a:latin typeface="Lucida Sans Unicode"/>
                <a:cs typeface="Lucida Sans Unicode"/>
              </a:rPr>
              <a:t>Ability</a:t>
            </a:r>
            <a:r>
              <a:rPr dirty="0" sz="1100" spc="35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dirty="0" sz="1100">
                <a:solidFill>
                  <a:srgbClr val="8D3124"/>
                </a:solidFill>
                <a:latin typeface="Lucida Sans Unicode"/>
                <a:cs typeface="Lucida Sans Unicode"/>
              </a:rPr>
              <a:t>to</a:t>
            </a:r>
            <a:r>
              <a:rPr dirty="0" sz="1100" spc="35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dirty="0" sz="1100">
                <a:solidFill>
                  <a:srgbClr val="8D3124"/>
                </a:solidFill>
                <a:latin typeface="Lucida Sans Unicode"/>
                <a:cs typeface="Lucida Sans Unicode"/>
              </a:rPr>
              <a:t>bring</a:t>
            </a:r>
            <a:r>
              <a:rPr dirty="0" sz="1100" spc="35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20">
                <a:solidFill>
                  <a:srgbClr val="8D3124"/>
                </a:solidFill>
                <a:latin typeface="Lucida Sans Unicode"/>
                <a:cs typeface="Lucida Sans Unicode"/>
              </a:rPr>
              <a:t>life </a:t>
            </a:r>
            <a:r>
              <a:rPr dirty="0" sz="1100">
                <a:solidFill>
                  <a:srgbClr val="8D3124"/>
                </a:solidFill>
                <a:latin typeface="Lucida Sans Unicode"/>
                <a:cs typeface="Lucida Sans Unicode"/>
              </a:rPr>
              <a:t>to</a:t>
            </a:r>
            <a:r>
              <a:rPr dirty="0" sz="1100" spc="4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dirty="0" sz="1100">
                <a:solidFill>
                  <a:srgbClr val="8D3124"/>
                </a:solidFill>
                <a:latin typeface="Lucida Sans Unicode"/>
                <a:cs typeface="Lucida Sans Unicode"/>
              </a:rPr>
              <a:t>your</a:t>
            </a:r>
            <a:r>
              <a:rPr dirty="0" sz="1100" spc="40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25">
                <a:solidFill>
                  <a:srgbClr val="8D3124"/>
                </a:solidFill>
                <a:latin typeface="Lucida Sans Unicode"/>
                <a:cs typeface="Lucida Sans Unicode"/>
              </a:rPr>
              <a:t>own </a:t>
            </a:r>
            <a:r>
              <a:rPr dirty="0" sz="1100" spc="-10">
                <a:solidFill>
                  <a:srgbClr val="8D3124"/>
                </a:solidFill>
                <a:latin typeface="Lucida Sans Unicode"/>
                <a:cs typeface="Lucida Sans Unicode"/>
              </a:rPr>
              <a:t>abstractions</a:t>
            </a:r>
            <a:endParaRPr sz="1100">
              <a:latin typeface="Lucida Sans Unicode"/>
              <a:cs typeface="Lucida Sans Unicode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5557278" y="2921190"/>
            <a:ext cx="4140200" cy="1505585"/>
            <a:chOff x="5557278" y="2921190"/>
            <a:chExt cx="4140200" cy="1505585"/>
          </a:xfrm>
        </p:grpSpPr>
        <p:pic>
          <p:nvPicPr>
            <p:cNvPr id="22" name="object 2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3000" y="2921190"/>
              <a:ext cx="2203932" cy="1505203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5600700" y="3031166"/>
              <a:ext cx="1906905" cy="314960"/>
            </a:xfrm>
            <a:custGeom>
              <a:avLst/>
              <a:gdLst/>
              <a:ahLst/>
              <a:cxnLst/>
              <a:rect l="l" t="t" r="r" b="b"/>
              <a:pathLst>
                <a:path w="1906904" h="314960">
                  <a:moveTo>
                    <a:pt x="1906878" y="314713"/>
                  </a:moveTo>
                  <a:lnTo>
                    <a:pt x="2614" y="0"/>
                  </a:lnTo>
                  <a:lnTo>
                    <a:pt x="0" y="0"/>
                  </a:lnTo>
                </a:path>
              </a:pathLst>
            </a:custGeom>
            <a:ln w="12713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5557278" y="3001098"/>
              <a:ext cx="74295" cy="68580"/>
            </a:xfrm>
            <a:custGeom>
              <a:avLst/>
              <a:gdLst/>
              <a:ahLst/>
              <a:cxnLst/>
              <a:rect l="l" t="t" r="r" b="b"/>
              <a:pathLst>
                <a:path w="74295" h="68580">
                  <a:moveTo>
                    <a:pt x="73850" y="0"/>
                  </a:moveTo>
                  <a:lnTo>
                    <a:pt x="0" y="22910"/>
                  </a:lnTo>
                  <a:lnTo>
                    <a:pt x="62623" y="68313"/>
                  </a:lnTo>
                  <a:lnTo>
                    <a:pt x="51180" y="31343"/>
                  </a:lnTo>
                  <a:lnTo>
                    <a:pt x="73850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69215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-15"/>
              <a:t>6</a:t>
            </a:fld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3399" y="1581745"/>
            <a:ext cx="9004300" cy="0"/>
          </a:xfrm>
          <a:custGeom>
            <a:avLst/>
            <a:gdLst/>
            <a:ahLst/>
            <a:cxnLst/>
            <a:rect l="l" t="t" r="r" b="b"/>
            <a:pathLst>
              <a:path w="9004300" h="0">
                <a:moveTo>
                  <a:pt x="0" y="0"/>
                </a:moveTo>
                <a:lnTo>
                  <a:pt x="9004284" y="0"/>
                </a:lnTo>
              </a:path>
            </a:pathLst>
          </a:custGeom>
          <a:ln w="52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532130" y="1250334"/>
            <a:ext cx="2583815" cy="2901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700">
                <a:latin typeface="Arial"/>
                <a:cs typeface="Arial"/>
              </a:rPr>
              <a:t>Spira</a:t>
            </a:r>
            <a:r>
              <a:rPr dirty="0" sz="1700" spc="125">
                <a:latin typeface="Arial"/>
                <a:cs typeface="Arial"/>
              </a:rPr>
              <a:t> </a:t>
            </a:r>
            <a:r>
              <a:rPr dirty="0" sz="1700" spc="55">
                <a:latin typeface="Arial"/>
                <a:cs typeface="Arial"/>
              </a:rPr>
              <a:t>Mirabilis</a:t>
            </a:r>
            <a:r>
              <a:rPr dirty="0" sz="1700" spc="13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in</a:t>
            </a:r>
            <a:r>
              <a:rPr dirty="0" sz="1700" spc="13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the</a:t>
            </a:r>
            <a:r>
              <a:rPr dirty="0" sz="1700" spc="130">
                <a:latin typeface="Arial"/>
                <a:cs typeface="Arial"/>
              </a:rPr>
              <a:t> </a:t>
            </a:r>
            <a:r>
              <a:rPr dirty="0" sz="1700" spc="50">
                <a:latin typeface="Arial"/>
                <a:cs typeface="Arial"/>
              </a:rPr>
              <a:t>wild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681" y="1804085"/>
            <a:ext cx="2697962" cy="2344343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58045" y="3492855"/>
            <a:ext cx="2587942" cy="183037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02679" y="4321505"/>
            <a:ext cx="3132772" cy="2176526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57803" y="1980581"/>
            <a:ext cx="1713478" cy="198120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73668" y="4729429"/>
            <a:ext cx="1188822" cy="137160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16272" y="1861769"/>
            <a:ext cx="2352205" cy="1568145"/>
          </a:xfrm>
          <a:prstGeom prst="rect">
            <a:avLst/>
          </a:prstGeom>
        </p:spPr>
      </p:pic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-25"/>
              <a:t>27</a:t>
            </a:fld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3399" y="1581745"/>
            <a:ext cx="9004300" cy="0"/>
          </a:xfrm>
          <a:custGeom>
            <a:avLst/>
            <a:gdLst/>
            <a:ahLst/>
            <a:cxnLst/>
            <a:rect l="l" t="t" r="r" b="b"/>
            <a:pathLst>
              <a:path w="9004300" h="0">
                <a:moveTo>
                  <a:pt x="0" y="0"/>
                </a:moveTo>
                <a:lnTo>
                  <a:pt x="9004284" y="0"/>
                </a:lnTo>
              </a:path>
            </a:pathLst>
          </a:custGeom>
          <a:ln w="52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520700" y="1791525"/>
            <a:ext cx="3517900" cy="43243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85725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675"/>
              </a:spcBef>
            </a:pP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Q.</a:t>
            </a:r>
            <a:r>
              <a:rPr dirty="0" sz="1450" spc="6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Fix</a:t>
            </a:r>
            <a:r>
              <a:rPr dirty="0" sz="1450" spc="6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the</a:t>
            </a:r>
            <a:r>
              <a:rPr dirty="0" sz="1450" spc="6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serious</a:t>
            </a:r>
            <a:r>
              <a:rPr dirty="0" sz="1450" spc="6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bug</a:t>
            </a:r>
            <a:r>
              <a:rPr dirty="0" sz="1450" spc="6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in</a:t>
            </a:r>
            <a:r>
              <a:rPr dirty="0" sz="1450" spc="6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this</a:t>
            </a:r>
            <a:r>
              <a:rPr dirty="0" sz="1450" spc="60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code: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Pop</a:t>
            </a:r>
            <a:r>
              <a:rPr dirty="0" spc="65"/>
              <a:t> </a:t>
            </a:r>
            <a:r>
              <a:rPr dirty="0" spc="55"/>
              <a:t>quiz</a:t>
            </a:r>
            <a:r>
              <a:rPr dirty="0" spc="65"/>
              <a:t> </a:t>
            </a:r>
            <a:r>
              <a:rPr dirty="0" spc="120"/>
              <a:t>1</a:t>
            </a:r>
            <a:r>
              <a:rPr dirty="0" spc="70"/>
              <a:t> </a:t>
            </a:r>
            <a:r>
              <a:rPr dirty="0"/>
              <a:t>on</a:t>
            </a:r>
            <a:r>
              <a:rPr dirty="0" spc="65"/>
              <a:t> </a:t>
            </a:r>
            <a:r>
              <a:rPr dirty="0" spc="55"/>
              <a:t>OOP</a:t>
            </a: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191" y="2398001"/>
            <a:ext cx="5076355" cy="2942234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533400" y="2427236"/>
            <a:ext cx="4978400" cy="283527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93345" rIns="0" bIns="0" rtlCol="0" vert="horz">
            <a:spAutoFit/>
          </a:bodyPr>
          <a:lstStyle/>
          <a:p>
            <a:pPr marL="126364">
              <a:lnSpc>
                <a:spcPct val="100000"/>
              </a:lnSpc>
              <a:spcBef>
                <a:spcPts val="735"/>
              </a:spcBef>
            </a:pPr>
            <a:r>
              <a:rPr dirty="0" sz="1200">
                <a:latin typeface="Lucida Console"/>
                <a:cs typeface="Lucida Console"/>
              </a:rPr>
              <a:t>public</a:t>
            </a:r>
            <a:r>
              <a:rPr dirty="0" sz="1200" spc="13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class</a:t>
            </a:r>
            <a:r>
              <a:rPr dirty="0" sz="1200" spc="140">
                <a:latin typeface="Lucida Console"/>
                <a:cs typeface="Lucida Console"/>
              </a:rPr>
              <a:t> </a:t>
            </a:r>
            <a:r>
              <a:rPr dirty="0" sz="1200" spc="-10">
                <a:latin typeface="Lucida Console"/>
                <a:cs typeface="Lucida Console"/>
              </a:rPr>
              <a:t>Turtle</a:t>
            </a:r>
            <a:endParaRPr sz="1200">
              <a:latin typeface="Lucida Console"/>
              <a:cs typeface="Lucida Console"/>
            </a:endParaRPr>
          </a:p>
          <a:p>
            <a:pPr marL="126364">
              <a:lnSpc>
                <a:spcPct val="100000"/>
              </a:lnSpc>
              <a:spcBef>
                <a:spcPts val="254"/>
              </a:spcBef>
            </a:pPr>
            <a:r>
              <a:rPr dirty="0" sz="1200" spc="20">
                <a:latin typeface="Lucida Console"/>
                <a:cs typeface="Lucida Console"/>
              </a:rPr>
              <a:t>{</a:t>
            </a:r>
            <a:endParaRPr sz="1200">
              <a:latin typeface="Lucida Console"/>
              <a:cs typeface="Lucida Console"/>
            </a:endParaRPr>
          </a:p>
          <a:p>
            <a:pPr marL="447040" marR="2536190">
              <a:lnSpc>
                <a:spcPct val="117600"/>
              </a:lnSpc>
            </a:pPr>
            <a:r>
              <a:rPr dirty="0" sz="1200">
                <a:latin typeface="Lucida Console"/>
                <a:cs typeface="Lucida Console"/>
              </a:rPr>
              <a:t>private</a:t>
            </a:r>
            <a:r>
              <a:rPr dirty="0" sz="1200" spc="12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double</a:t>
            </a:r>
            <a:r>
              <a:rPr dirty="0" sz="1200" spc="13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x,</a:t>
            </a:r>
            <a:r>
              <a:rPr dirty="0" sz="1200" spc="130">
                <a:latin typeface="Lucida Console"/>
                <a:cs typeface="Lucida Console"/>
              </a:rPr>
              <a:t> </a:t>
            </a:r>
            <a:r>
              <a:rPr dirty="0" sz="1200" spc="-25">
                <a:latin typeface="Lucida Console"/>
                <a:cs typeface="Lucida Console"/>
              </a:rPr>
              <a:t>y; </a:t>
            </a:r>
            <a:r>
              <a:rPr dirty="0" sz="1200">
                <a:latin typeface="Lucida Console"/>
                <a:cs typeface="Lucida Console"/>
              </a:rPr>
              <a:t>private</a:t>
            </a:r>
            <a:r>
              <a:rPr dirty="0" sz="1200" spc="16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double</a:t>
            </a:r>
            <a:r>
              <a:rPr dirty="0" sz="1200" spc="160">
                <a:latin typeface="Lucida Console"/>
                <a:cs typeface="Lucida Console"/>
              </a:rPr>
              <a:t> </a:t>
            </a:r>
            <a:r>
              <a:rPr dirty="0" sz="1200" spc="-10">
                <a:latin typeface="Lucida Console"/>
                <a:cs typeface="Lucida Console"/>
              </a:rPr>
              <a:t>angle;</a:t>
            </a:r>
            <a:endParaRPr sz="1200">
              <a:latin typeface="Lucida Console"/>
              <a:cs typeface="Lucida Console"/>
            </a:endParaRPr>
          </a:p>
          <a:p>
            <a:pPr marL="447040">
              <a:lnSpc>
                <a:spcPct val="100000"/>
              </a:lnSpc>
              <a:spcBef>
                <a:spcPts val="869"/>
              </a:spcBef>
            </a:pPr>
            <a:r>
              <a:rPr dirty="0" sz="1200">
                <a:latin typeface="Lucida Console"/>
                <a:cs typeface="Lucida Console"/>
              </a:rPr>
              <a:t>public</a:t>
            </a:r>
            <a:r>
              <a:rPr dirty="0" sz="1200" spc="15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Turtle(double</a:t>
            </a:r>
            <a:r>
              <a:rPr dirty="0" sz="1200" spc="15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x0,</a:t>
            </a:r>
            <a:r>
              <a:rPr dirty="0" sz="1200" spc="15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double</a:t>
            </a:r>
            <a:r>
              <a:rPr dirty="0" sz="1200" spc="15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y0,</a:t>
            </a:r>
            <a:r>
              <a:rPr dirty="0" sz="1200" spc="15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double</a:t>
            </a:r>
            <a:r>
              <a:rPr dirty="0" sz="1200" spc="155">
                <a:latin typeface="Lucida Console"/>
                <a:cs typeface="Lucida Console"/>
              </a:rPr>
              <a:t> </a:t>
            </a:r>
            <a:r>
              <a:rPr dirty="0" sz="1200" spc="-25">
                <a:latin typeface="Lucida Console"/>
                <a:cs typeface="Lucida Console"/>
              </a:rPr>
              <a:t>a0)</a:t>
            </a:r>
            <a:endParaRPr sz="1200">
              <a:latin typeface="Lucida Console"/>
              <a:cs typeface="Lucida Console"/>
            </a:endParaRPr>
          </a:p>
          <a:p>
            <a:pPr marL="410209">
              <a:lnSpc>
                <a:spcPct val="100000"/>
              </a:lnSpc>
              <a:spcBef>
                <a:spcPts val="254"/>
              </a:spcBef>
            </a:pPr>
            <a:r>
              <a:rPr dirty="0" sz="1200" spc="20">
                <a:latin typeface="Lucida Console"/>
                <a:cs typeface="Lucida Console"/>
              </a:rPr>
              <a:t>{</a:t>
            </a:r>
            <a:endParaRPr sz="1200">
              <a:latin typeface="Lucida Console"/>
              <a:cs typeface="Lucida Console"/>
            </a:endParaRPr>
          </a:p>
          <a:p>
            <a:pPr marL="694055" marR="2573020">
              <a:lnSpc>
                <a:spcPct val="117600"/>
              </a:lnSpc>
            </a:pPr>
            <a:r>
              <a:rPr dirty="0" sz="1200">
                <a:latin typeface="Lucida Console"/>
                <a:cs typeface="Lucida Console"/>
              </a:rPr>
              <a:t>double</a:t>
            </a:r>
            <a:r>
              <a:rPr dirty="0" sz="1200" spc="7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x</a:t>
            </a:r>
            <a:r>
              <a:rPr dirty="0" sz="1200" spc="8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=</a:t>
            </a:r>
            <a:r>
              <a:rPr dirty="0" sz="1200" spc="75">
                <a:latin typeface="Lucida Console"/>
                <a:cs typeface="Lucida Console"/>
              </a:rPr>
              <a:t> </a:t>
            </a:r>
            <a:r>
              <a:rPr dirty="0" sz="1200" spc="-25">
                <a:latin typeface="Lucida Console"/>
                <a:cs typeface="Lucida Console"/>
              </a:rPr>
              <a:t>x0; </a:t>
            </a:r>
            <a:r>
              <a:rPr dirty="0" sz="1200">
                <a:latin typeface="Lucida Console"/>
                <a:cs typeface="Lucida Console"/>
              </a:rPr>
              <a:t>double</a:t>
            </a:r>
            <a:r>
              <a:rPr dirty="0" sz="1200" spc="7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y</a:t>
            </a:r>
            <a:r>
              <a:rPr dirty="0" sz="1200" spc="8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=</a:t>
            </a:r>
            <a:r>
              <a:rPr dirty="0" sz="1200" spc="75">
                <a:latin typeface="Lucida Console"/>
                <a:cs typeface="Lucida Console"/>
              </a:rPr>
              <a:t> </a:t>
            </a:r>
            <a:r>
              <a:rPr dirty="0" sz="1200" spc="-25">
                <a:latin typeface="Lucida Console"/>
                <a:cs typeface="Lucida Console"/>
              </a:rPr>
              <a:t>y0; </a:t>
            </a:r>
            <a:r>
              <a:rPr dirty="0" sz="1200">
                <a:latin typeface="Lucida Console"/>
                <a:cs typeface="Lucida Console"/>
              </a:rPr>
              <a:t>double</a:t>
            </a:r>
            <a:r>
              <a:rPr dirty="0" sz="1200" spc="10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angle</a:t>
            </a:r>
            <a:r>
              <a:rPr dirty="0" sz="1200" spc="10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=</a:t>
            </a:r>
            <a:r>
              <a:rPr dirty="0" sz="1200" spc="110">
                <a:latin typeface="Lucida Console"/>
                <a:cs typeface="Lucida Console"/>
              </a:rPr>
              <a:t> </a:t>
            </a:r>
            <a:r>
              <a:rPr dirty="0" sz="1200" spc="-25">
                <a:latin typeface="Lucida Console"/>
                <a:cs typeface="Lucida Console"/>
              </a:rPr>
              <a:t>a0;</a:t>
            </a:r>
            <a:endParaRPr sz="1200">
              <a:latin typeface="Lucida Console"/>
              <a:cs typeface="Lucida Console"/>
            </a:endParaRPr>
          </a:p>
          <a:p>
            <a:pPr marL="410209">
              <a:lnSpc>
                <a:spcPct val="100000"/>
              </a:lnSpc>
              <a:spcBef>
                <a:spcPts val="250"/>
              </a:spcBef>
            </a:pPr>
            <a:r>
              <a:rPr dirty="0" sz="1200" spc="20">
                <a:latin typeface="Lucida Console"/>
                <a:cs typeface="Lucida Console"/>
              </a:rPr>
              <a:t>}</a:t>
            </a:r>
            <a:endParaRPr sz="1200">
              <a:latin typeface="Lucida Console"/>
              <a:cs typeface="Lucida Console"/>
            </a:endParaRPr>
          </a:p>
          <a:p>
            <a:pPr marL="126364">
              <a:lnSpc>
                <a:spcPct val="100000"/>
              </a:lnSpc>
              <a:spcBef>
                <a:spcPts val="254"/>
              </a:spcBef>
            </a:pPr>
            <a:r>
              <a:rPr dirty="0" sz="1200" spc="-25">
                <a:latin typeface="Lucida Console"/>
                <a:cs typeface="Lucida Console"/>
              </a:rPr>
              <a:t>...</a:t>
            </a:r>
            <a:endParaRPr sz="1200">
              <a:latin typeface="Lucida Console"/>
              <a:cs typeface="Lucida Console"/>
            </a:endParaRPr>
          </a:p>
          <a:p>
            <a:pPr marL="126364">
              <a:lnSpc>
                <a:spcPct val="100000"/>
              </a:lnSpc>
              <a:spcBef>
                <a:spcPts val="254"/>
              </a:spcBef>
            </a:pPr>
            <a:r>
              <a:rPr dirty="0" sz="1200" spc="20">
                <a:latin typeface="Lucida Console"/>
                <a:cs typeface="Lucida Console"/>
              </a:rPr>
              <a:t>}</a:t>
            </a:r>
            <a:endParaRPr sz="1200">
              <a:latin typeface="Lucida Console"/>
              <a:cs typeface="Lucida Console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-25"/>
              <a:t>27</a:t>
            </a:fld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3399" y="1581745"/>
            <a:ext cx="9004300" cy="0"/>
          </a:xfrm>
          <a:custGeom>
            <a:avLst/>
            <a:gdLst/>
            <a:ahLst/>
            <a:cxnLst/>
            <a:rect l="l" t="t" r="r" b="b"/>
            <a:pathLst>
              <a:path w="9004300" h="0">
                <a:moveTo>
                  <a:pt x="0" y="0"/>
                </a:moveTo>
                <a:lnTo>
                  <a:pt x="9004284" y="0"/>
                </a:lnTo>
              </a:path>
            </a:pathLst>
          </a:custGeom>
          <a:ln w="52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504191" y="2398001"/>
            <a:ext cx="5076825" cy="2942590"/>
            <a:chOff x="504191" y="2398001"/>
            <a:chExt cx="5076825" cy="294259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4191" y="2398001"/>
              <a:ext cx="5076355" cy="2942234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33400" y="2427236"/>
              <a:ext cx="4978400" cy="2835275"/>
            </a:xfrm>
            <a:custGeom>
              <a:avLst/>
              <a:gdLst/>
              <a:ahLst/>
              <a:cxnLst/>
              <a:rect l="l" t="t" r="r" b="b"/>
              <a:pathLst>
                <a:path w="4978400" h="2835275">
                  <a:moveTo>
                    <a:pt x="0" y="0"/>
                  </a:moveTo>
                  <a:lnTo>
                    <a:pt x="4978400" y="0"/>
                  </a:lnTo>
                  <a:lnTo>
                    <a:pt x="4978400" y="2835275"/>
                  </a:lnTo>
                  <a:lnTo>
                    <a:pt x="0" y="28352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533400" y="2427236"/>
            <a:ext cx="4978400" cy="2835275"/>
          </a:xfrm>
          <a:prstGeom prst="rect">
            <a:avLst/>
          </a:prstGeom>
        </p:spPr>
        <p:txBody>
          <a:bodyPr wrap="square" lIns="0" tIns="93345" rIns="0" bIns="0" rtlCol="0" vert="horz">
            <a:spAutoFit/>
          </a:bodyPr>
          <a:lstStyle/>
          <a:p>
            <a:pPr marL="126364">
              <a:lnSpc>
                <a:spcPct val="100000"/>
              </a:lnSpc>
              <a:spcBef>
                <a:spcPts val="735"/>
              </a:spcBef>
            </a:pPr>
            <a:r>
              <a:rPr dirty="0" sz="1200">
                <a:latin typeface="Lucida Console"/>
                <a:cs typeface="Lucida Console"/>
              </a:rPr>
              <a:t>public</a:t>
            </a:r>
            <a:r>
              <a:rPr dirty="0" sz="1200" spc="13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class</a:t>
            </a:r>
            <a:r>
              <a:rPr dirty="0" sz="1200" spc="140">
                <a:latin typeface="Lucida Console"/>
                <a:cs typeface="Lucida Console"/>
              </a:rPr>
              <a:t> </a:t>
            </a:r>
            <a:r>
              <a:rPr dirty="0" sz="1200" spc="-10">
                <a:latin typeface="Lucida Console"/>
                <a:cs typeface="Lucida Console"/>
              </a:rPr>
              <a:t>Turtle</a:t>
            </a:r>
            <a:endParaRPr sz="1200">
              <a:latin typeface="Lucida Console"/>
              <a:cs typeface="Lucida Console"/>
            </a:endParaRPr>
          </a:p>
          <a:p>
            <a:pPr marL="126364">
              <a:lnSpc>
                <a:spcPct val="100000"/>
              </a:lnSpc>
              <a:spcBef>
                <a:spcPts val="254"/>
              </a:spcBef>
            </a:pPr>
            <a:r>
              <a:rPr dirty="0" sz="1200" spc="20">
                <a:latin typeface="Lucida Console"/>
                <a:cs typeface="Lucida Console"/>
              </a:rPr>
              <a:t>{</a:t>
            </a:r>
            <a:endParaRPr sz="1200">
              <a:latin typeface="Lucida Console"/>
              <a:cs typeface="Lucida Console"/>
            </a:endParaRPr>
          </a:p>
          <a:p>
            <a:pPr marL="447040" marR="2536190">
              <a:lnSpc>
                <a:spcPct val="117600"/>
              </a:lnSpc>
            </a:pPr>
            <a:r>
              <a:rPr dirty="0" sz="1200">
                <a:latin typeface="Lucida Console"/>
                <a:cs typeface="Lucida Console"/>
              </a:rPr>
              <a:t>private</a:t>
            </a:r>
            <a:r>
              <a:rPr dirty="0" sz="1200" spc="12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double</a:t>
            </a:r>
            <a:r>
              <a:rPr dirty="0" sz="1200" spc="13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x,</a:t>
            </a:r>
            <a:r>
              <a:rPr dirty="0" sz="1200" spc="130">
                <a:latin typeface="Lucida Console"/>
                <a:cs typeface="Lucida Console"/>
              </a:rPr>
              <a:t> </a:t>
            </a:r>
            <a:r>
              <a:rPr dirty="0" sz="1200" spc="-25">
                <a:latin typeface="Lucida Console"/>
                <a:cs typeface="Lucida Console"/>
              </a:rPr>
              <a:t>y; </a:t>
            </a:r>
            <a:r>
              <a:rPr dirty="0" sz="1200">
                <a:latin typeface="Lucida Console"/>
                <a:cs typeface="Lucida Console"/>
              </a:rPr>
              <a:t>private</a:t>
            </a:r>
            <a:r>
              <a:rPr dirty="0" sz="1200" spc="16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double</a:t>
            </a:r>
            <a:r>
              <a:rPr dirty="0" sz="1200" spc="160">
                <a:latin typeface="Lucida Console"/>
                <a:cs typeface="Lucida Console"/>
              </a:rPr>
              <a:t> </a:t>
            </a:r>
            <a:r>
              <a:rPr dirty="0" sz="1200" spc="-10">
                <a:latin typeface="Lucida Console"/>
                <a:cs typeface="Lucida Console"/>
              </a:rPr>
              <a:t>angle;</a:t>
            </a:r>
            <a:endParaRPr sz="1200">
              <a:latin typeface="Lucida Console"/>
              <a:cs typeface="Lucida Console"/>
            </a:endParaRPr>
          </a:p>
          <a:p>
            <a:pPr marL="447040">
              <a:lnSpc>
                <a:spcPct val="100000"/>
              </a:lnSpc>
              <a:spcBef>
                <a:spcPts val="869"/>
              </a:spcBef>
            </a:pPr>
            <a:r>
              <a:rPr dirty="0" sz="1200">
                <a:latin typeface="Lucida Console"/>
                <a:cs typeface="Lucida Console"/>
              </a:rPr>
              <a:t>public</a:t>
            </a:r>
            <a:r>
              <a:rPr dirty="0" sz="1200" spc="15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Turtle(double</a:t>
            </a:r>
            <a:r>
              <a:rPr dirty="0" sz="1200" spc="15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x0,</a:t>
            </a:r>
            <a:r>
              <a:rPr dirty="0" sz="1200" spc="15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double</a:t>
            </a:r>
            <a:r>
              <a:rPr dirty="0" sz="1200" spc="15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y0,</a:t>
            </a:r>
            <a:r>
              <a:rPr dirty="0" sz="1200" spc="15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double</a:t>
            </a:r>
            <a:r>
              <a:rPr dirty="0" sz="1200" spc="155">
                <a:latin typeface="Lucida Console"/>
                <a:cs typeface="Lucida Console"/>
              </a:rPr>
              <a:t> </a:t>
            </a:r>
            <a:r>
              <a:rPr dirty="0" sz="1200" spc="-25">
                <a:latin typeface="Lucida Console"/>
                <a:cs typeface="Lucida Console"/>
              </a:rPr>
              <a:t>a0)</a:t>
            </a:r>
            <a:endParaRPr sz="1200">
              <a:latin typeface="Lucida Console"/>
              <a:cs typeface="Lucida Console"/>
            </a:endParaRPr>
          </a:p>
          <a:p>
            <a:pPr marL="410209">
              <a:lnSpc>
                <a:spcPct val="100000"/>
              </a:lnSpc>
              <a:spcBef>
                <a:spcPts val="254"/>
              </a:spcBef>
            </a:pPr>
            <a:r>
              <a:rPr dirty="0" sz="1200" spc="20">
                <a:latin typeface="Lucida Console"/>
                <a:cs typeface="Lucida Console"/>
              </a:rPr>
              <a:t>{</a:t>
            </a:r>
            <a:endParaRPr sz="1200">
              <a:latin typeface="Lucida Console"/>
              <a:cs typeface="Lucida Console"/>
            </a:endParaRPr>
          </a:p>
          <a:p>
            <a:pPr marL="694055" marR="2573020">
              <a:lnSpc>
                <a:spcPct val="117600"/>
              </a:lnSpc>
            </a:pPr>
            <a:r>
              <a:rPr dirty="0" sz="1200">
                <a:latin typeface="Lucida Console"/>
                <a:cs typeface="Lucida Console"/>
              </a:rPr>
              <a:t>double</a:t>
            </a:r>
            <a:r>
              <a:rPr dirty="0" sz="1200" spc="7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x</a:t>
            </a:r>
            <a:r>
              <a:rPr dirty="0" sz="1200" spc="8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=</a:t>
            </a:r>
            <a:r>
              <a:rPr dirty="0" sz="1200" spc="75">
                <a:latin typeface="Lucida Console"/>
                <a:cs typeface="Lucida Console"/>
              </a:rPr>
              <a:t> </a:t>
            </a:r>
            <a:r>
              <a:rPr dirty="0" sz="1200" spc="-25">
                <a:latin typeface="Lucida Console"/>
                <a:cs typeface="Lucida Console"/>
              </a:rPr>
              <a:t>x0; </a:t>
            </a:r>
            <a:r>
              <a:rPr dirty="0" sz="1200">
                <a:latin typeface="Lucida Console"/>
                <a:cs typeface="Lucida Console"/>
              </a:rPr>
              <a:t>double</a:t>
            </a:r>
            <a:r>
              <a:rPr dirty="0" sz="1200" spc="7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y</a:t>
            </a:r>
            <a:r>
              <a:rPr dirty="0" sz="1200" spc="8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=</a:t>
            </a:r>
            <a:r>
              <a:rPr dirty="0" sz="1200" spc="75">
                <a:latin typeface="Lucida Console"/>
                <a:cs typeface="Lucida Console"/>
              </a:rPr>
              <a:t> </a:t>
            </a:r>
            <a:r>
              <a:rPr dirty="0" sz="1200" spc="-25">
                <a:latin typeface="Lucida Console"/>
                <a:cs typeface="Lucida Console"/>
              </a:rPr>
              <a:t>y0; </a:t>
            </a:r>
            <a:r>
              <a:rPr dirty="0" sz="1200">
                <a:latin typeface="Lucida Console"/>
                <a:cs typeface="Lucida Console"/>
              </a:rPr>
              <a:t>double</a:t>
            </a:r>
            <a:r>
              <a:rPr dirty="0" sz="1200" spc="10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angle</a:t>
            </a:r>
            <a:r>
              <a:rPr dirty="0" sz="1200" spc="10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=</a:t>
            </a:r>
            <a:r>
              <a:rPr dirty="0" sz="1200" spc="110">
                <a:latin typeface="Lucida Console"/>
                <a:cs typeface="Lucida Console"/>
              </a:rPr>
              <a:t> </a:t>
            </a:r>
            <a:r>
              <a:rPr dirty="0" sz="1200" spc="-25">
                <a:latin typeface="Lucida Console"/>
                <a:cs typeface="Lucida Console"/>
              </a:rPr>
              <a:t>a0;</a:t>
            </a:r>
            <a:endParaRPr sz="1200">
              <a:latin typeface="Lucida Console"/>
              <a:cs typeface="Lucida Console"/>
            </a:endParaRPr>
          </a:p>
          <a:p>
            <a:pPr marL="410209">
              <a:lnSpc>
                <a:spcPct val="100000"/>
              </a:lnSpc>
              <a:spcBef>
                <a:spcPts val="250"/>
              </a:spcBef>
            </a:pPr>
            <a:r>
              <a:rPr dirty="0" sz="1200" spc="20">
                <a:latin typeface="Lucida Console"/>
                <a:cs typeface="Lucida Console"/>
              </a:rPr>
              <a:t>}</a:t>
            </a:r>
            <a:endParaRPr sz="1200">
              <a:latin typeface="Lucida Console"/>
              <a:cs typeface="Lucida Console"/>
            </a:endParaRPr>
          </a:p>
          <a:p>
            <a:pPr marL="126364">
              <a:lnSpc>
                <a:spcPct val="100000"/>
              </a:lnSpc>
              <a:spcBef>
                <a:spcPts val="254"/>
              </a:spcBef>
            </a:pPr>
            <a:r>
              <a:rPr dirty="0" sz="1200" spc="-25">
                <a:latin typeface="Lucida Console"/>
                <a:cs typeface="Lucida Console"/>
              </a:rPr>
              <a:t>...</a:t>
            </a:r>
            <a:endParaRPr sz="1200">
              <a:latin typeface="Lucida Console"/>
              <a:cs typeface="Lucida Console"/>
            </a:endParaRPr>
          </a:p>
          <a:p>
            <a:pPr marL="126364">
              <a:lnSpc>
                <a:spcPct val="100000"/>
              </a:lnSpc>
              <a:spcBef>
                <a:spcPts val="254"/>
              </a:spcBef>
            </a:pPr>
            <a:r>
              <a:rPr dirty="0" sz="1200" spc="20">
                <a:latin typeface="Lucida Console"/>
                <a:cs typeface="Lucida Console"/>
              </a:rPr>
              <a:t>}</a:t>
            </a:r>
            <a:endParaRPr sz="1200">
              <a:latin typeface="Lucida Console"/>
              <a:cs typeface="Lucida Console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20700" y="1791525"/>
            <a:ext cx="3517900" cy="43243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85725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675"/>
              </a:spcBef>
            </a:pP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Q.</a:t>
            </a:r>
            <a:r>
              <a:rPr dirty="0" sz="1450" spc="6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Fix</a:t>
            </a:r>
            <a:r>
              <a:rPr dirty="0" sz="1450" spc="6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the</a:t>
            </a:r>
            <a:r>
              <a:rPr dirty="0" sz="1450" spc="6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serious</a:t>
            </a:r>
            <a:r>
              <a:rPr dirty="0" sz="1450" spc="6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bug</a:t>
            </a:r>
            <a:r>
              <a:rPr dirty="0" sz="1450" spc="6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in</a:t>
            </a:r>
            <a:r>
              <a:rPr dirty="0" sz="1450" spc="6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this</a:t>
            </a:r>
            <a:r>
              <a:rPr dirty="0" sz="1450" spc="60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code: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Pop</a:t>
            </a:r>
            <a:r>
              <a:rPr dirty="0" spc="65"/>
              <a:t> </a:t>
            </a:r>
            <a:r>
              <a:rPr dirty="0" spc="55"/>
              <a:t>quiz</a:t>
            </a:r>
            <a:r>
              <a:rPr dirty="0" spc="65"/>
              <a:t> </a:t>
            </a:r>
            <a:r>
              <a:rPr dirty="0" spc="120"/>
              <a:t>1</a:t>
            </a:r>
            <a:r>
              <a:rPr dirty="0" spc="70"/>
              <a:t> </a:t>
            </a:r>
            <a:r>
              <a:rPr dirty="0"/>
              <a:t>on</a:t>
            </a:r>
            <a:r>
              <a:rPr dirty="0" spc="65"/>
              <a:t> </a:t>
            </a:r>
            <a:r>
              <a:rPr dirty="0" spc="55"/>
              <a:t>OOP</a:t>
            </a:r>
          </a:p>
        </p:txBody>
      </p:sp>
      <p:sp>
        <p:nvSpPr>
          <p:cNvPr id="9" name="object 9" descr=""/>
          <p:cNvSpPr txBox="1"/>
          <p:nvPr/>
        </p:nvSpPr>
        <p:spPr>
          <a:xfrm>
            <a:off x="6299200" y="3609670"/>
            <a:ext cx="3022600" cy="123380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92710" rIns="0" bIns="0" rtlCol="0" vert="horz">
            <a:spAutoFit/>
          </a:bodyPr>
          <a:lstStyle/>
          <a:p>
            <a:pPr marL="123189">
              <a:lnSpc>
                <a:spcPct val="100000"/>
              </a:lnSpc>
              <a:spcBef>
                <a:spcPts val="730"/>
              </a:spcBef>
            </a:pP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A.</a:t>
            </a:r>
            <a:r>
              <a:rPr dirty="0" sz="1450" spc="114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Remove</a:t>
            </a:r>
            <a:r>
              <a:rPr dirty="0" sz="1450" spc="114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type</a:t>
            </a:r>
            <a:r>
              <a:rPr dirty="0" sz="1450" spc="114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declarations.</a:t>
            </a:r>
            <a:endParaRPr sz="1450">
              <a:latin typeface="Lucida Sans Unicode"/>
              <a:cs typeface="Lucida Sans Unicode"/>
            </a:endParaRPr>
          </a:p>
          <a:p>
            <a:pPr marL="123189" marR="298450">
              <a:lnSpc>
                <a:spcPct val="111500"/>
              </a:lnSpc>
              <a:spcBef>
                <a:spcPts val="370"/>
              </a:spcBef>
            </a:pPr>
            <a:r>
              <a:rPr dirty="0" sz="1450">
                <a:latin typeface="Lucida Sans Unicode"/>
                <a:cs typeface="Lucida Sans Unicode"/>
              </a:rPr>
              <a:t>They</a:t>
            </a:r>
            <a:r>
              <a:rPr dirty="0" sz="1450" spc="10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create</a:t>
            </a:r>
            <a:r>
              <a:rPr dirty="0" sz="1450" spc="10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local</a:t>
            </a:r>
            <a:r>
              <a:rPr dirty="0" sz="1450" spc="105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variables, </a:t>
            </a:r>
            <a:r>
              <a:rPr dirty="0" sz="1450">
                <a:latin typeface="Lucida Sans Unicode"/>
                <a:cs typeface="Lucida Sans Unicode"/>
              </a:rPr>
              <a:t>which</a:t>
            </a:r>
            <a:r>
              <a:rPr dirty="0" sz="1450" spc="114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are</a:t>
            </a:r>
            <a:r>
              <a:rPr dirty="0" sz="1450" spc="120">
                <a:latin typeface="Lucida Sans Unicode"/>
                <a:cs typeface="Lucida Sans Unicode"/>
              </a:rPr>
              <a:t> </a:t>
            </a:r>
            <a:r>
              <a:rPr dirty="0" sz="1450" i="1">
                <a:solidFill>
                  <a:srgbClr val="005493"/>
                </a:solidFill>
                <a:latin typeface="Lucida Sans Italic"/>
                <a:cs typeface="Lucida Sans Italic"/>
              </a:rPr>
              <a:t>different</a:t>
            </a:r>
            <a:r>
              <a:rPr dirty="0" sz="1450" spc="120" i="1">
                <a:solidFill>
                  <a:srgbClr val="005493"/>
                </a:solidFill>
                <a:latin typeface="Lucida Sans Italic"/>
                <a:cs typeface="Lucida Sans Italic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from</a:t>
            </a:r>
            <a:r>
              <a:rPr dirty="0" sz="1450" spc="120">
                <a:latin typeface="Lucida Sans Unicode"/>
                <a:cs typeface="Lucida Sans Unicode"/>
              </a:rPr>
              <a:t> </a:t>
            </a:r>
            <a:r>
              <a:rPr dirty="0" sz="1450" spc="-25">
                <a:latin typeface="Lucida Sans Unicode"/>
                <a:cs typeface="Lucida Sans Unicode"/>
              </a:rPr>
              <a:t>the </a:t>
            </a:r>
            <a:r>
              <a:rPr dirty="0" sz="1450">
                <a:latin typeface="Lucida Sans Unicode"/>
                <a:cs typeface="Lucida Sans Unicode"/>
              </a:rPr>
              <a:t>instance</a:t>
            </a:r>
            <a:r>
              <a:rPr dirty="0" sz="1450" spc="125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variables!</a:t>
            </a:r>
            <a:endParaRPr sz="1450">
              <a:latin typeface="Lucida Sans Unicode"/>
              <a:cs typeface="Lucida Sans Unicode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1197434" y="3947349"/>
            <a:ext cx="633730" cy="554990"/>
            <a:chOff x="1197434" y="3947349"/>
            <a:chExt cx="633730" cy="554990"/>
          </a:xfrm>
        </p:grpSpPr>
        <p:sp>
          <p:nvSpPr>
            <p:cNvPr id="11" name="object 11" descr=""/>
            <p:cNvSpPr/>
            <p:nvPr/>
          </p:nvSpPr>
          <p:spPr>
            <a:xfrm>
              <a:off x="1212443" y="3960063"/>
              <a:ext cx="605790" cy="109855"/>
            </a:xfrm>
            <a:custGeom>
              <a:avLst/>
              <a:gdLst/>
              <a:ahLst/>
              <a:cxnLst/>
              <a:rect l="l" t="t" r="r" b="b"/>
              <a:pathLst>
                <a:path w="605789" h="109854">
                  <a:moveTo>
                    <a:pt x="0" y="0"/>
                  </a:moveTo>
                  <a:lnTo>
                    <a:pt x="605405" y="109843"/>
                  </a:lnTo>
                </a:path>
              </a:pathLst>
            </a:custGeom>
            <a:ln w="254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210148" y="3960355"/>
              <a:ext cx="605790" cy="109855"/>
            </a:xfrm>
            <a:custGeom>
              <a:avLst/>
              <a:gdLst/>
              <a:ahLst/>
              <a:cxnLst/>
              <a:rect l="l" t="t" r="r" b="b"/>
              <a:pathLst>
                <a:path w="605789" h="109854">
                  <a:moveTo>
                    <a:pt x="605405" y="0"/>
                  </a:moveTo>
                  <a:lnTo>
                    <a:pt x="0" y="109843"/>
                  </a:lnTo>
                </a:path>
              </a:pathLst>
            </a:custGeom>
            <a:ln w="254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212443" y="4169409"/>
              <a:ext cx="605790" cy="109855"/>
            </a:xfrm>
            <a:custGeom>
              <a:avLst/>
              <a:gdLst/>
              <a:ahLst/>
              <a:cxnLst/>
              <a:rect l="l" t="t" r="r" b="b"/>
              <a:pathLst>
                <a:path w="605789" h="109854">
                  <a:moveTo>
                    <a:pt x="0" y="0"/>
                  </a:moveTo>
                  <a:lnTo>
                    <a:pt x="605405" y="109843"/>
                  </a:lnTo>
                </a:path>
              </a:pathLst>
            </a:custGeom>
            <a:ln w="254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210148" y="4169702"/>
              <a:ext cx="605790" cy="109855"/>
            </a:xfrm>
            <a:custGeom>
              <a:avLst/>
              <a:gdLst/>
              <a:ahLst/>
              <a:cxnLst/>
              <a:rect l="l" t="t" r="r" b="b"/>
              <a:pathLst>
                <a:path w="605789" h="109854">
                  <a:moveTo>
                    <a:pt x="605405" y="0"/>
                  </a:moveTo>
                  <a:lnTo>
                    <a:pt x="0" y="109843"/>
                  </a:lnTo>
                </a:path>
              </a:pathLst>
            </a:custGeom>
            <a:ln w="254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212443" y="4379188"/>
              <a:ext cx="605790" cy="109855"/>
            </a:xfrm>
            <a:custGeom>
              <a:avLst/>
              <a:gdLst/>
              <a:ahLst/>
              <a:cxnLst/>
              <a:rect l="l" t="t" r="r" b="b"/>
              <a:pathLst>
                <a:path w="605789" h="109854">
                  <a:moveTo>
                    <a:pt x="0" y="0"/>
                  </a:moveTo>
                  <a:lnTo>
                    <a:pt x="605405" y="109843"/>
                  </a:lnTo>
                </a:path>
              </a:pathLst>
            </a:custGeom>
            <a:ln w="254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210148" y="4379493"/>
              <a:ext cx="605790" cy="109855"/>
            </a:xfrm>
            <a:custGeom>
              <a:avLst/>
              <a:gdLst/>
              <a:ahLst/>
              <a:cxnLst/>
              <a:rect l="l" t="t" r="r" b="b"/>
              <a:pathLst>
                <a:path w="605789" h="109854">
                  <a:moveTo>
                    <a:pt x="605405" y="0"/>
                  </a:moveTo>
                  <a:lnTo>
                    <a:pt x="0" y="109843"/>
                  </a:lnTo>
                </a:path>
              </a:pathLst>
            </a:custGeom>
            <a:ln w="254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520700" y="5669369"/>
            <a:ext cx="7366000" cy="43243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88900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700"/>
              </a:spcBef>
            </a:pPr>
            <a:r>
              <a:rPr dirty="0" sz="1450" spc="-10">
                <a:solidFill>
                  <a:srgbClr val="005493"/>
                </a:solidFill>
                <a:latin typeface="Lucida Sans Unicode"/>
                <a:cs typeface="Lucida Sans Unicode"/>
              </a:rPr>
              <a:t>Object-</a:t>
            </a: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oriented</a:t>
            </a:r>
            <a:r>
              <a:rPr dirty="0" sz="1450" spc="9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programmers</a:t>
            </a:r>
            <a:r>
              <a:rPr dirty="0" sz="1450" spc="9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pledge.</a:t>
            </a:r>
            <a:r>
              <a:rPr dirty="0" sz="1450" spc="10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"I</a:t>
            </a:r>
            <a:r>
              <a:rPr dirty="0" sz="1450" spc="95">
                <a:latin typeface="Lucida Sans Unicode"/>
                <a:cs typeface="Lucida Sans Unicode"/>
              </a:rPr>
              <a:t> </a:t>
            </a:r>
            <a:r>
              <a:rPr dirty="0" sz="1450" i="1">
                <a:latin typeface="Lucida Sans Italic"/>
                <a:cs typeface="Lucida Sans Italic"/>
              </a:rPr>
              <a:t>will</a:t>
            </a:r>
            <a:r>
              <a:rPr dirty="0" sz="1450" spc="100" i="1">
                <a:latin typeface="Lucida Sans Italic"/>
                <a:cs typeface="Lucida Sans Italic"/>
              </a:rPr>
              <a:t> </a:t>
            </a:r>
            <a:r>
              <a:rPr dirty="0" sz="1450" i="1">
                <a:latin typeface="Lucida Sans Italic"/>
                <a:cs typeface="Lucida Sans Italic"/>
              </a:rPr>
              <a:t>not</a:t>
            </a:r>
            <a:r>
              <a:rPr dirty="0" sz="1450" spc="95" i="1">
                <a:latin typeface="Lucida Sans Italic"/>
                <a:cs typeface="Lucida Sans Italic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shadow</a:t>
            </a:r>
            <a:r>
              <a:rPr dirty="0" sz="1450" spc="9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instance</a:t>
            </a:r>
            <a:r>
              <a:rPr dirty="0" sz="1450" spc="100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variables"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19" name="object 1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-25"/>
              <a:t>27</a:t>
            </a:fld>
          </a:p>
        </p:txBody>
      </p:sp>
      <p:sp>
        <p:nvSpPr>
          <p:cNvPr id="18" name="object 18" descr=""/>
          <p:cNvSpPr txBox="1"/>
          <p:nvPr/>
        </p:nvSpPr>
        <p:spPr>
          <a:xfrm>
            <a:off x="4860010" y="6135901"/>
            <a:ext cx="2418715" cy="32004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210820" marR="5080" indent="-198755">
              <a:lnSpc>
                <a:spcPts val="1130"/>
              </a:lnSpc>
              <a:spcBef>
                <a:spcPts val="185"/>
              </a:spcBef>
            </a:pPr>
            <a:r>
              <a:rPr dirty="0" sz="1000">
                <a:solidFill>
                  <a:srgbClr val="005493"/>
                </a:solidFill>
                <a:latin typeface="Lucida Sans Unicode"/>
                <a:cs typeface="Lucida Sans Unicode"/>
              </a:rPr>
              <a:t>Every</a:t>
            </a:r>
            <a:r>
              <a:rPr dirty="0" sz="1000" spc="-1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-10">
                <a:solidFill>
                  <a:srgbClr val="005493"/>
                </a:solidFill>
                <a:latin typeface="Lucida Sans Unicode"/>
                <a:cs typeface="Lucida Sans Unicode"/>
              </a:rPr>
              <a:t>programmer</a:t>
            </a:r>
            <a:r>
              <a:rPr dirty="0" sz="1000" spc="-1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000">
                <a:solidFill>
                  <a:srgbClr val="005493"/>
                </a:solidFill>
                <a:latin typeface="Lucida Sans Unicode"/>
                <a:cs typeface="Lucida Sans Unicode"/>
              </a:rPr>
              <a:t>makes</a:t>
            </a:r>
            <a:r>
              <a:rPr dirty="0" sz="1000" spc="-1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000">
                <a:solidFill>
                  <a:srgbClr val="005493"/>
                </a:solidFill>
                <a:latin typeface="Lucida Sans Unicode"/>
                <a:cs typeface="Lucida Sans Unicode"/>
              </a:rPr>
              <a:t>this</a:t>
            </a:r>
            <a:r>
              <a:rPr dirty="0" sz="1000" spc="-1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-10">
                <a:solidFill>
                  <a:srgbClr val="005493"/>
                </a:solidFill>
                <a:latin typeface="Lucida Sans Unicode"/>
                <a:cs typeface="Lucida Sans Unicode"/>
              </a:rPr>
              <a:t>mistake, </a:t>
            </a:r>
            <a:r>
              <a:rPr dirty="0" sz="1000">
                <a:solidFill>
                  <a:srgbClr val="005493"/>
                </a:solidFill>
                <a:latin typeface="Lucida Sans Unicode"/>
                <a:cs typeface="Lucida Sans Unicode"/>
              </a:rPr>
              <a:t>and</a:t>
            </a:r>
            <a:r>
              <a:rPr dirty="0" sz="1000" spc="-3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000">
                <a:solidFill>
                  <a:srgbClr val="005493"/>
                </a:solidFill>
                <a:latin typeface="Lucida Sans Unicode"/>
                <a:cs typeface="Lucida Sans Unicode"/>
              </a:rPr>
              <a:t>it</a:t>
            </a:r>
            <a:r>
              <a:rPr dirty="0" sz="1000" spc="-3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000">
                <a:solidFill>
                  <a:srgbClr val="005493"/>
                </a:solidFill>
                <a:latin typeface="Lucida Sans Unicode"/>
                <a:cs typeface="Lucida Sans Unicode"/>
              </a:rPr>
              <a:t>is</a:t>
            </a:r>
            <a:r>
              <a:rPr dirty="0" sz="1000" spc="-2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000">
                <a:solidFill>
                  <a:srgbClr val="005493"/>
                </a:solidFill>
                <a:latin typeface="Lucida Sans Unicode"/>
                <a:cs typeface="Lucida Sans Unicode"/>
              </a:rPr>
              <a:t>a</a:t>
            </a:r>
            <a:r>
              <a:rPr dirty="0" sz="1000" spc="-3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000">
                <a:solidFill>
                  <a:srgbClr val="005493"/>
                </a:solidFill>
                <a:latin typeface="Lucida Sans Unicode"/>
                <a:cs typeface="Lucida Sans Unicode"/>
              </a:rPr>
              <a:t>difficult</a:t>
            </a:r>
            <a:r>
              <a:rPr dirty="0" sz="1000" spc="-3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000">
                <a:solidFill>
                  <a:srgbClr val="005493"/>
                </a:solidFill>
                <a:latin typeface="Lucida Sans Unicode"/>
                <a:cs typeface="Lucida Sans Unicode"/>
              </a:rPr>
              <a:t>one</a:t>
            </a:r>
            <a:r>
              <a:rPr dirty="0" sz="1000" spc="-2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000">
                <a:solidFill>
                  <a:srgbClr val="005493"/>
                </a:solidFill>
                <a:latin typeface="Lucida Sans Unicode"/>
                <a:cs typeface="Lucida Sans Unicode"/>
              </a:rPr>
              <a:t>to</a:t>
            </a:r>
            <a:r>
              <a:rPr dirty="0" sz="1000" spc="-3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-10">
                <a:solidFill>
                  <a:srgbClr val="005493"/>
                </a:solidFill>
                <a:latin typeface="Lucida Sans Unicode"/>
                <a:cs typeface="Lucida Sans Unicode"/>
              </a:rPr>
              <a:t>detect.</a:t>
            </a:r>
            <a:endParaRPr sz="1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54100"/>
            <a:ext cx="5364486" cy="56642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22936" y="1206000"/>
            <a:ext cx="3098800" cy="3086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805305" algn="l"/>
              </a:tabLst>
            </a:pPr>
            <a:r>
              <a:rPr dirty="0" sz="1850" spc="150" b="1">
                <a:solidFill>
                  <a:srgbClr val="BABABA"/>
                </a:solidFill>
                <a:latin typeface="Verdana"/>
                <a:cs typeface="Verdana"/>
              </a:rPr>
              <a:t>COMPUTER</a:t>
            </a:r>
            <a:r>
              <a:rPr dirty="0" sz="1850" b="1">
                <a:solidFill>
                  <a:srgbClr val="BABABA"/>
                </a:solidFill>
                <a:latin typeface="Verdana"/>
                <a:cs typeface="Verdana"/>
              </a:rPr>
              <a:t>	</a:t>
            </a:r>
            <a:r>
              <a:rPr dirty="0" sz="1850" spc="75" b="1">
                <a:solidFill>
                  <a:srgbClr val="BABABA"/>
                </a:solidFill>
                <a:latin typeface="Verdana"/>
                <a:cs typeface="Verdana"/>
              </a:rPr>
              <a:t>SCIENCE </a:t>
            </a:r>
            <a:endParaRPr sz="185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340410" y="1394070"/>
            <a:ext cx="3020695" cy="588010"/>
          </a:xfrm>
          <a:prstGeom prst="rect">
            <a:avLst/>
          </a:prstGeom>
        </p:spPr>
        <p:txBody>
          <a:bodyPr wrap="square" lIns="0" tIns="113030" rIns="0" bIns="0" rtlCol="0" vert="horz">
            <a:spAutoFit/>
          </a:bodyPr>
          <a:lstStyle/>
          <a:p>
            <a:pPr marL="55244">
              <a:lnSpc>
                <a:spcPct val="100000"/>
              </a:lnSpc>
              <a:spcBef>
                <a:spcPts val="890"/>
              </a:spcBef>
            </a:pP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S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E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D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G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E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W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spc="-260" b="1">
                <a:solidFill>
                  <a:srgbClr val="BABABA"/>
                </a:solidFill>
                <a:latin typeface="Verdana"/>
                <a:cs typeface="Verdana"/>
              </a:rPr>
              <a:t>I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C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K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/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W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A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Y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N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spc="-50" b="1">
                <a:solidFill>
                  <a:srgbClr val="BABABA"/>
                </a:solidFill>
                <a:latin typeface="Verdana"/>
                <a:cs typeface="Verdana"/>
              </a:rPr>
              <a:t>E</a:t>
            </a:r>
            <a:endParaRPr sz="11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dirty="0" sz="1200">
                <a:solidFill>
                  <a:srgbClr val="BABABA"/>
                </a:solidFill>
                <a:latin typeface="Arial"/>
                <a:cs typeface="Arial"/>
              </a:rPr>
              <a:t>PA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R</a:t>
            </a:r>
            <a:r>
              <a:rPr dirty="0" sz="1200" spc="-16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BABABA"/>
                </a:solidFill>
                <a:latin typeface="Arial"/>
                <a:cs typeface="Arial"/>
              </a:rPr>
              <a:t>T</a:t>
            </a:r>
            <a:r>
              <a:rPr dirty="0" sz="1200" spc="390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BABABA"/>
                </a:solidFill>
                <a:latin typeface="Arial"/>
                <a:cs typeface="Arial"/>
              </a:rPr>
              <a:t>I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BABABA"/>
                </a:solidFill>
                <a:latin typeface="Arial"/>
                <a:cs typeface="Arial"/>
              </a:rPr>
              <a:t>:</a:t>
            </a:r>
            <a:r>
              <a:rPr dirty="0" sz="1200" spc="390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-170">
                <a:solidFill>
                  <a:srgbClr val="BABABA"/>
                </a:solidFill>
                <a:latin typeface="Arial"/>
                <a:cs typeface="Arial"/>
              </a:rPr>
              <a:t>P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R</a:t>
            </a:r>
            <a:r>
              <a:rPr dirty="0" sz="1200" spc="-17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130">
                <a:solidFill>
                  <a:srgbClr val="BABABA"/>
                </a:solidFill>
                <a:latin typeface="Arial"/>
                <a:cs typeface="Arial"/>
              </a:rPr>
              <a:t>O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65">
                <a:solidFill>
                  <a:srgbClr val="BABABA"/>
                </a:solidFill>
                <a:latin typeface="Arial"/>
                <a:cs typeface="Arial"/>
              </a:rPr>
              <a:t>G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R </a:t>
            </a:r>
            <a:r>
              <a:rPr dirty="0" sz="1200" spc="80">
                <a:solidFill>
                  <a:srgbClr val="BABABA"/>
                </a:solidFill>
                <a:latin typeface="Arial"/>
                <a:cs typeface="Arial"/>
              </a:rPr>
              <a:t>A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145">
                <a:solidFill>
                  <a:srgbClr val="BABABA"/>
                </a:solidFill>
                <a:latin typeface="Arial"/>
                <a:cs typeface="Arial"/>
              </a:rPr>
              <a:t>M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145">
                <a:solidFill>
                  <a:srgbClr val="BABABA"/>
                </a:solidFill>
                <a:latin typeface="Arial"/>
                <a:cs typeface="Arial"/>
              </a:rPr>
              <a:t>M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BABABA"/>
                </a:solidFill>
                <a:latin typeface="Arial"/>
                <a:cs typeface="Arial"/>
              </a:rPr>
              <a:t>I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135">
                <a:solidFill>
                  <a:srgbClr val="BABABA"/>
                </a:solidFill>
                <a:latin typeface="Arial"/>
                <a:cs typeface="Arial"/>
              </a:rPr>
              <a:t>N</a:t>
            </a:r>
            <a:r>
              <a:rPr dirty="0" sz="1200" spc="-14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65">
                <a:solidFill>
                  <a:srgbClr val="BABABA"/>
                </a:solidFill>
                <a:latin typeface="Arial"/>
                <a:cs typeface="Arial"/>
              </a:rPr>
              <a:t>G</a:t>
            </a:r>
            <a:r>
              <a:rPr dirty="0" sz="1200" spc="390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BABABA"/>
                </a:solidFill>
                <a:latin typeface="Arial"/>
                <a:cs typeface="Arial"/>
              </a:rPr>
              <a:t>I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135">
                <a:solidFill>
                  <a:srgbClr val="BABABA"/>
                </a:solidFill>
                <a:latin typeface="Arial"/>
                <a:cs typeface="Arial"/>
              </a:rPr>
              <a:t>N</a:t>
            </a:r>
            <a:r>
              <a:rPr dirty="0" sz="1200" spc="390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80">
                <a:solidFill>
                  <a:srgbClr val="BABABA"/>
                </a:solidFill>
                <a:latin typeface="Arial"/>
                <a:cs typeface="Arial"/>
              </a:rPr>
              <a:t>JAVA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828800" y="2363673"/>
            <a:ext cx="7607300" cy="129730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85090" rIns="0" bIns="0" rtlCol="0" vert="horz">
            <a:spAutoFit/>
          </a:bodyPr>
          <a:lstStyle/>
          <a:p>
            <a:pPr marL="119380">
              <a:lnSpc>
                <a:spcPct val="100000"/>
              </a:lnSpc>
              <a:spcBef>
                <a:spcPts val="670"/>
              </a:spcBef>
            </a:pPr>
            <a:r>
              <a:rPr dirty="0" sz="1100" i="1">
                <a:latin typeface="Lucida Sans Italic"/>
                <a:cs typeface="Lucida Sans Italic"/>
              </a:rPr>
              <a:t>Image</a:t>
            </a:r>
            <a:r>
              <a:rPr dirty="0" sz="1100" spc="30" i="1">
                <a:latin typeface="Lucida Sans Italic"/>
                <a:cs typeface="Lucida Sans Italic"/>
              </a:rPr>
              <a:t> </a:t>
            </a:r>
            <a:r>
              <a:rPr dirty="0" sz="1100" spc="-10" i="1">
                <a:latin typeface="Lucida Sans Italic"/>
                <a:cs typeface="Lucida Sans Italic"/>
              </a:rPr>
              <a:t>sources</a:t>
            </a:r>
            <a:endParaRPr sz="1100">
              <a:latin typeface="Lucida Sans Italic"/>
              <a:cs typeface="Lucida Sans Italic"/>
            </a:endParaRPr>
          </a:p>
          <a:p>
            <a:pPr marL="258445" marR="4079875">
              <a:lnSpc>
                <a:spcPct val="156800"/>
              </a:lnSpc>
              <a:spcBef>
                <a:spcPts val="550"/>
              </a:spcBef>
            </a:pPr>
            <a:r>
              <a:rPr dirty="0" sz="900" spc="-10">
                <a:latin typeface="Lucida Console"/>
                <a:cs typeface="Lucida Console"/>
                <a:hlinkClick r:id="rId3"/>
              </a:rPr>
              <a:t>http://web.media.mit.edu/~papert/</a:t>
            </a:r>
            <a:r>
              <a:rPr dirty="0" sz="900" spc="-10">
                <a:latin typeface="Lucida Console"/>
                <a:cs typeface="Lucida Console"/>
              </a:rPr>
              <a:t> </a:t>
            </a:r>
            <a:r>
              <a:rPr dirty="0" sz="900" spc="-10">
                <a:latin typeface="Lucida Console"/>
                <a:cs typeface="Lucida Console"/>
                <a:hlinkClick r:id="rId4"/>
              </a:rPr>
              <a:t>http://en.wikipedia.org/wiki/Logarithmic_spiral</a:t>
            </a:r>
            <a:endParaRPr sz="900">
              <a:latin typeface="Lucida Console"/>
              <a:cs typeface="Lucida Console"/>
            </a:endParaRPr>
          </a:p>
          <a:p>
            <a:pPr marL="258445" marR="125095">
              <a:lnSpc>
                <a:spcPct val="156800"/>
              </a:lnSpc>
            </a:pPr>
            <a:r>
              <a:rPr dirty="0" sz="900" spc="-10">
                <a:latin typeface="Lucida Console"/>
                <a:cs typeface="Lucida Console"/>
              </a:rPr>
              <a:t>http://en.wikipedia.org/wiki/Logarithmic_spiral#/media/File:Nautilus_Cutaway_with_Logarithmic_Spiral.png</a:t>
            </a:r>
            <a:r>
              <a:rPr dirty="0" sz="900" spc="500">
                <a:latin typeface="Lucida Console"/>
                <a:cs typeface="Lucida Console"/>
              </a:rPr>
              <a:t> </a:t>
            </a:r>
            <a:r>
              <a:rPr dirty="0" sz="900" spc="-10">
                <a:latin typeface="Lucida Console"/>
                <a:cs typeface="Lucida Console"/>
              </a:rPr>
              <a:t>http://en.wikipedia.org/wiki/File:Low_pressure_system_over_Iceland.jpg</a:t>
            </a:r>
            <a:endParaRPr sz="900">
              <a:latin typeface="Lucida Console"/>
              <a:cs typeface="Lucida Console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30200" y="6394081"/>
            <a:ext cx="2870200" cy="20383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6350" rIns="0" bIns="0" rtlCol="0" vert="horz">
            <a:spAutoFit/>
          </a:bodyPr>
          <a:lstStyle/>
          <a:p>
            <a:pPr marL="75565">
              <a:lnSpc>
                <a:spcPct val="100000"/>
              </a:lnSpc>
              <a:spcBef>
                <a:spcPts val="50"/>
              </a:spcBef>
            </a:pPr>
            <a:r>
              <a:rPr dirty="0" sz="1000" spc="75">
                <a:solidFill>
                  <a:srgbClr val="797979"/>
                </a:solidFill>
                <a:latin typeface="Lucida Console"/>
                <a:cs typeface="Lucida Console"/>
              </a:rPr>
              <a:t>CS.9.C.CreatingDTs.Turtles </a:t>
            </a:r>
            <a:endParaRPr sz="1000">
              <a:latin typeface="Lucida Console"/>
              <a:cs typeface="Lucida Consol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54100"/>
            <a:ext cx="5364486" cy="56642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3182937" y="3272819"/>
            <a:ext cx="3542665" cy="21926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426084" indent="-414020">
              <a:lnSpc>
                <a:spcPct val="100000"/>
              </a:lnSpc>
              <a:spcBef>
                <a:spcPts val="90"/>
              </a:spcBef>
              <a:buAutoNum type="arabicPeriod" startAt="9"/>
              <a:tabLst>
                <a:tab pos="426720" algn="l"/>
              </a:tabLst>
            </a:pPr>
            <a:r>
              <a:rPr dirty="0" sz="2650">
                <a:solidFill>
                  <a:srgbClr val="A9A9A9"/>
                </a:solidFill>
                <a:latin typeface="Arial"/>
                <a:cs typeface="Arial"/>
              </a:rPr>
              <a:t>Creating</a:t>
            </a:r>
            <a:r>
              <a:rPr dirty="0" sz="2650" spc="185">
                <a:solidFill>
                  <a:srgbClr val="A9A9A9"/>
                </a:solidFill>
                <a:latin typeface="Arial"/>
                <a:cs typeface="Arial"/>
              </a:rPr>
              <a:t> </a:t>
            </a:r>
            <a:r>
              <a:rPr dirty="0" sz="2650" spc="50">
                <a:solidFill>
                  <a:srgbClr val="A9A9A9"/>
                </a:solidFill>
                <a:latin typeface="Arial"/>
                <a:cs typeface="Arial"/>
              </a:rPr>
              <a:t>Data</a:t>
            </a:r>
            <a:r>
              <a:rPr dirty="0" sz="2650" spc="180">
                <a:solidFill>
                  <a:srgbClr val="A9A9A9"/>
                </a:solidFill>
                <a:latin typeface="Arial"/>
                <a:cs typeface="Arial"/>
              </a:rPr>
              <a:t> </a:t>
            </a:r>
            <a:r>
              <a:rPr dirty="0" sz="2650" spc="-85">
                <a:solidFill>
                  <a:srgbClr val="A9A9A9"/>
                </a:solidFill>
                <a:latin typeface="Arial"/>
                <a:cs typeface="Arial"/>
              </a:rPr>
              <a:t>Types</a:t>
            </a:r>
            <a:endParaRPr sz="2650">
              <a:latin typeface="Arial"/>
              <a:cs typeface="Arial"/>
            </a:endParaRPr>
          </a:p>
          <a:p>
            <a:pPr lvl="1" marL="1044575" indent="-220979">
              <a:lnSpc>
                <a:spcPct val="100000"/>
              </a:lnSpc>
              <a:spcBef>
                <a:spcPts val="2625"/>
              </a:spcBef>
              <a:buChar char="•"/>
              <a:tabLst>
                <a:tab pos="1045210" algn="l"/>
              </a:tabLst>
            </a:pPr>
            <a:r>
              <a:rPr dirty="0" sz="1950" spc="60">
                <a:solidFill>
                  <a:srgbClr val="929292"/>
                </a:solidFill>
                <a:latin typeface="Arial"/>
                <a:cs typeface="Arial"/>
              </a:rPr>
              <a:t>Overview</a:t>
            </a:r>
            <a:endParaRPr sz="1950">
              <a:latin typeface="Arial"/>
              <a:cs typeface="Arial"/>
            </a:endParaRPr>
          </a:p>
          <a:p>
            <a:pPr lvl="1" marL="1044575" indent="-220979">
              <a:lnSpc>
                <a:spcPct val="100000"/>
              </a:lnSpc>
              <a:spcBef>
                <a:spcPts val="635"/>
              </a:spcBef>
              <a:buChar char="•"/>
              <a:tabLst>
                <a:tab pos="1045210" algn="l"/>
              </a:tabLst>
            </a:pPr>
            <a:r>
              <a:rPr dirty="0" sz="1950">
                <a:solidFill>
                  <a:srgbClr val="929292"/>
                </a:solidFill>
                <a:latin typeface="Arial"/>
                <a:cs typeface="Arial"/>
              </a:rPr>
              <a:t>Point</a:t>
            </a:r>
            <a:r>
              <a:rPr dirty="0" sz="1950" spc="-80">
                <a:solidFill>
                  <a:srgbClr val="929292"/>
                </a:solidFill>
                <a:latin typeface="Arial"/>
                <a:cs typeface="Arial"/>
              </a:rPr>
              <a:t> </a:t>
            </a:r>
            <a:r>
              <a:rPr dirty="0" sz="1950" spc="-10">
                <a:solidFill>
                  <a:srgbClr val="929292"/>
                </a:solidFill>
                <a:latin typeface="Arial"/>
                <a:cs typeface="Arial"/>
              </a:rPr>
              <a:t>charges</a:t>
            </a:r>
            <a:endParaRPr sz="1950">
              <a:latin typeface="Arial"/>
              <a:cs typeface="Arial"/>
            </a:endParaRPr>
          </a:p>
          <a:p>
            <a:pPr lvl="1" marL="1044575" indent="-220979">
              <a:lnSpc>
                <a:spcPct val="100000"/>
              </a:lnSpc>
              <a:spcBef>
                <a:spcPts val="635"/>
              </a:spcBef>
              <a:buChar char="•"/>
              <a:tabLst>
                <a:tab pos="1045210" algn="l"/>
              </a:tabLst>
            </a:pPr>
            <a:r>
              <a:rPr dirty="0" sz="1950">
                <a:solidFill>
                  <a:srgbClr val="929292"/>
                </a:solidFill>
                <a:latin typeface="Arial"/>
                <a:cs typeface="Arial"/>
              </a:rPr>
              <a:t>Turtle</a:t>
            </a:r>
            <a:r>
              <a:rPr dirty="0" sz="1950" spc="-60">
                <a:solidFill>
                  <a:srgbClr val="929292"/>
                </a:solidFill>
                <a:latin typeface="Arial"/>
                <a:cs typeface="Arial"/>
              </a:rPr>
              <a:t> </a:t>
            </a:r>
            <a:r>
              <a:rPr dirty="0" sz="1950" spc="-10">
                <a:solidFill>
                  <a:srgbClr val="929292"/>
                </a:solidFill>
                <a:latin typeface="Arial"/>
                <a:cs typeface="Arial"/>
              </a:rPr>
              <a:t>graphics</a:t>
            </a:r>
            <a:endParaRPr sz="1950">
              <a:latin typeface="Arial"/>
              <a:cs typeface="Arial"/>
            </a:endParaRPr>
          </a:p>
          <a:p>
            <a:pPr lvl="1" marL="1044575" indent="-220979">
              <a:lnSpc>
                <a:spcPct val="100000"/>
              </a:lnSpc>
              <a:spcBef>
                <a:spcPts val="630"/>
              </a:spcBef>
              <a:buChar char="•"/>
              <a:tabLst>
                <a:tab pos="1045210" algn="l"/>
              </a:tabLst>
            </a:pPr>
            <a:r>
              <a:rPr dirty="0" sz="1950">
                <a:latin typeface="Arial"/>
                <a:cs typeface="Arial"/>
              </a:rPr>
              <a:t>Complex</a:t>
            </a:r>
            <a:r>
              <a:rPr dirty="0" sz="1950" spc="330">
                <a:latin typeface="Arial"/>
                <a:cs typeface="Arial"/>
              </a:rPr>
              <a:t> </a:t>
            </a:r>
            <a:r>
              <a:rPr dirty="0" sz="1950" spc="-10">
                <a:latin typeface="Arial"/>
                <a:cs typeface="Arial"/>
              </a:rPr>
              <a:t>numbers</a:t>
            </a:r>
            <a:endParaRPr sz="195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322936" y="1206000"/>
            <a:ext cx="3098800" cy="7759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805305" algn="l"/>
              </a:tabLst>
            </a:pPr>
            <a:r>
              <a:rPr dirty="0" sz="1850" spc="150" b="1">
                <a:solidFill>
                  <a:srgbClr val="BABABA"/>
                </a:solidFill>
                <a:latin typeface="Verdana"/>
                <a:cs typeface="Verdana"/>
              </a:rPr>
              <a:t>COMPUTER</a:t>
            </a:r>
            <a:r>
              <a:rPr dirty="0" sz="1850" b="1">
                <a:solidFill>
                  <a:srgbClr val="BABABA"/>
                </a:solidFill>
                <a:latin typeface="Verdana"/>
                <a:cs typeface="Verdana"/>
              </a:rPr>
              <a:t>	</a:t>
            </a:r>
            <a:r>
              <a:rPr dirty="0" sz="1850" spc="75" b="1">
                <a:solidFill>
                  <a:srgbClr val="BABABA"/>
                </a:solidFill>
                <a:latin typeface="Verdana"/>
                <a:cs typeface="Verdana"/>
              </a:rPr>
              <a:t>SCIENCE </a:t>
            </a:r>
            <a:endParaRPr sz="1850">
              <a:latin typeface="Verdana"/>
              <a:cs typeface="Verdana"/>
            </a:endParaRPr>
          </a:p>
          <a:p>
            <a:pPr marL="72390">
              <a:lnSpc>
                <a:spcPct val="100000"/>
              </a:lnSpc>
              <a:spcBef>
                <a:spcPts val="45"/>
              </a:spcBef>
            </a:pP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S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E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D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G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E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W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spc="-260" b="1">
                <a:solidFill>
                  <a:srgbClr val="BABABA"/>
                </a:solidFill>
                <a:latin typeface="Verdana"/>
                <a:cs typeface="Verdana"/>
              </a:rPr>
              <a:t>I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C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K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/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W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A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Y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N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spc="-50" b="1">
                <a:solidFill>
                  <a:srgbClr val="BABABA"/>
                </a:solidFill>
                <a:latin typeface="Verdana"/>
                <a:cs typeface="Verdana"/>
              </a:rPr>
              <a:t>E</a:t>
            </a:r>
            <a:endParaRPr sz="1150">
              <a:latin typeface="Verdana"/>
              <a:cs typeface="Verdana"/>
            </a:endParaRPr>
          </a:p>
          <a:p>
            <a:pPr marL="29845">
              <a:lnSpc>
                <a:spcPct val="100000"/>
              </a:lnSpc>
              <a:spcBef>
                <a:spcPts val="815"/>
              </a:spcBef>
            </a:pPr>
            <a:r>
              <a:rPr dirty="0" sz="1200">
                <a:solidFill>
                  <a:srgbClr val="BABABA"/>
                </a:solidFill>
                <a:latin typeface="Arial"/>
                <a:cs typeface="Arial"/>
              </a:rPr>
              <a:t>PA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R</a:t>
            </a:r>
            <a:r>
              <a:rPr dirty="0" sz="1200" spc="-16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BABABA"/>
                </a:solidFill>
                <a:latin typeface="Arial"/>
                <a:cs typeface="Arial"/>
              </a:rPr>
              <a:t>T</a:t>
            </a:r>
            <a:r>
              <a:rPr dirty="0" sz="1200" spc="390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BABABA"/>
                </a:solidFill>
                <a:latin typeface="Arial"/>
                <a:cs typeface="Arial"/>
              </a:rPr>
              <a:t>I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BABABA"/>
                </a:solidFill>
                <a:latin typeface="Arial"/>
                <a:cs typeface="Arial"/>
              </a:rPr>
              <a:t>:</a:t>
            </a:r>
            <a:r>
              <a:rPr dirty="0" sz="1200" spc="390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-170">
                <a:solidFill>
                  <a:srgbClr val="BABABA"/>
                </a:solidFill>
                <a:latin typeface="Arial"/>
                <a:cs typeface="Arial"/>
              </a:rPr>
              <a:t>P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R</a:t>
            </a:r>
            <a:r>
              <a:rPr dirty="0" sz="1200" spc="-17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130">
                <a:solidFill>
                  <a:srgbClr val="BABABA"/>
                </a:solidFill>
                <a:latin typeface="Arial"/>
                <a:cs typeface="Arial"/>
              </a:rPr>
              <a:t>O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65">
                <a:solidFill>
                  <a:srgbClr val="BABABA"/>
                </a:solidFill>
                <a:latin typeface="Arial"/>
                <a:cs typeface="Arial"/>
              </a:rPr>
              <a:t>G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R </a:t>
            </a:r>
            <a:r>
              <a:rPr dirty="0" sz="1200" spc="80">
                <a:solidFill>
                  <a:srgbClr val="BABABA"/>
                </a:solidFill>
                <a:latin typeface="Arial"/>
                <a:cs typeface="Arial"/>
              </a:rPr>
              <a:t>A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145">
                <a:solidFill>
                  <a:srgbClr val="BABABA"/>
                </a:solidFill>
                <a:latin typeface="Arial"/>
                <a:cs typeface="Arial"/>
              </a:rPr>
              <a:t>M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145">
                <a:solidFill>
                  <a:srgbClr val="BABABA"/>
                </a:solidFill>
                <a:latin typeface="Arial"/>
                <a:cs typeface="Arial"/>
              </a:rPr>
              <a:t>M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BABABA"/>
                </a:solidFill>
                <a:latin typeface="Arial"/>
                <a:cs typeface="Arial"/>
              </a:rPr>
              <a:t>I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135">
                <a:solidFill>
                  <a:srgbClr val="BABABA"/>
                </a:solidFill>
                <a:latin typeface="Arial"/>
                <a:cs typeface="Arial"/>
              </a:rPr>
              <a:t>N</a:t>
            </a:r>
            <a:r>
              <a:rPr dirty="0" sz="1200" spc="-14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65">
                <a:solidFill>
                  <a:srgbClr val="BABABA"/>
                </a:solidFill>
                <a:latin typeface="Arial"/>
                <a:cs typeface="Arial"/>
              </a:rPr>
              <a:t>G</a:t>
            </a:r>
            <a:r>
              <a:rPr dirty="0" sz="1200" spc="390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BABABA"/>
                </a:solidFill>
                <a:latin typeface="Arial"/>
                <a:cs typeface="Arial"/>
              </a:rPr>
              <a:t>I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135">
                <a:solidFill>
                  <a:srgbClr val="BABABA"/>
                </a:solidFill>
                <a:latin typeface="Arial"/>
                <a:cs typeface="Arial"/>
              </a:rPr>
              <a:t>N</a:t>
            </a:r>
            <a:r>
              <a:rPr dirty="0" sz="1200" spc="390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80">
                <a:solidFill>
                  <a:srgbClr val="BABABA"/>
                </a:solidFill>
                <a:latin typeface="Arial"/>
                <a:cs typeface="Arial"/>
              </a:rPr>
              <a:t>JAVA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30200" y="6394081"/>
            <a:ext cx="2870200" cy="20383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6350" rIns="0" bIns="0" rtlCol="0" vert="horz">
            <a:spAutoFit/>
          </a:bodyPr>
          <a:lstStyle/>
          <a:p>
            <a:pPr marL="75565">
              <a:lnSpc>
                <a:spcPct val="100000"/>
              </a:lnSpc>
              <a:spcBef>
                <a:spcPts val="50"/>
              </a:spcBef>
            </a:pPr>
            <a:r>
              <a:rPr dirty="0" sz="1000" spc="75">
                <a:solidFill>
                  <a:srgbClr val="797979"/>
                </a:solidFill>
                <a:latin typeface="Lucida Console"/>
                <a:cs typeface="Lucida Console"/>
              </a:rPr>
              <a:t>CS.9.D.CreatingDTs.Mandelbrot </a:t>
            </a:r>
            <a:endParaRPr sz="1000">
              <a:latin typeface="Lucida Console"/>
              <a:cs typeface="Lucida Consol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0700" y="1581745"/>
            <a:ext cx="9017635" cy="0"/>
          </a:xfrm>
          <a:custGeom>
            <a:avLst/>
            <a:gdLst/>
            <a:ahLst/>
            <a:cxnLst/>
            <a:rect l="l" t="t" r="r" b="b"/>
            <a:pathLst>
              <a:path w="9017635" h="0">
                <a:moveTo>
                  <a:pt x="0" y="0"/>
                </a:moveTo>
                <a:lnTo>
                  <a:pt x="9017020" y="0"/>
                </a:lnTo>
              </a:path>
            </a:pathLst>
          </a:custGeom>
          <a:ln w="52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520700" y="1791525"/>
            <a:ext cx="8470900" cy="457834"/>
            <a:chOff x="520700" y="1791525"/>
            <a:chExt cx="8470900" cy="457834"/>
          </a:xfrm>
        </p:grpSpPr>
        <p:sp>
          <p:nvSpPr>
            <p:cNvPr id="4" name="object 4" descr=""/>
            <p:cNvSpPr/>
            <p:nvPr/>
          </p:nvSpPr>
          <p:spPr>
            <a:xfrm>
              <a:off x="520700" y="1791525"/>
              <a:ext cx="8470900" cy="457834"/>
            </a:xfrm>
            <a:custGeom>
              <a:avLst/>
              <a:gdLst/>
              <a:ahLst/>
              <a:cxnLst/>
              <a:rect l="l" t="t" r="r" b="b"/>
              <a:pathLst>
                <a:path w="8470900" h="457835">
                  <a:moveTo>
                    <a:pt x="0" y="0"/>
                  </a:moveTo>
                  <a:lnTo>
                    <a:pt x="8470900" y="0"/>
                  </a:lnTo>
                  <a:lnTo>
                    <a:pt x="8470900" y="457708"/>
                  </a:lnTo>
                  <a:lnTo>
                    <a:pt x="0" y="4577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8345443" y="1874702"/>
              <a:ext cx="292735" cy="0"/>
            </a:xfrm>
            <a:custGeom>
              <a:avLst/>
              <a:gdLst/>
              <a:ahLst/>
              <a:cxnLst/>
              <a:rect l="l" t="t" r="r" b="b"/>
              <a:pathLst>
                <a:path w="292734" h="0">
                  <a:moveTo>
                    <a:pt x="0" y="0"/>
                  </a:moveTo>
                  <a:lnTo>
                    <a:pt x="292416" y="0"/>
                  </a:lnTo>
                </a:path>
              </a:pathLst>
            </a:custGeom>
            <a:ln w="87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519430" y="1250334"/>
            <a:ext cx="8332470" cy="87312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dirty="0" sz="1700">
                <a:latin typeface="Arial"/>
                <a:cs typeface="Arial"/>
              </a:rPr>
              <a:t>Crash</a:t>
            </a:r>
            <a:r>
              <a:rPr dirty="0" sz="1700" spc="12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course</a:t>
            </a:r>
            <a:r>
              <a:rPr dirty="0" sz="1700" spc="13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in</a:t>
            </a:r>
            <a:r>
              <a:rPr dirty="0" sz="1700" spc="13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complex</a:t>
            </a:r>
            <a:r>
              <a:rPr dirty="0" sz="1700" spc="130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numbers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200">
              <a:latin typeface="Arial"/>
              <a:cs typeface="Arial"/>
            </a:endParaRPr>
          </a:p>
          <a:p>
            <a:pPr marL="130175">
              <a:lnSpc>
                <a:spcPct val="100000"/>
              </a:lnSpc>
            </a:pPr>
            <a:r>
              <a:rPr dirty="0" baseline="1915" sz="2175">
                <a:latin typeface="Lucida Sans Unicode"/>
                <a:cs typeface="Lucida Sans Unicode"/>
              </a:rPr>
              <a:t>A</a:t>
            </a:r>
            <a:r>
              <a:rPr dirty="0" baseline="1915" sz="2175" spc="60">
                <a:latin typeface="Lucida Sans Unicode"/>
                <a:cs typeface="Lucida Sans Unicode"/>
              </a:rPr>
              <a:t> </a:t>
            </a:r>
            <a:r>
              <a:rPr dirty="0" baseline="1915" sz="2175">
                <a:solidFill>
                  <a:srgbClr val="005493"/>
                </a:solidFill>
                <a:latin typeface="Lucida Sans Unicode"/>
                <a:cs typeface="Lucida Sans Unicode"/>
              </a:rPr>
              <a:t>complex</a:t>
            </a:r>
            <a:r>
              <a:rPr dirty="0" baseline="1915" sz="2175" spc="67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baseline="1915" sz="2175">
                <a:solidFill>
                  <a:srgbClr val="005493"/>
                </a:solidFill>
                <a:latin typeface="Lucida Sans Unicode"/>
                <a:cs typeface="Lucida Sans Unicode"/>
              </a:rPr>
              <a:t>number</a:t>
            </a:r>
            <a:r>
              <a:rPr dirty="0" baseline="1915" sz="2175" spc="67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baseline="1915" sz="2175">
                <a:latin typeface="Lucida Sans Unicode"/>
                <a:cs typeface="Lucida Sans Unicode"/>
              </a:rPr>
              <a:t>is</a:t>
            </a:r>
            <a:r>
              <a:rPr dirty="0" baseline="1915" sz="2175" spc="67">
                <a:latin typeface="Lucida Sans Unicode"/>
                <a:cs typeface="Lucida Sans Unicode"/>
              </a:rPr>
              <a:t> </a:t>
            </a:r>
            <a:r>
              <a:rPr dirty="0" baseline="1915" sz="2175">
                <a:latin typeface="Lucida Sans Unicode"/>
                <a:cs typeface="Lucida Sans Unicode"/>
              </a:rPr>
              <a:t>a</a:t>
            </a:r>
            <a:r>
              <a:rPr dirty="0" baseline="1915" sz="2175" spc="60">
                <a:latin typeface="Lucida Sans Unicode"/>
                <a:cs typeface="Lucida Sans Unicode"/>
              </a:rPr>
              <a:t> </a:t>
            </a:r>
            <a:r>
              <a:rPr dirty="0" baseline="1915" sz="2175">
                <a:latin typeface="Lucida Sans Unicode"/>
                <a:cs typeface="Lucida Sans Unicode"/>
              </a:rPr>
              <a:t>number</a:t>
            </a:r>
            <a:r>
              <a:rPr dirty="0" baseline="1915" sz="2175" spc="67">
                <a:latin typeface="Lucida Sans Unicode"/>
                <a:cs typeface="Lucida Sans Unicode"/>
              </a:rPr>
              <a:t> </a:t>
            </a:r>
            <a:r>
              <a:rPr dirty="0" baseline="1915" sz="2175">
                <a:latin typeface="Lucida Sans Unicode"/>
                <a:cs typeface="Lucida Sans Unicode"/>
              </a:rPr>
              <a:t>of</a:t>
            </a:r>
            <a:r>
              <a:rPr dirty="0" baseline="1915" sz="2175" spc="67">
                <a:latin typeface="Lucida Sans Unicode"/>
                <a:cs typeface="Lucida Sans Unicode"/>
              </a:rPr>
              <a:t> </a:t>
            </a:r>
            <a:r>
              <a:rPr dirty="0" baseline="1915" sz="2175">
                <a:latin typeface="Lucida Sans Unicode"/>
                <a:cs typeface="Lucida Sans Unicode"/>
              </a:rPr>
              <a:t>the</a:t>
            </a:r>
            <a:r>
              <a:rPr dirty="0" baseline="1915" sz="2175" spc="67">
                <a:latin typeface="Lucida Sans Unicode"/>
                <a:cs typeface="Lucida Sans Unicode"/>
              </a:rPr>
              <a:t> </a:t>
            </a:r>
            <a:r>
              <a:rPr dirty="0" baseline="1915" sz="2175">
                <a:latin typeface="Lucida Sans Unicode"/>
                <a:cs typeface="Lucida Sans Unicode"/>
              </a:rPr>
              <a:t>form</a:t>
            </a:r>
            <a:r>
              <a:rPr dirty="0" baseline="1915" sz="2175" spc="67">
                <a:latin typeface="Lucida Sans Unicode"/>
                <a:cs typeface="Lucida Sans Unicode"/>
              </a:rPr>
              <a:t> </a:t>
            </a:r>
            <a:r>
              <a:rPr dirty="0" baseline="1915" sz="2175" i="1">
                <a:latin typeface="Verdana"/>
                <a:cs typeface="Verdana"/>
              </a:rPr>
              <a:t>a</a:t>
            </a:r>
            <a:r>
              <a:rPr dirty="0" baseline="1915" sz="2175" spc="-22" i="1">
                <a:latin typeface="Verdana"/>
                <a:cs typeface="Verdana"/>
              </a:rPr>
              <a:t> </a:t>
            </a:r>
            <a:r>
              <a:rPr dirty="0" baseline="1915" sz="2175" spc="-337">
                <a:latin typeface="Lucida Sans Unicode"/>
                <a:cs typeface="Lucida Sans Unicode"/>
              </a:rPr>
              <a:t>+</a:t>
            </a:r>
            <a:r>
              <a:rPr dirty="0" baseline="1915" sz="2175" spc="67">
                <a:latin typeface="Lucida Sans Unicode"/>
                <a:cs typeface="Lucida Sans Unicode"/>
              </a:rPr>
              <a:t> </a:t>
            </a:r>
            <a:r>
              <a:rPr dirty="0" baseline="1915" sz="2175" i="1">
                <a:latin typeface="Lucida Sans Italic"/>
                <a:cs typeface="Lucida Sans Italic"/>
              </a:rPr>
              <a:t>bi</a:t>
            </a:r>
            <a:r>
              <a:rPr dirty="0" baseline="1915" sz="2175" spc="67" i="1">
                <a:latin typeface="Lucida Sans Italic"/>
                <a:cs typeface="Lucida Sans Italic"/>
              </a:rPr>
              <a:t> </a:t>
            </a:r>
            <a:r>
              <a:rPr dirty="0" baseline="1915" sz="2175">
                <a:latin typeface="Lucida Sans Unicode"/>
                <a:cs typeface="Lucida Sans Unicode"/>
              </a:rPr>
              <a:t>where</a:t>
            </a:r>
            <a:r>
              <a:rPr dirty="0" baseline="1915" sz="2175" spc="67">
                <a:latin typeface="Lucida Sans Unicode"/>
                <a:cs typeface="Lucida Sans Unicode"/>
              </a:rPr>
              <a:t> </a:t>
            </a:r>
            <a:r>
              <a:rPr dirty="0" baseline="1915" sz="2175" i="1">
                <a:latin typeface="Verdana"/>
                <a:cs typeface="Verdana"/>
              </a:rPr>
              <a:t>a</a:t>
            </a:r>
            <a:r>
              <a:rPr dirty="0" baseline="1915" sz="2175" spc="-22" i="1">
                <a:latin typeface="Verdana"/>
                <a:cs typeface="Verdana"/>
              </a:rPr>
              <a:t> </a:t>
            </a:r>
            <a:r>
              <a:rPr dirty="0" baseline="1915" sz="2175">
                <a:latin typeface="Lucida Sans Unicode"/>
                <a:cs typeface="Lucida Sans Unicode"/>
              </a:rPr>
              <a:t>and</a:t>
            </a:r>
            <a:r>
              <a:rPr dirty="0" baseline="1915" sz="2175" spc="67">
                <a:latin typeface="Lucida Sans Unicode"/>
                <a:cs typeface="Lucida Sans Unicode"/>
              </a:rPr>
              <a:t> </a:t>
            </a:r>
            <a:r>
              <a:rPr dirty="0" baseline="1915" sz="2175" i="1">
                <a:latin typeface="Lucida Sans Italic"/>
                <a:cs typeface="Lucida Sans Italic"/>
              </a:rPr>
              <a:t>b</a:t>
            </a:r>
            <a:r>
              <a:rPr dirty="0" baseline="1915" sz="2175" spc="67" i="1">
                <a:latin typeface="Lucida Sans Italic"/>
                <a:cs typeface="Lucida Sans Italic"/>
              </a:rPr>
              <a:t> </a:t>
            </a:r>
            <a:r>
              <a:rPr dirty="0" baseline="1915" sz="2175">
                <a:latin typeface="Lucida Sans Unicode"/>
                <a:cs typeface="Lucida Sans Unicode"/>
              </a:rPr>
              <a:t>are</a:t>
            </a:r>
            <a:r>
              <a:rPr dirty="0" baseline="1915" sz="2175" spc="67">
                <a:latin typeface="Lucida Sans Unicode"/>
                <a:cs typeface="Lucida Sans Unicode"/>
              </a:rPr>
              <a:t> </a:t>
            </a:r>
            <a:r>
              <a:rPr dirty="0" baseline="1915" sz="2175">
                <a:latin typeface="Lucida Sans Unicode"/>
                <a:cs typeface="Lucida Sans Unicode"/>
              </a:rPr>
              <a:t>real</a:t>
            </a:r>
            <a:r>
              <a:rPr dirty="0" baseline="1915" sz="2175" spc="67">
                <a:latin typeface="Lucida Sans Unicode"/>
                <a:cs typeface="Lucida Sans Unicode"/>
              </a:rPr>
              <a:t> </a:t>
            </a:r>
            <a:r>
              <a:rPr dirty="0" baseline="1915" sz="2175">
                <a:latin typeface="Lucida Sans Unicode"/>
                <a:cs typeface="Lucida Sans Unicode"/>
              </a:rPr>
              <a:t>and</a:t>
            </a:r>
            <a:r>
              <a:rPr dirty="0" baseline="1915" sz="2175" spc="434">
                <a:latin typeface="Lucida Sans Unicode"/>
                <a:cs typeface="Lucida Sans Unicode"/>
              </a:rPr>
              <a:t> </a:t>
            </a:r>
            <a:r>
              <a:rPr dirty="0" sz="1700" i="1">
                <a:latin typeface="Trebuchet MS"/>
                <a:cs typeface="Trebuchet MS"/>
              </a:rPr>
              <a:t>i</a:t>
            </a:r>
            <a:r>
              <a:rPr dirty="0" sz="1700" spc="425" i="1">
                <a:latin typeface="Adobe Clean"/>
                <a:cs typeface="Adobe Clean"/>
              </a:rPr>
              <a:t>   </a:t>
            </a:r>
            <a:r>
              <a:rPr dirty="0" baseline="49019" sz="2550" spc="832" i="1">
                <a:latin typeface="Adobe Clean"/>
                <a:cs typeface="Adobe Clean"/>
              </a:rPr>
              <a:t>✓</a:t>
            </a:r>
            <a:r>
              <a:rPr dirty="0" sz="1700" spc="555" i="1">
                <a:latin typeface="Adobe Clean"/>
                <a:cs typeface="Adobe Clean"/>
              </a:rPr>
              <a:t>-</a:t>
            </a:r>
            <a:r>
              <a:rPr dirty="0" sz="1700" spc="85">
                <a:latin typeface="Calibri"/>
                <a:cs typeface="Calibri"/>
              </a:rPr>
              <a:t>1</a:t>
            </a:r>
            <a:r>
              <a:rPr dirty="0" sz="1700" spc="490">
                <a:latin typeface="Calibri"/>
                <a:cs typeface="Calibri"/>
              </a:rPr>
              <a:t> </a:t>
            </a:r>
            <a:r>
              <a:rPr dirty="0" baseline="1915" sz="2175" spc="-75">
                <a:latin typeface="Lucida Sans Unicode"/>
                <a:cs typeface="Lucida Sans Unicode"/>
              </a:rPr>
              <a:t>.</a:t>
            </a:r>
            <a:endParaRPr baseline="1915" sz="2175">
              <a:latin typeface="Lucida Sans Unicode"/>
              <a:cs typeface="Lucida Sans Unicode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11504" y="2380995"/>
            <a:ext cx="1052995" cy="1289303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55000" y="2375738"/>
            <a:ext cx="1079500" cy="1307261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520700" y="2414523"/>
            <a:ext cx="6197600" cy="953769"/>
          </a:xfrm>
          <a:prstGeom prst="rect">
            <a:avLst/>
          </a:prstGeom>
          <a:solidFill>
            <a:srgbClr val="FFFFFF"/>
          </a:solidFill>
        </p:spPr>
        <p:txBody>
          <a:bodyPr wrap="square" lIns="0" tIns="50800" rIns="0" bIns="0" rtlCol="0" vert="horz">
            <a:spAutoFit/>
          </a:bodyPr>
          <a:lstStyle/>
          <a:p>
            <a:pPr marL="128270" marR="501015">
              <a:lnSpc>
                <a:spcPct val="118700"/>
              </a:lnSpc>
              <a:spcBef>
                <a:spcPts val="400"/>
              </a:spcBef>
            </a:pPr>
            <a:r>
              <a:rPr dirty="0" sz="1450">
                <a:latin typeface="Lucida Sans Unicode"/>
                <a:cs typeface="Lucida Sans Unicode"/>
              </a:rPr>
              <a:t>Complex</a:t>
            </a:r>
            <a:r>
              <a:rPr dirty="0" sz="1450" spc="11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numbers</a:t>
            </a:r>
            <a:r>
              <a:rPr dirty="0" sz="1450" spc="11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are</a:t>
            </a:r>
            <a:r>
              <a:rPr dirty="0" sz="1450" spc="11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a</a:t>
            </a:r>
            <a:r>
              <a:rPr dirty="0" sz="1450" spc="110">
                <a:latin typeface="Lucida Sans Unicode"/>
                <a:cs typeface="Lucida Sans Unicode"/>
              </a:rPr>
              <a:t> </a:t>
            </a:r>
            <a:r>
              <a:rPr dirty="0" sz="1450" i="1">
                <a:latin typeface="Lucida Sans Italic"/>
                <a:cs typeface="Lucida Sans Italic"/>
              </a:rPr>
              <a:t>quintessential</a:t>
            </a:r>
            <a:r>
              <a:rPr dirty="0" sz="1450" spc="114" i="1">
                <a:latin typeface="Lucida Sans Italic"/>
                <a:cs typeface="Lucida Sans Italic"/>
              </a:rPr>
              <a:t> </a:t>
            </a:r>
            <a:r>
              <a:rPr dirty="0" sz="1450" spc="-10" i="1">
                <a:latin typeface="Lucida Sans Italic"/>
                <a:cs typeface="Lucida Sans Italic"/>
              </a:rPr>
              <a:t>mathematical </a:t>
            </a:r>
            <a:r>
              <a:rPr dirty="0" sz="1450" i="1">
                <a:latin typeface="Lucida Sans Italic"/>
                <a:cs typeface="Lucida Sans Italic"/>
              </a:rPr>
              <a:t>abstraction</a:t>
            </a:r>
            <a:r>
              <a:rPr dirty="0" sz="1450" spc="100" i="1">
                <a:latin typeface="Lucida Sans Italic"/>
                <a:cs typeface="Lucida Sans Italic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that</a:t>
            </a:r>
            <a:r>
              <a:rPr dirty="0" sz="1450" spc="10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have</a:t>
            </a:r>
            <a:r>
              <a:rPr dirty="0" sz="1450" spc="10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been</a:t>
            </a:r>
            <a:r>
              <a:rPr dirty="0" sz="1450" spc="10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used</a:t>
            </a:r>
            <a:r>
              <a:rPr dirty="0" sz="1450" spc="10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for</a:t>
            </a:r>
            <a:r>
              <a:rPr dirty="0" sz="1450" spc="10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centuries</a:t>
            </a:r>
            <a:r>
              <a:rPr dirty="0" sz="1450" spc="10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to</a:t>
            </a:r>
            <a:r>
              <a:rPr dirty="0" sz="1450" spc="10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give</a:t>
            </a:r>
            <a:r>
              <a:rPr dirty="0" sz="1450" spc="100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insight </a:t>
            </a:r>
            <a:r>
              <a:rPr dirty="0" sz="1450">
                <a:latin typeface="Lucida Sans Unicode"/>
                <a:cs typeface="Lucida Sans Unicode"/>
              </a:rPr>
              <a:t>into</a:t>
            </a:r>
            <a:r>
              <a:rPr dirty="0" sz="1450" spc="90">
                <a:latin typeface="Lucida Sans Unicode"/>
                <a:cs typeface="Lucida Sans Unicode"/>
              </a:rPr>
              <a:t> </a:t>
            </a:r>
            <a:r>
              <a:rPr dirty="0" sz="1450" spc="-20">
                <a:latin typeface="Lucida Sans Unicode"/>
                <a:cs typeface="Lucida Sans Unicode"/>
              </a:rPr>
              <a:t>real-</a:t>
            </a:r>
            <a:r>
              <a:rPr dirty="0" sz="1450">
                <a:latin typeface="Lucida Sans Unicode"/>
                <a:cs typeface="Lucida Sans Unicode"/>
              </a:rPr>
              <a:t>world</a:t>
            </a:r>
            <a:r>
              <a:rPr dirty="0" sz="1450" spc="9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problems</a:t>
            </a:r>
            <a:r>
              <a:rPr dirty="0" sz="1450" spc="9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not</a:t>
            </a:r>
            <a:r>
              <a:rPr dirty="0" sz="1450" spc="9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easily</a:t>
            </a:r>
            <a:r>
              <a:rPr dirty="0" sz="1450" spc="9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addressed</a:t>
            </a:r>
            <a:r>
              <a:rPr dirty="0" sz="1450" spc="90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otherwise.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8291283" y="3654375"/>
            <a:ext cx="1027430" cy="3981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65405" marR="5080" indent="-53340">
              <a:lnSpc>
                <a:spcPct val="100000"/>
              </a:lnSpc>
              <a:spcBef>
                <a:spcPts val="135"/>
              </a:spcBef>
            </a:pPr>
            <a:r>
              <a:rPr dirty="0" sz="1200">
                <a:solidFill>
                  <a:srgbClr val="005493"/>
                </a:solidFill>
                <a:latin typeface="Lucida Sans Unicode"/>
                <a:cs typeface="Lucida Sans Unicode"/>
              </a:rPr>
              <a:t>A.</a:t>
            </a:r>
            <a:r>
              <a:rPr dirty="0" sz="1200" spc="3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005493"/>
                </a:solidFill>
                <a:latin typeface="Lucida Sans Unicode"/>
                <a:cs typeface="Lucida Sans Unicode"/>
              </a:rPr>
              <a:t>L.</a:t>
            </a:r>
            <a:r>
              <a:rPr dirty="0" sz="1200" spc="44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0">
                <a:solidFill>
                  <a:srgbClr val="005493"/>
                </a:solidFill>
                <a:latin typeface="Lucida Sans Unicode"/>
                <a:cs typeface="Lucida Sans Unicode"/>
              </a:rPr>
              <a:t>Cauchy 1789</a:t>
            </a:r>
            <a:r>
              <a:rPr dirty="0" sz="1200" spc="-10" b="0">
                <a:solidFill>
                  <a:srgbClr val="005493"/>
                </a:solidFill>
                <a:latin typeface="Brush Script Std"/>
                <a:cs typeface="Brush Script Std"/>
              </a:rPr>
              <a:t>−</a:t>
            </a:r>
            <a:r>
              <a:rPr dirty="0" sz="1200" spc="-10">
                <a:solidFill>
                  <a:srgbClr val="005493"/>
                </a:solidFill>
                <a:latin typeface="Lucida Sans Unicode"/>
                <a:cs typeface="Lucida Sans Unicode"/>
              </a:rPr>
              <a:t>1857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963511" y="3657004"/>
            <a:ext cx="1167765" cy="3981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35890" marR="5080" indent="-123825">
              <a:lnSpc>
                <a:spcPct val="100000"/>
              </a:lnSpc>
              <a:spcBef>
                <a:spcPts val="135"/>
              </a:spcBef>
            </a:pPr>
            <a:r>
              <a:rPr dirty="0" sz="1200">
                <a:solidFill>
                  <a:srgbClr val="005493"/>
                </a:solidFill>
                <a:latin typeface="Lucida Sans Unicode"/>
                <a:cs typeface="Lucida Sans Unicode"/>
              </a:rPr>
              <a:t>Leonhard</a:t>
            </a:r>
            <a:r>
              <a:rPr dirty="0" sz="1200" spc="17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0">
                <a:solidFill>
                  <a:srgbClr val="005493"/>
                </a:solidFill>
                <a:latin typeface="Lucida Sans Unicode"/>
                <a:cs typeface="Lucida Sans Unicode"/>
              </a:rPr>
              <a:t>Euler 1707</a:t>
            </a:r>
            <a:r>
              <a:rPr dirty="0" sz="1200" spc="-10" b="0">
                <a:solidFill>
                  <a:srgbClr val="005493"/>
                </a:solidFill>
                <a:latin typeface="Brush Script Std"/>
                <a:cs typeface="Brush Script Std"/>
              </a:rPr>
              <a:t>−</a:t>
            </a:r>
            <a:r>
              <a:rPr dirty="0" sz="1200" spc="-10">
                <a:solidFill>
                  <a:srgbClr val="005493"/>
                </a:solidFill>
                <a:latin typeface="Lucida Sans Unicode"/>
                <a:cs typeface="Lucida Sans Unicode"/>
              </a:rPr>
              <a:t>1783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20700" y="3546094"/>
            <a:ext cx="6070600" cy="138620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52069" rIns="0" bIns="0" rtlCol="0" vert="horz">
            <a:spAutoFit/>
          </a:bodyPr>
          <a:lstStyle/>
          <a:p>
            <a:pPr marL="128270" marR="119380">
              <a:lnSpc>
                <a:spcPct val="118700"/>
              </a:lnSpc>
              <a:spcBef>
                <a:spcPts val="409"/>
              </a:spcBef>
            </a:pPr>
            <a:r>
              <a:rPr dirty="0" sz="1450">
                <a:latin typeface="Lucida Sans Unicode"/>
                <a:cs typeface="Lucida Sans Unicode"/>
              </a:rPr>
              <a:t>To</a:t>
            </a:r>
            <a:r>
              <a:rPr dirty="0" sz="1450" spc="10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perform</a:t>
            </a:r>
            <a:r>
              <a:rPr dirty="0" sz="1450" spc="105">
                <a:latin typeface="Lucida Sans Unicode"/>
                <a:cs typeface="Lucida Sans Unicode"/>
              </a:rPr>
              <a:t> </a:t>
            </a:r>
            <a:r>
              <a:rPr dirty="0" sz="1450" i="1">
                <a:solidFill>
                  <a:srgbClr val="005493"/>
                </a:solidFill>
                <a:latin typeface="Lucida Sans Italic"/>
                <a:cs typeface="Lucida Sans Italic"/>
              </a:rPr>
              <a:t>algebraic</a:t>
            </a:r>
            <a:r>
              <a:rPr dirty="0" sz="1450" spc="105" i="1">
                <a:solidFill>
                  <a:srgbClr val="005493"/>
                </a:solidFill>
                <a:latin typeface="Lucida Sans Italic"/>
                <a:cs typeface="Lucida Sans Italic"/>
              </a:rPr>
              <a:t> </a:t>
            </a:r>
            <a:r>
              <a:rPr dirty="0" sz="1450" i="1">
                <a:solidFill>
                  <a:srgbClr val="005493"/>
                </a:solidFill>
                <a:latin typeface="Lucida Sans Italic"/>
                <a:cs typeface="Lucida Sans Italic"/>
              </a:rPr>
              <a:t>operations</a:t>
            </a:r>
            <a:r>
              <a:rPr dirty="0" sz="1450" spc="105" i="1">
                <a:solidFill>
                  <a:srgbClr val="005493"/>
                </a:solidFill>
                <a:latin typeface="Lucida Sans Italic"/>
                <a:cs typeface="Lucida Sans Italic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on</a:t>
            </a:r>
            <a:r>
              <a:rPr dirty="0" sz="1450" spc="11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complex</a:t>
            </a:r>
            <a:r>
              <a:rPr dirty="0" sz="1450" spc="10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numbers,</a:t>
            </a:r>
            <a:r>
              <a:rPr dirty="0" sz="1450" spc="10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use</a:t>
            </a:r>
            <a:r>
              <a:rPr dirty="0" sz="1450" spc="105">
                <a:latin typeface="Lucida Sans Unicode"/>
                <a:cs typeface="Lucida Sans Unicode"/>
              </a:rPr>
              <a:t> </a:t>
            </a:r>
            <a:r>
              <a:rPr dirty="0" sz="1450" spc="-20">
                <a:latin typeface="Lucida Sans Unicode"/>
                <a:cs typeface="Lucida Sans Unicode"/>
              </a:rPr>
              <a:t>real </a:t>
            </a:r>
            <a:r>
              <a:rPr dirty="0" sz="1450">
                <a:latin typeface="Lucida Sans Unicode"/>
                <a:cs typeface="Lucida Sans Unicode"/>
              </a:rPr>
              <a:t>algebra,</a:t>
            </a:r>
            <a:r>
              <a:rPr dirty="0" sz="1450" spc="7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replace</a:t>
            </a:r>
            <a:r>
              <a:rPr dirty="0" sz="1450" spc="70">
                <a:latin typeface="Lucida Sans Unicode"/>
                <a:cs typeface="Lucida Sans Unicode"/>
              </a:rPr>
              <a:t> </a:t>
            </a:r>
            <a:r>
              <a:rPr dirty="0" sz="1450" i="1">
                <a:latin typeface="Lucida Sans Italic"/>
                <a:cs typeface="Lucida Sans Italic"/>
              </a:rPr>
              <a:t>i</a:t>
            </a:r>
            <a:r>
              <a:rPr dirty="0" sz="1450" spc="-229" i="1">
                <a:latin typeface="Lucida Sans Italic"/>
                <a:cs typeface="Lucida Sans Italic"/>
              </a:rPr>
              <a:t> </a:t>
            </a:r>
            <a:r>
              <a:rPr dirty="0" baseline="22222" sz="1500">
                <a:latin typeface="Lucida Sans Unicode"/>
                <a:cs typeface="Lucida Sans Unicode"/>
              </a:rPr>
              <a:t>2</a:t>
            </a:r>
            <a:r>
              <a:rPr dirty="0" baseline="22222" sz="1500" spc="322">
                <a:latin typeface="Lucida Sans Unicode"/>
                <a:cs typeface="Lucida Sans Unicode"/>
              </a:rPr>
              <a:t> </a:t>
            </a:r>
            <a:r>
              <a:rPr dirty="0" sz="1450" spc="50">
                <a:latin typeface="Lucida Sans Unicode"/>
                <a:cs typeface="Lucida Sans Unicode"/>
              </a:rPr>
              <a:t>by</a:t>
            </a:r>
            <a:r>
              <a:rPr dirty="0" sz="1450" spc="70">
                <a:latin typeface="Lucida Sans Unicode"/>
                <a:cs typeface="Lucida Sans Unicode"/>
              </a:rPr>
              <a:t> </a:t>
            </a:r>
            <a:r>
              <a:rPr dirty="0" sz="1450" b="0">
                <a:latin typeface="Brush Script Std"/>
                <a:cs typeface="Brush Script Std"/>
              </a:rPr>
              <a:t>−</a:t>
            </a:r>
            <a:r>
              <a:rPr dirty="0" sz="1450">
                <a:latin typeface="Lucida Sans Unicode"/>
                <a:cs typeface="Lucida Sans Unicode"/>
              </a:rPr>
              <a:t>1</a:t>
            </a:r>
            <a:r>
              <a:rPr dirty="0" sz="1450" spc="7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and</a:t>
            </a:r>
            <a:r>
              <a:rPr dirty="0" sz="1450" spc="7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collect</a:t>
            </a:r>
            <a:r>
              <a:rPr dirty="0" sz="1450" spc="70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terms.</a:t>
            </a:r>
            <a:endParaRPr sz="1450">
              <a:latin typeface="Lucida Sans Unicode"/>
              <a:cs typeface="Lucida Sans Unicode"/>
            </a:endParaRPr>
          </a:p>
          <a:p>
            <a:pPr marL="474345" indent="-157480">
              <a:lnSpc>
                <a:spcPct val="100000"/>
              </a:lnSpc>
              <a:spcBef>
                <a:spcPts val="570"/>
              </a:spcBef>
              <a:buSzPct val="127586"/>
              <a:buFont typeface="Calibri"/>
              <a:buChar char="•"/>
              <a:tabLst>
                <a:tab pos="474980" algn="l"/>
                <a:tab pos="2689225" algn="l"/>
              </a:tabLst>
            </a:pPr>
            <a:r>
              <a:rPr dirty="0" sz="1450">
                <a:latin typeface="Lucida Sans Unicode"/>
                <a:cs typeface="Lucida Sans Unicode"/>
              </a:rPr>
              <a:t>Addition</a:t>
            </a:r>
            <a:r>
              <a:rPr dirty="0" sz="1450" spc="125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example:</a:t>
            </a:r>
            <a:r>
              <a:rPr dirty="0" sz="1450">
                <a:latin typeface="Lucida Sans Unicode"/>
                <a:cs typeface="Lucida Sans Unicode"/>
              </a:rPr>
              <a:t>	(3</a:t>
            </a:r>
            <a:r>
              <a:rPr dirty="0" sz="1450" spc="30">
                <a:latin typeface="Lucida Sans Unicode"/>
                <a:cs typeface="Lucida Sans Unicode"/>
              </a:rPr>
              <a:t> </a:t>
            </a:r>
            <a:r>
              <a:rPr dirty="0" sz="1450" spc="-225">
                <a:latin typeface="Lucida Sans Unicode"/>
                <a:cs typeface="Lucida Sans Unicode"/>
              </a:rPr>
              <a:t>+</a:t>
            </a:r>
            <a:r>
              <a:rPr dirty="0" sz="1450" spc="3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4</a:t>
            </a:r>
            <a:r>
              <a:rPr dirty="0" sz="1450" i="1">
                <a:latin typeface="Lucida Sans Italic"/>
                <a:cs typeface="Lucida Sans Italic"/>
              </a:rPr>
              <a:t>i</a:t>
            </a:r>
            <a:r>
              <a:rPr dirty="0" sz="1450" spc="-240" i="1">
                <a:latin typeface="Lucida Sans Italic"/>
                <a:cs typeface="Lucida Sans Italic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)</a:t>
            </a:r>
            <a:r>
              <a:rPr dirty="0" sz="1450" spc="35">
                <a:latin typeface="Lucida Sans Unicode"/>
                <a:cs typeface="Lucida Sans Unicode"/>
              </a:rPr>
              <a:t> </a:t>
            </a:r>
            <a:r>
              <a:rPr dirty="0" sz="1450" spc="-225">
                <a:latin typeface="Lucida Sans Unicode"/>
                <a:cs typeface="Lucida Sans Unicode"/>
              </a:rPr>
              <a:t>+</a:t>
            </a:r>
            <a:r>
              <a:rPr dirty="0" sz="1450" spc="3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(</a:t>
            </a:r>
            <a:r>
              <a:rPr dirty="0" sz="1450" b="0">
                <a:latin typeface="Brush Script Std"/>
                <a:cs typeface="Brush Script Std"/>
              </a:rPr>
              <a:t>−</a:t>
            </a:r>
            <a:r>
              <a:rPr dirty="0" sz="1450">
                <a:latin typeface="Lucida Sans Unicode"/>
                <a:cs typeface="Lucida Sans Unicode"/>
              </a:rPr>
              <a:t>2</a:t>
            </a:r>
            <a:r>
              <a:rPr dirty="0" sz="1450" spc="35">
                <a:latin typeface="Lucida Sans Unicode"/>
                <a:cs typeface="Lucida Sans Unicode"/>
              </a:rPr>
              <a:t> </a:t>
            </a:r>
            <a:r>
              <a:rPr dirty="0" sz="1450" spc="-225">
                <a:latin typeface="Lucida Sans Unicode"/>
                <a:cs typeface="Lucida Sans Unicode"/>
              </a:rPr>
              <a:t>+</a:t>
            </a:r>
            <a:r>
              <a:rPr dirty="0" sz="1450" spc="3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3</a:t>
            </a:r>
            <a:r>
              <a:rPr dirty="0" sz="1450" i="1">
                <a:latin typeface="Lucida Sans Italic"/>
                <a:cs typeface="Lucida Sans Italic"/>
              </a:rPr>
              <a:t>i</a:t>
            </a:r>
            <a:r>
              <a:rPr dirty="0" sz="1450" spc="-240" i="1">
                <a:latin typeface="Lucida Sans Italic"/>
                <a:cs typeface="Lucida Sans Italic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)</a:t>
            </a:r>
            <a:r>
              <a:rPr dirty="0" sz="1450" spc="35">
                <a:latin typeface="Lucida Sans Unicode"/>
                <a:cs typeface="Lucida Sans Unicode"/>
              </a:rPr>
              <a:t> </a:t>
            </a:r>
            <a:r>
              <a:rPr dirty="0" sz="1450" spc="-225">
                <a:latin typeface="Lucida Sans Unicode"/>
                <a:cs typeface="Lucida Sans Unicode"/>
              </a:rPr>
              <a:t>=</a:t>
            </a:r>
            <a:r>
              <a:rPr dirty="0" sz="1450" spc="3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1</a:t>
            </a:r>
            <a:r>
              <a:rPr dirty="0" sz="1450" spc="35">
                <a:latin typeface="Lucida Sans Unicode"/>
                <a:cs typeface="Lucida Sans Unicode"/>
              </a:rPr>
              <a:t> </a:t>
            </a:r>
            <a:r>
              <a:rPr dirty="0" sz="1450" spc="-225">
                <a:latin typeface="Lucida Sans Unicode"/>
                <a:cs typeface="Lucida Sans Unicode"/>
              </a:rPr>
              <a:t>+</a:t>
            </a:r>
            <a:r>
              <a:rPr dirty="0" sz="1450" spc="3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7</a:t>
            </a:r>
            <a:r>
              <a:rPr dirty="0" sz="1450" i="1">
                <a:latin typeface="Lucida Sans Italic"/>
                <a:cs typeface="Lucida Sans Italic"/>
              </a:rPr>
              <a:t>i</a:t>
            </a:r>
            <a:r>
              <a:rPr dirty="0" sz="1450" spc="-240" i="1">
                <a:latin typeface="Lucida Sans Italic"/>
                <a:cs typeface="Lucida Sans Italic"/>
              </a:rPr>
              <a:t> </a:t>
            </a:r>
            <a:r>
              <a:rPr dirty="0" sz="1450" spc="-50">
                <a:latin typeface="Lucida Sans Unicode"/>
                <a:cs typeface="Lucida Sans Unicode"/>
              </a:rPr>
              <a:t>.</a:t>
            </a:r>
            <a:endParaRPr sz="1450">
              <a:latin typeface="Lucida Sans Unicode"/>
              <a:cs typeface="Lucida Sans Unicode"/>
            </a:endParaRPr>
          </a:p>
          <a:p>
            <a:pPr marL="474345" indent="-157480">
              <a:lnSpc>
                <a:spcPct val="100000"/>
              </a:lnSpc>
              <a:spcBef>
                <a:spcPts val="575"/>
              </a:spcBef>
              <a:buSzPct val="127586"/>
              <a:buFont typeface="Calibri"/>
              <a:buChar char="•"/>
              <a:tabLst>
                <a:tab pos="474980" algn="l"/>
              </a:tabLst>
            </a:pPr>
            <a:r>
              <a:rPr dirty="0" sz="1450">
                <a:latin typeface="Lucida Sans Unicode"/>
                <a:cs typeface="Lucida Sans Unicode"/>
              </a:rPr>
              <a:t>Multiplication</a:t>
            </a:r>
            <a:r>
              <a:rPr dirty="0" sz="1450" spc="6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example:</a:t>
            </a:r>
            <a:r>
              <a:rPr dirty="0" sz="1450" spc="6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(3</a:t>
            </a:r>
            <a:r>
              <a:rPr dirty="0" sz="1450" spc="65">
                <a:latin typeface="Lucida Sans Unicode"/>
                <a:cs typeface="Lucida Sans Unicode"/>
              </a:rPr>
              <a:t> </a:t>
            </a:r>
            <a:r>
              <a:rPr dirty="0" sz="1450" spc="-225">
                <a:latin typeface="Lucida Sans Unicode"/>
                <a:cs typeface="Lucida Sans Unicode"/>
              </a:rPr>
              <a:t>+</a:t>
            </a:r>
            <a:r>
              <a:rPr dirty="0" sz="1450" spc="6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4</a:t>
            </a:r>
            <a:r>
              <a:rPr dirty="0" sz="1450" i="1">
                <a:latin typeface="Lucida Sans Italic"/>
                <a:cs typeface="Lucida Sans Italic"/>
              </a:rPr>
              <a:t>i</a:t>
            </a:r>
            <a:r>
              <a:rPr dirty="0" sz="1450" spc="-235" i="1">
                <a:latin typeface="Lucida Sans Italic"/>
                <a:cs typeface="Lucida Sans Italic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)</a:t>
            </a:r>
            <a:r>
              <a:rPr dirty="0" sz="1450" spc="6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x</a:t>
            </a:r>
            <a:r>
              <a:rPr dirty="0" sz="1450" spc="6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(</a:t>
            </a:r>
            <a:r>
              <a:rPr dirty="0" sz="1450" b="0">
                <a:latin typeface="Brush Script Std"/>
                <a:cs typeface="Brush Script Std"/>
              </a:rPr>
              <a:t>−</a:t>
            </a:r>
            <a:r>
              <a:rPr dirty="0" sz="1450">
                <a:latin typeface="Lucida Sans Unicode"/>
                <a:cs typeface="Lucida Sans Unicode"/>
              </a:rPr>
              <a:t>2</a:t>
            </a:r>
            <a:r>
              <a:rPr dirty="0" sz="1450" spc="65">
                <a:latin typeface="Lucida Sans Unicode"/>
                <a:cs typeface="Lucida Sans Unicode"/>
              </a:rPr>
              <a:t> </a:t>
            </a:r>
            <a:r>
              <a:rPr dirty="0" sz="1450" spc="-225">
                <a:latin typeface="Lucida Sans Unicode"/>
                <a:cs typeface="Lucida Sans Unicode"/>
              </a:rPr>
              <a:t>+</a:t>
            </a:r>
            <a:r>
              <a:rPr dirty="0" sz="1450" spc="6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3</a:t>
            </a:r>
            <a:r>
              <a:rPr dirty="0" sz="1450" i="1">
                <a:latin typeface="Lucida Sans Italic"/>
                <a:cs typeface="Lucida Sans Italic"/>
              </a:rPr>
              <a:t>i</a:t>
            </a:r>
            <a:r>
              <a:rPr dirty="0" sz="1450" spc="-235" i="1">
                <a:latin typeface="Lucida Sans Italic"/>
                <a:cs typeface="Lucida Sans Italic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)</a:t>
            </a:r>
            <a:r>
              <a:rPr dirty="0" sz="1450" spc="65">
                <a:latin typeface="Lucida Sans Unicode"/>
                <a:cs typeface="Lucida Sans Unicode"/>
              </a:rPr>
              <a:t> </a:t>
            </a:r>
            <a:r>
              <a:rPr dirty="0" sz="1450" spc="-225">
                <a:latin typeface="Lucida Sans Unicode"/>
                <a:cs typeface="Lucida Sans Unicode"/>
              </a:rPr>
              <a:t>=</a:t>
            </a:r>
            <a:r>
              <a:rPr dirty="0" sz="1450" spc="60">
                <a:latin typeface="Lucida Sans Unicode"/>
                <a:cs typeface="Lucida Sans Unicode"/>
              </a:rPr>
              <a:t> </a:t>
            </a:r>
            <a:r>
              <a:rPr dirty="0" sz="1450" b="0">
                <a:latin typeface="Brush Script Std"/>
                <a:cs typeface="Brush Script Std"/>
              </a:rPr>
              <a:t>−</a:t>
            </a:r>
            <a:r>
              <a:rPr dirty="0" sz="1450">
                <a:latin typeface="Lucida Sans Unicode"/>
                <a:cs typeface="Lucida Sans Unicode"/>
              </a:rPr>
              <a:t>18</a:t>
            </a:r>
            <a:r>
              <a:rPr dirty="0" sz="1450" spc="65">
                <a:latin typeface="Lucida Sans Unicode"/>
                <a:cs typeface="Lucida Sans Unicode"/>
              </a:rPr>
              <a:t> </a:t>
            </a:r>
            <a:r>
              <a:rPr dirty="0" sz="1450" spc="-225">
                <a:latin typeface="Lucida Sans Unicode"/>
                <a:cs typeface="Lucida Sans Unicode"/>
              </a:rPr>
              <a:t>+</a:t>
            </a:r>
            <a:r>
              <a:rPr dirty="0" sz="1450" spc="60">
                <a:latin typeface="Lucida Sans Unicode"/>
                <a:cs typeface="Lucida Sans Unicode"/>
              </a:rPr>
              <a:t> </a:t>
            </a:r>
            <a:r>
              <a:rPr dirty="0" sz="1450" i="1">
                <a:latin typeface="Lucida Sans Italic"/>
                <a:cs typeface="Lucida Sans Italic"/>
              </a:rPr>
              <a:t>i</a:t>
            </a:r>
            <a:r>
              <a:rPr dirty="0" sz="1450" spc="-235" i="1">
                <a:latin typeface="Lucida Sans Italic"/>
                <a:cs typeface="Lucida Sans Italic"/>
              </a:rPr>
              <a:t> </a:t>
            </a:r>
            <a:r>
              <a:rPr dirty="0" sz="1450" spc="-50">
                <a:latin typeface="Lucida Sans Unicode"/>
                <a:cs typeface="Lucida Sans Unicode"/>
              </a:rPr>
              <a:t>.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20700" y="6012662"/>
            <a:ext cx="8940800" cy="47053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86360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680"/>
              </a:spcBef>
            </a:pP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Applications:</a:t>
            </a:r>
            <a:r>
              <a:rPr dirty="0" sz="1450" spc="13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Signal</a:t>
            </a:r>
            <a:r>
              <a:rPr dirty="0" sz="1450" spc="14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processing,</a:t>
            </a:r>
            <a:r>
              <a:rPr dirty="0" sz="1450" spc="14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control</a:t>
            </a:r>
            <a:r>
              <a:rPr dirty="0" sz="1450" spc="13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theory,</a:t>
            </a:r>
            <a:r>
              <a:rPr dirty="0" sz="1450" spc="14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quantum</a:t>
            </a:r>
            <a:r>
              <a:rPr dirty="0" sz="1450" spc="14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mechanics,</a:t>
            </a:r>
            <a:r>
              <a:rPr dirty="0" sz="1450" spc="13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analysis</a:t>
            </a:r>
            <a:r>
              <a:rPr dirty="0" sz="1450" spc="14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of</a:t>
            </a:r>
            <a:r>
              <a:rPr dirty="0" sz="1450" spc="140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algorithms...</a:t>
            </a:r>
            <a:endParaRPr sz="1450">
              <a:latin typeface="Lucida Sans Unicode"/>
              <a:cs typeface="Lucida Sans Unicode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520700" y="5071808"/>
            <a:ext cx="8255000" cy="470534"/>
            <a:chOff x="520700" y="5071808"/>
            <a:chExt cx="8255000" cy="470534"/>
          </a:xfrm>
        </p:grpSpPr>
        <p:sp>
          <p:nvSpPr>
            <p:cNvPr id="15" name="object 15" descr=""/>
            <p:cNvSpPr/>
            <p:nvPr/>
          </p:nvSpPr>
          <p:spPr>
            <a:xfrm>
              <a:off x="520700" y="5071808"/>
              <a:ext cx="8255000" cy="470534"/>
            </a:xfrm>
            <a:custGeom>
              <a:avLst/>
              <a:gdLst/>
              <a:ahLst/>
              <a:cxnLst/>
              <a:rect l="l" t="t" r="r" b="b"/>
              <a:pathLst>
                <a:path w="8255000" h="470535">
                  <a:moveTo>
                    <a:pt x="0" y="0"/>
                  </a:moveTo>
                  <a:lnTo>
                    <a:pt x="8255000" y="0"/>
                  </a:lnTo>
                  <a:lnTo>
                    <a:pt x="8255000" y="470420"/>
                  </a:lnTo>
                  <a:lnTo>
                    <a:pt x="0" y="4704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7750610" y="5128707"/>
              <a:ext cx="695960" cy="0"/>
            </a:xfrm>
            <a:custGeom>
              <a:avLst/>
              <a:gdLst/>
              <a:ahLst/>
              <a:cxnLst/>
              <a:rect l="l" t="t" r="r" b="b"/>
              <a:pathLst>
                <a:path w="695959" h="0">
                  <a:moveTo>
                    <a:pt x="0" y="0"/>
                  </a:moveTo>
                  <a:lnTo>
                    <a:pt x="695946" y="0"/>
                  </a:lnTo>
                </a:path>
              </a:pathLst>
            </a:custGeom>
            <a:ln w="87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611505" y="5118584"/>
            <a:ext cx="8049895" cy="2889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  <a:tabLst>
                <a:tab pos="7951470" algn="l"/>
              </a:tabLst>
            </a:pPr>
            <a:r>
              <a:rPr dirty="0" baseline="1915" sz="2175">
                <a:latin typeface="Lucida Sans Unicode"/>
                <a:cs typeface="Lucida Sans Unicode"/>
              </a:rPr>
              <a:t>The</a:t>
            </a:r>
            <a:r>
              <a:rPr dirty="0" baseline="1915" sz="2175" spc="67">
                <a:latin typeface="Lucida Sans Unicode"/>
                <a:cs typeface="Lucida Sans Unicode"/>
              </a:rPr>
              <a:t> </a:t>
            </a:r>
            <a:r>
              <a:rPr dirty="0" baseline="1915" sz="2175" i="1">
                <a:solidFill>
                  <a:srgbClr val="005493"/>
                </a:solidFill>
                <a:latin typeface="Lucida Sans Italic"/>
                <a:cs typeface="Lucida Sans Italic"/>
              </a:rPr>
              <a:t>magnitude</a:t>
            </a:r>
            <a:r>
              <a:rPr dirty="0" baseline="1915" sz="2175" spc="75" i="1">
                <a:solidFill>
                  <a:srgbClr val="005493"/>
                </a:solidFill>
                <a:latin typeface="Lucida Sans Italic"/>
                <a:cs typeface="Lucida Sans Italic"/>
              </a:rPr>
              <a:t> </a:t>
            </a:r>
            <a:r>
              <a:rPr dirty="0" baseline="1915" sz="2175">
                <a:latin typeface="Lucida Sans Unicode"/>
                <a:cs typeface="Lucida Sans Unicode"/>
              </a:rPr>
              <a:t>or</a:t>
            </a:r>
            <a:r>
              <a:rPr dirty="0" baseline="1915" sz="2175" spc="75">
                <a:latin typeface="Lucida Sans Unicode"/>
                <a:cs typeface="Lucida Sans Unicode"/>
              </a:rPr>
              <a:t> </a:t>
            </a:r>
            <a:r>
              <a:rPr dirty="0" baseline="1915" sz="2175" i="1">
                <a:solidFill>
                  <a:srgbClr val="005493"/>
                </a:solidFill>
                <a:latin typeface="Lucida Sans Italic"/>
                <a:cs typeface="Lucida Sans Italic"/>
              </a:rPr>
              <a:t>absolute</a:t>
            </a:r>
            <a:r>
              <a:rPr dirty="0" baseline="1915" sz="2175" spc="75" i="1">
                <a:solidFill>
                  <a:srgbClr val="005493"/>
                </a:solidFill>
                <a:latin typeface="Lucida Sans Italic"/>
                <a:cs typeface="Lucida Sans Italic"/>
              </a:rPr>
              <a:t> </a:t>
            </a:r>
            <a:r>
              <a:rPr dirty="0" baseline="1915" sz="2175" i="1">
                <a:solidFill>
                  <a:srgbClr val="005493"/>
                </a:solidFill>
                <a:latin typeface="Lucida Sans Italic"/>
                <a:cs typeface="Lucida Sans Italic"/>
              </a:rPr>
              <a:t>value</a:t>
            </a:r>
            <a:r>
              <a:rPr dirty="0" baseline="1915" sz="2175" spc="75" i="1">
                <a:solidFill>
                  <a:srgbClr val="005493"/>
                </a:solidFill>
                <a:latin typeface="Lucida Sans Italic"/>
                <a:cs typeface="Lucida Sans Italic"/>
              </a:rPr>
              <a:t> </a:t>
            </a:r>
            <a:r>
              <a:rPr dirty="0" baseline="1915" sz="2175">
                <a:latin typeface="Lucida Sans Unicode"/>
                <a:cs typeface="Lucida Sans Unicode"/>
              </a:rPr>
              <a:t>of</a:t>
            </a:r>
            <a:r>
              <a:rPr dirty="0" baseline="1915" sz="2175" spc="75">
                <a:latin typeface="Lucida Sans Unicode"/>
                <a:cs typeface="Lucida Sans Unicode"/>
              </a:rPr>
              <a:t> </a:t>
            </a:r>
            <a:r>
              <a:rPr dirty="0" baseline="1915" sz="2175">
                <a:latin typeface="Lucida Sans Unicode"/>
                <a:cs typeface="Lucida Sans Unicode"/>
              </a:rPr>
              <a:t>a</a:t>
            </a:r>
            <a:r>
              <a:rPr dirty="0" baseline="1915" sz="2175" spc="75">
                <a:latin typeface="Lucida Sans Unicode"/>
                <a:cs typeface="Lucida Sans Unicode"/>
              </a:rPr>
              <a:t> </a:t>
            </a:r>
            <a:r>
              <a:rPr dirty="0" baseline="1915" sz="2175">
                <a:latin typeface="Lucida Sans Unicode"/>
                <a:cs typeface="Lucida Sans Unicode"/>
              </a:rPr>
              <a:t>complex</a:t>
            </a:r>
            <a:r>
              <a:rPr dirty="0" baseline="1915" sz="2175" spc="75">
                <a:latin typeface="Lucida Sans Unicode"/>
                <a:cs typeface="Lucida Sans Unicode"/>
              </a:rPr>
              <a:t> </a:t>
            </a:r>
            <a:r>
              <a:rPr dirty="0" baseline="1915" sz="2175">
                <a:latin typeface="Lucida Sans Unicode"/>
                <a:cs typeface="Lucida Sans Unicode"/>
              </a:rPr>
              <a:t>number</a:t>
            </a:r>
            <a:r>
              <a:rPr dirty="0" baseline="1915" sz="2175" spc="75">
                <a:latin typeface="Lucida Sans Unicode"/>
                <a:cs typeface="Lucida Sans Unicode"/>
              </a:rPr>
              <a:t> </a:t>
            </a:r>
            <a:r>
              <a:rPr dirty="0" baseline="1915" sz="2175" i="1">
                <a:latin typeface="Lucida Sans Italic"/>
                <a:cs typeface="Lucida Sans Italic"/>
              </a:rPr>
              <a:t>a</a:t>
            </a:r>
            <a:r>
              <a:rPr dirty="0" baseline="1915" sz="2175" spc="75" i="1">
                <a:latin typeface="Lucida Sans Italic"/>
                <a:cs typeface="Lucida Sans Italic"/>
              </a:rPr>
              <a:t> </a:t>
            </a:r>
            <a:r>
              <a:rPr dirty="0" baseline="1915" sz="2175" spc="-337">
                <a:latin typeface="Lucida Sans Unicode"/>
                <a:cs typeface="Lucida Sans Unicode"/>
              </a:rPr>
              <a:t>+</a:t>
            </a:r>
            <a:r>
              <a:rPr dirty="0" baseline="1915" sz="2175" spc="67">
                <a:latin typeface="Lucida Sans Unicode"/>
                <a:cs typeface="Lucida Sans Unicode"/>
              </a:rPr>
              <a:t> </a:t>
            </a:r>
            <a:r>
              <a:rPr dirty="0" baseline="1915" sz="2175" i="1">
                <a:latin typeface="Lucida Sans Italic"/>
                <a:cs typeface="Lucida Sans Italic"/>
              </a:rPr>
              <a:t>bi</a:t>
            </a:r>
            <a:r>
              <a:rPr dirty="0" baseline="1915" sz="2175" spc="75" i="1">
                <a:latin typeface="Lucida Sans Italic"/>
                <a:cs typeface="Lucida Sans Italic"/>
              </a:rPr>
              <a:t> </a:t>
            </a:r>
            <a:r>
              <a:rPr dirty="0" baseline="1915" sz="2175">
                <a:latin typeface="Lucida Sans Unicode"/>
                <a:cs typeface="Lucida Sans Unicode"/>
              </a:rPr>
              <a:t>is</a:t>
            </a:r>
            <a:r>
              <a:rPr dirty="0" baseline="1915" sz="2175" spc="375">
                <a:latin typeface="Lucida Sans Unicode"/>
                <a:cs typeface="Lucida Sans Unicode"/>
              </a:rPr>
              <a:t> </a:t>
            </a:r>
            <a:r>
              <a:rPr dirty="0" sz="1700" spc="-20" i="1">
                <a:latin typeface="Arno Pro Subhead"/>
                <a:cs typeface="Arno Pro Subhead"/>
              </a:rPr>
              <a:t>|</a:t>
            </a:r>
            <a:r>
              <a:rPr dirty="0" sz="1700" spc="-20" i="1">
                <a:latin typeface="Trebuchet MS"/>
                <a:cs typeface="Trebuchet MS"/>
              </a:rPr>
              <a:t>a</a:t>
            </a:r>
            <a:r>
              <a:rPr dirty="0" sz="1700" spc="-95" i="1">
                <a:latin typeface="Trebuchet MS"/>
                <a:cs typeface="Trebuchet MS"/>
              </a:rPr>
              <a:t> </a:t>
            </a:r>
            <a:r>
              <a:rPr dirty="0" sz="1700" spc="-20">
                <a:latin typeface="Lucida Sans Unicode"/>
                <a:cs typeface="Lucida Sans Unicode"/>
              </a:rPr>
              <a:t>+</a:t>
            </a:r>
            <a:r>
              <a:rPr dirty="0" sz="1700" spc="-125">
                <a:latin typeface="Lucida Sans Unicode"/>
                <a:cs typeface="Lucida Sans Unicode"/>
              </a:rPr>
              <a:t> </a:t>
            </a:r>
            <a:r>
              <a:rPr dirty="0" sz="1700" i="1">
                <a:latin typeface="Trebuchet MS"/>
                <a:cs typeface="Trebuchet MS"/>
              </a:rPr>
              <a:t>bi</a:t>
            </a:r>
            <a:r>
              <a:rPr dirty="0" sz="1700" i="1">
                <a:latin typeface="Arno Pro Subhead"/>
                <a:cs typeface="Arno Pro Subhead"/>
              </a:rPr>
              <a:t>|</a:t>
            </a:r>
            <a:r>
              <a:rPr dirty="0" sz="1700" spc="215" i="1">
                <a:latin typeface="Arno Pro Subhead"/>
                <a:cs typeface="Arno Pro Subhead"/>
              </a:rPr>
              <a:t> </a:t>
            </a:r>
            <a:r>
              <a:rPr dirty="0" sz="1700">
                <a:latin typeface="Lucida Sans Unicode"/>
                <a:cs typeface="Lucida Sans Unicode"/>
              </a:rPr>
              <a:t>=</a:t>
            </a:r>
            <a:r>
              <a:rPr dirty="0" sz="1700" spc="-20">
                <a:latin typeface="Lucida Sans Unicode"/>
                <a:cs typeface="Lucida Sans Unicode"/>
              </a:rPr>
              <a:t> </a:t>
            </a:r>
            <a:r>
              <a:rPr dirty="0" baseline="55555" sz="2550" spc="562">
                <a:latin typeface="Adobe Clean"/>
                <a:cs typeface="Adobe Clean"/>
              </a:rPr>
              <a:t>/</a:t>
            </a:r>
            <a:r>
              <a:rPr dirty="0" sz="1700" spc="375" i="1">
                <a:latin typeface="Trebuchet MS"/>
                <a:cs typeface="Trebuchet MS"/>
              </a:rPr>
              <a:t>a</a:t>
            </a:r>
            <a:r>
              <a:rPr dirty="0" baseline="23148" sz="1800" spc="562">
                <a:latin typeface="Calibri"/>
                <a:cs typeface="Calibri"/>
              </a:rPr>
              <a:t>2</a:t>
            </a:r>
            <a:r>
              <a:rPr dirty="0" baseline="23148" sz="1800" spc="352">
                <a:latin typeface="Calibri"/>
                <a:cs typeface="Calibri"/>
              </a:rPr>
              <a:t> </a:t>
            </a:r>
            <a:r>
              <a:rPr dirty="0" sz="1700" spc="-20">
                <a:latin typeface="Lucida Sans Unicode"/>
                <a:cs typeface="Lucida Sans Unicode"/>
              </a:rPr>
              <a:t>+</a:t>
            </a:r>
            <a:r>
              <a:rPr dirty="0" sz="1700" spc="-120">
                <a:latin typeface="Lucida Sans Unicode"/>
                <a:cs typeface="Lucida Sans Unicode"/>
              </a:rPr>
              <a:t> </a:t>
            </a:r>
            <a:r>
              <a:rPr dirty="0" sz="1700" spc="-25" i="1">
                <a:latin typeface="Trebuchet MS"/>
                <a:cs typeface="Trebuchet MS"/>
              </a:rPr>
              <a:t>b</a:t>
            </a:r>
            <a:r>
              <a:rPr dirty="0" baseline="23148" sz="1800" spc="-37">
                <a:latin typeface="Calibri"/>
                <a:cs typeface="Calibri"/>
              </a:rPr>
              <a:t>2</a:t>
            </a:r>
            <a:r>
              <a:rPr dirty="0" baseline="23148" sz="1800">
                <a:latin typeface="Calibri"/>
                <a:cs typeface="Calibri"/>
              </a:rPr>
              <a:t>	</a:t>
            </a:r>
            <a:r>
              <a:rPr dirty="0" baseline="1915" sz="2175" spc="-75">
                <a:latin typeface="Lucida Sans Unicode"/>
                <a:cs typeface="Lucida Sans Unicode"/>
              </a:rPr>
              <a:t>.</a:t>
            </a:r>
            <a:endParaRPr baseline="1915" sz="2175">
              <a:latin typeface="Lucida Sans Unicode"/>
              <a:cs typeface="Lucida Sans Unicode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206297" y="4559975"/>
            <a:ext cx="1917700" cy="23367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350">
                <a:solidFill>
                  <a:srgbClr val="005493"/>
                </a:solidFill>
                <a:latin typeface="Lucida Sans Unicode"/>
                <a:cs typeface="Lucida Sans Unicode"/>
              </a:rPr>
              <a:t>Example:</a:t>
            </a:r>
            <a:r>
              <a:rPr dirty="0" sz="1350" spc="43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150">
                <a:solidFill>
                  <a:srgbClr val="005493"/>
                </a:solidFill>
                <a:latin typeface="Lucida Sans Unicode"/>
                <a:cs typeface="Lucida Sans Unicode"/>
              </a:rPr>
              <a:t>|</a:t>
            </a:r>
            <a:r>
              <a:rPr dirty="0" sz="1350" spc="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350">
                <a:solidFill>
                  <a:srgbClr val="005493"/>
                </a:solidFill>
                <a:latin typeface="Lucida Sans Unicode"/>
                <a:cs typeface="Lucida Sans Unicode"/>
              </a:rPr>
              <a:t>3 </a:t>
            </a:r>
            <a:r>
              <a:rPr dirty="0" sz="1350" spc="-220">
                <a:solidFill>
                  <a:srgbClr val="005493"/>
                </a:solidFill>
                <a:latin typeface="Lucida Sans Unicode"/>
                <a:cs typeface="Lucida Sans Unicode"/>
              </a:rPr>
              <a:t>+</a:t>
            </a:r>
            <a:r>
              <a:rPr dirty="0" sz="1350" spc="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350">
                <a:solidFill>
                  <a:srgbClr val="005493"/>
                </a:solidFill>
                <a:latin typeface="Lucida Sans Unicode"/>
                <a:cs typeface="Lucida Sans Unicode"/>
              </a:rPr>
              <a:t>4</a:t>
            </a:r>
            <a:r>
              <a:rPr dirty="0" sz="1350" i="1">
                <a:solidFill>
                  <a:srgbClr val="005493"/>
                </a:solidFill>
                <a:latin typeface="Lucida Sans Italic"/>
                <a:cs typeface="Lucida Sans Italic"/>
              </a:rPr>
              <a:t>i </a:t>
            </a:r>
            <a:r>
              <a:rPr dirty="0" sz="1350" spc="-150">
                <a:solidFill>
                  <a:srgbClr val="005493"/>
                </a:solidFill>
                <a:latin typeface="Lucida Sans Unicode"/>
                <a:cs typeface="Lucida Sans Unicode"/>
              </a:rPr>
              <a:t>|</a:t>
            </a:r>
            <a:r>
              <a:rPr dirty="0" sz="1350" spc="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220">
                <a:solidFill>
                  <a:srgbClr val="005493"/>
                </a:solidFill>
                <a:latin typeface="Lucida Sans Unicode"/>
                <a:cs typeface="Lucida Sans Unicode"/>
              </a:rPr>
              <a:t>=</a:t>
            </a:r>
            <a:r>
              <a:rPr dirty="0" sz="135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50">
                <a:solidFill>
                  <a:srgbClr val="005493"/>
                </a:solidFill>
                <a:latin typeface="Lucida Sans Unicode"/>
                <a:cs typeface="Lucida Sans Unicode"/>
              </a:rPr>
              <a:t>5</a:t>
            </a:r>
            <a:endParaRPr sz="1350">
              <a:latin typeface="Lucida Sans Unicode"/>
              <a:cs typeface="Lucida Sans Unicode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7960080" y="4817514"/>
            <a:ext cx="69215" cy="247650"/>
            <a:chOff x="7960080" y="4817514"/>
            <a:chExt cx="69215" cy="247650"/>
          </a:xfrm>
        </p:grpSpPr>
        <p:sp>
          <p:nvSpPr>
            <p:cNvPr id="20" name="object 20" descr=""/>
            <p:cNvSpPr/>
            <p:nvPr/>
          </p:nvSpPr>
          <p:spPr>
            <a:xfrm>
              <a:off x="7994648" y="4817514"/>
              <a:ext cx="0" cy="203835"/>
            </a:xfrm>
            <a:custGeom>
              <a:avLst/>
              <a:gdLst/>
              <a:ahLst/>
              <a:cxnLst/>
              <a:rect l="l" t="t" r="r" b="b"/>
              <a:pathLst>
                <a:path w="0" h="203835">
                  <a:moveTo>
                    <a:pt x="0" y="0"/>
                  </a:moveTo>
                  <a:lnTo>
                    <a:pt x="0" y="200706"/>
                  </a:lnTo>
                  <a:lnTo>
                    <a:pt x="0" y="203428"/>
                  </a:lnTo>
                </a:path>
              </a:pathLst>
            </a:custGeom>
            <a:ln w="12714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7960080" y="4995773"/>
              <a:ext cx="69215" cy="69850"/>
            </a:xfrm>
            <a:custGeom>
              <a:avLst/>
              <a:gdLst/>
              <a:ahLst/>
              <a:cxnLst/>
              <a:rect l="l" t="t" r="r" b="b"/>
              <a:pathLst>
                <a:path w="69215" h="69850">
                  <a:moveTo>
                    <a:pt x="0" y="0"/>
                  </a:moveTo>
                  <a:lnTo>
                    <a:pt x="34569" y="69227"/>
                  </a:lnTo>
                  <a:lnTo>
                    <a:pt x="60504" y="17310"/>
                  </a:lnTo>
                  <a:lnTo>
                    <a:pt x="34569" y="17310"/>
                  </a:lnTo>
                  <a:lnTo>
                    <a:pt x="0" y="0"/>
                  </a:lnTo>
                  <a:close/>
                </a:path>
                <a:path w="69215" h="69850">
                  <a:moveTo>
                    <a:pt x="69151" y="0"/>
                  </a:moveTo>
                  <a:lnTo>
                    <a:pt x="34569" y="17310"/>
                  </a:lnTo>
                  <a:lnTo>
                    <a:pt x="60504" y="17310"/>
                  </a:lnTo>
                  <a:lnTo>
                    <a:pt x="69151" y="0"/>
                  </a:lnTo>
                  <a:close/>
                </a:path>
              </a:pathLst>
            </a:custGeom>
            <a:solidFill>
              <a:srgbClr val="00549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-25"/>
              <a:t>39</a:t>
            </a:fld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0700" y="1581745"/>
            <a:ext cx="9017635" cy="0"/>
          </a:xfrm>
          <a:custGeom>
            <a:avLst/>
            <a:gdLst/>
            <a:ahLst/>
            <a:cxnLst/>
            <a:rect l="l" t="t" r="r" b="b"/>
            <a:pathLst>
              <a:path w="9017635" h="0">
                <a:moveTo>
                  <a:pt x="0" y="0"/>
                </a:moveTo>
                <a:lnTo>
                  <a:pt x="9017020" y="0"/>
                </a:lnTo>
              </a:path>
            </a:pathLst>
          </a:custGeom>
          <a:ln w="52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2346572" y="4373244"/>
          <a:ext cx="5794375" cy="18561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63520"/>
                <a:gridCol w="3020060"/>
              </a:tblGrid>
              <a:tr h="312420">
                <a:tc gridSpan="2"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1150">
                          <a:latin typeface="Lucida Console"/>
                          <a:cs typeface="Lucida Console"/>
                        </a:rPr>
                        <a:t>public class </a:t>
                      </a:r>
                      <a:r>
                        <a:rPr dirty="0" sz="1150" spc="-10">
                          <a:latin typeface="Lucida Console"/>
                          <a:cs typeface="Lucida Console"/>
                        </a:rPr>
                        <a:t>Complex</a:t>
                      </a:r>
                      <a:endParaRPr sz="1150">
                        <a:latin typeface="Lucida Console"/>
                        <a:cs typeface="Lucida Console"/>
                      </a:endParaRPr>
                    </a:p>
                  </a:txBody>
                  <a:tcPr marL="0" marR="0" marB="0" marT="4953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6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90525">
                <a:tc gridSpan="2">
                  <a:txBody>
                    <a:bodyPr/>
                    <a:lstStyle/>
                    <a:p>
                      <a:pPr marL="124587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1150">
                          <a:latin typeface="Lucida Console"/>
                          <a:cs typeface="Lucida Console"/>
                        </a:rPr>
                        <a:t>Complex(double real, double </a:t>
                      </a:r>
                      <a:r>
                        <a:rPr dirty="0" sz="1150" spc="-10">
                          <a:latin typeface="Lucida Console"/>
                          <a:cs typeface="Lucida Console"/>
                        </a:rPr>
                        <a:t>imag)</a:t>
                      </a:r>
                      <a:endParaRPr sz="1150">
                        <a:latin typeface="Lucida Console"/>
                        <a:cs typeface="Lucida Console"/>
                      </a:endParaRPr>
                    </a:p>
                  </a:txBody>
                  <a:tcPr marL="0" marR="0" marB="0" marT="9398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88290">
                <a:tc>
                  <a:txBody>
                    <a:bodyPr/>
                    <a:lstStyle/>
                    <a:p>
                      <a:pPr marL="53975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150">
                          <a:latin typeface="Lucida Console"/>
                          <a:cs typeface="Lucida Console"/>
                        </a:rPr>
                        <a:t>Complex plus(Complex </a:t>
                      </a:r>
                      <a:r>
                        <a:rPr dirty="0" sz="1150" spc="-25">
                          <a:latin typeface="Lucida Console"/>
                          <a:cs typeface="Lucida Console"/>
                        </a:rPr>
                        <a:t>b)</a:t>
                      </a:r>
                      <a:endParaRPr sz="1150">
                        <a:latin typeface="Lucida Console"/>
                        <a:cs typeface="Lucida Console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20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sum</a:t>
                      </a:r>
                      <a:r>
                        <a:rPr dirty="0" sz="1200" spc="8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 </a:t>
                      </a:r>
                      <a:r>
                        <a:rPr dirty="0" sz="120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of</a:t>
                      </a:r>
                      <a:r>
                        <a:rPr dirty="0" sz="1200" spc="85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 </a:t>
                      </a:r>
                      <a:r>
                        <a:rPr dirty="0" sz="120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this</a:t>
                      </a:r>
                      <a:r>
                        <a:rPr dirty="0" sz="1200" spc="85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 </a:t>
                      </a:r>
                      <a:r>
                        <a:rPr dirty="0" sz="120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number</a:t>
                      </a:r>
                      <a:r>
                        <a:rPr dirty="0" sz="1200" spc="85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 </a:t>
                      </a:r>
                      <a:r>
                        <a:rPr dirty="0" sz="120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and</a:t>
                      </a:r>
                      <a:r>
                        <a:rPr dirty="0" sz="1200" spc="85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 </a:t>
                      </a:r>
                      <a:r>
                        <a:rPr dirty="0" sz="1200" spc="-50">
                          <a:solidFill>
                            <a:srgbClr val="005493"/>
                          </a:solidFill>
                          <a:latin typeface="Lucida Sans Unicode"/>
                          <a:cs typeface="Lucida Sans Unicode"/>
                        </a:rPr>
                        <a:t>b</a:t>
                      </a:r>
                      <a:endParaRPr sz="12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34925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288290">
                <a:tc>
                  <a:txBody>
                    <a:bodyPr/>
                    <a:lstStyle/>
                    <a:p>
                      <a:pPr marL="53975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150">
                          <a:latin typeface="Lucida Console"/>
                          <a:cs typeface="Lucida Console"/>
                        </a:rPr>
                        <a:t>Complex times(Complex </a:t>
                      </a:r>
                      <a:r>
                        <a:rPr dirty="0" sz="1150" spc="-25">
                          <a:latin typeface="Lucida Console"/>
                          <a:cs typeface="Lucida Console"/>
                        </a:rPr>
                        <a:t>b)</a:t>
                      </a:r>
                      <a:endParaRPr sz="1150">
                        <a:latin typeface="Lucida Console"/>
                        <a:cs typeface="Lucida Console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20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product</a:t>
                      </a:r>
                      <a:r>
                        <a:rPr dirty="0" sz="1200" spc="95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 </a:t>
                      </a:r>
                      <a:r>
                        <a:rPr dirty="0" sz="120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of</a:t>
                      </a:r>
                      <a:r>
                        <a:rPr dirty="0" sz="1200" spc="95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 </a:t>
                      </a:r>
                      <a:r>
                        <a:rPr dirty="0" sz="120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this</a:t>
                      </a:r>
                      <a:r>
                        <a:rPr dirty="0" sz="1200" spc="10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 </a:t>
                      </a:r>
                      <a:r>
                        <a:rPr dirty="0" sz="120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number</a:t>
                      </a:r>
                      <a:r>
                        <a:rPr dirty="0" sz="1200" spc="95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 </a:t>
                      </a:r>
                      <a:r>
                        <a:rPr dirty="0" sz="120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and</a:t>
                      </a:r>
                      <a:r>
                        <a:rPr dirty="0" sz="1200" spc="10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 </a:t>
                      </a:r>
                      <a:r>
                        <a:rPr dirty="0" sz="1200" spc="-50">
                          <a:solidFill>
                            <a:srgbClr val="005493"/>
                          </a:solidFill>
                          <a:latin typeface="Lucida Sans Unicode"/>
                          <a:cs typeface="Lucida Sans Unicode"/>
                        </a:rPr>
                        <a:t>b</a:t>
                      </a:r>
                      <a:endParaRPr sz="12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34925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288290">
                <a:tc>
                  <a:txBody>
                    <a:bodyPr/>
                    <a:lstStyle/>
                    <a:p>
                      <a:pPr marL="53975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150">
                          <a:latin typeface="Lucida Console"/>
                          <a:cs typeface="Lucida Console"/>
                        </a:rPr>
                        <a:t>double </a:t>
                      </a:r>
                      <a:r>
                        <a:rPr dirty="0" sz="1150" spc="-10">
                          <a:latin typeface="Lucida Console"/>
                          <a:cs typeface="Lucida Console"/>
                        </a:rPr>
                        <a:t>abs()</a:t>
                      </a:r>
                      <a:endParaRPr sz="1150">
                        <a:latin typeface="Lucida Console"/>
                        <a:cs typeface="Lucida Console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200" spc="-1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magnitude</a:t>
                      </a:r>
                      <a:endParaRPr sz="1200">
                        <a:latin typeface="Lucida Sans Italic"/>
                        <a:cs typeface="Lucida Sans Italic"/>
                      </a:endParaRPr>
                    </a:p>
                  </a:txBody>
                  <a:tcPr marL="0" marR="0" marB="0" marT="34925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288290">
                <a:tc>
                  <a:txBody>
                    <a:bodyPr/>
                    <a:lstStyle/>
                    <a:p>
                      <a:pPr marL="53975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150">
                          <a:latin typeface="Lucida Console"/>
                          <a:cs typeface="Lucida Console"/>
                        </a:rPr>
                        <a:t>String </a:t>
                      </a:r>
                      <a:r>
                        <a:rPr dirty="0" sz="1150" spc="-10">
                          <a:latin typeface="Lucida Console"/>
                          <a:cs typeface="Lucida Console"/>
                        </a:rPr>
                        <a:t>toString()</a:t>
                      </a:r>
                      <a:endParaRPr sz="1150">
                        <a:latin typeface="Lucida Console"/>
                        <a:cs typeface="Lucida Console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20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string</a:t>
                      </a:r>
                      <a:r>
                        <a:rPr dirty="0" sz="1200" spc="11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 </a:t>
                      </a:r>
                      <a:r>
                        <a:rPr dirty="0" sz="1200" spc="-1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representation</a:t>
                      </a:r>
                      <a:endParaRPr sz="1200">
                        <a:latin typeface="Lucida Sans Italic"/>
                        <a:cs typeface="Lucida Sans Italic"/>
                      </a:endParaRPr>
                    </a:p>
                  </a:txBody>
                  <a:tcPr marL="0" marR="0" marB="0" marT="34925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object 4" descr=""/>
          <p:cNvSpPr txBox="1"/>
          <p:nvPr/>
        </p:nvSpPr>
        <p:spPr>
          <a:xfrm>
            <a:off x="761759" y="5394645"/>
            <a:ext cx="1455420" cy="23367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350" spc="85" b="1">
                <a:latin typeface="Trebuchet MS"/>
                <a:cs typeface="Trebuchet MS"/>
              </a:rPr>
              <a:t>API</a:t>
            </a:r>
            <a:r>
              <a:rPr dirty="0" sz="1350" spc="45" b="1">
                <a:latin typeface="Trebuchet MS"/>
                <a:cs typeface="Trebuchet MS"/>
              </a:rPr>
              <a:t> </a:t>
            </a:r>
            <a:r>
              <a:rPr dirty="0" sz="1350" spc="50" b="1">
                <a:latin typeface="Trebuchet MS"/>
                <a:cs typeface="Trebuchet MS"/>
              </a:rPr>
              <a:t>(operations)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58836" y="3501329"/>
            <a:ext cx="617220" cy="23367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350" spc="75" b="1">
                <a:latin typeface="Trebuchet MS"/>
                <a:cs typeface="Trebuchet MS"/>
              </a:rPr>
              <a:t>Values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20700" y="2363673"/>
            <a:ext cx="7315200" cy="40703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90170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710"/>
              </a:spcBef>
            </a:pPr>
            <a:r>
              <a:rPr dirty="0" sz="1450">
                <a:latin typeface="Lucida Sans Unicode"/>
                <a:cs typeface="Lucida Sans Unicode"/>
              </a:rPr>
              <a:t>An</a:t>
            </a:r>
            <a:r>
              <a:rPr dirty="0" sz="1450" spc="110"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ADT</a:t>
            </a:r>
            <a:r>
              <a:rPr dirty="0" sz="1450" spc="11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allows</a:t>
            </a:r>
            <a:r>
              <a:rPr dirty="0" sz="1450" spc="11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us</a:t>
            </a:r>
            <a:r>
              <a:rPr dirty="0" sz="1450" spc="114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to</a:t>
            </a:r>
            <a:r>
              <a:rPr dirty="0" sz="1450" spc="11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write</a:t>
            </a:r>
            <a:r>
              <a:rPr dirty="0" sz="1450" spc="11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Java</a:t>
            </a:r>
            <a:r>
              <a:rPr dirty="0" sz="1450" spc="114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programs</a:t>
            </a:r>
            <a:r>
              <a:rPr dirty="0" sz="1450" spc="11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that</a:t>
            </a:r>
            <a:r>
              <a:rPr dirty="0" sz="1450" spc="11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manipulate</a:t>
            </a:r>
            <a:r>
              <a:rPr dirty="0" sz="1450" spc="114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complex</a:t>
            </a:r>
            <a:r>
              <a:rPr dirty="0" sz="1450" spc="110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numbers.</a:t>
            </a:r>
            <a:endParaRPr sz="1450">
              <a:latin typeface="Lucida Sans Unicode"/>
              <a:cs typeface="Lucida Sans Unicode"/>
            </a:endParaRPr>
          </a:p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2325901" y="3185483"/>
          <a:ext cx="4610100" cy="864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0870"/>
                <a:gridCol w="1413509"/>
                <a:gridCol w="1309370"/>
              </a:tblGrid>
              <a:tr h="288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200" i="1">
                          <a:latin typeface="Lucida Sans Italic"/>
                          <a:cs typeface="Lucida Sans Italic"/>
                        </a:rPr>
                        <a:t>complex</a:t>
                      </a:r>
                      <a:r>
                        <a:rPr dirty="0" sz="1200" spc="150" i="1">
                          <a:latin typeface="Lucida Sans Italic"/>
                          <a:cs typeface="Lucida Sans Italic"/>
                        </a:rPr>
                        <a:t> </a:t>
                      </a:r>
                      <a:r>
                        <a:rPr dirty="0" sz="1200" spc="-10" i="1">
                          <a:latin typeface="Lucida Sans Italic"/>
                          <a:cs typeface="Lucida Sans Italic"/>
                        </a:rPr>
                        <a:t>number</a:t>
                      </a:r>
                      <a:endParaRPr sz="1200">
                        <a:latin typeface="Lucida Sans Italic"/>
                        <a:cs typeface="Lucida Sans Italic"/>
                      </a:endParaRPr>
                    </a:p>
                  </a:txBody>
                  <a:tcPr marL="0" marR="0" marB="0" marT="3746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3F6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1300">
                          <a:latin typeface="Lucida Sans Unicode"/>
                          <a:cs typeface="Lucida Sans Unicode"/>
                        </a:rPr>
                        <a:t>3</a:t>
                      </a:r>
                      <a:r>
                        <a:rPr dirty="0" sz="1300" spc="1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300" spc="-215">
                          <a:latin typeface="Lucida Sans Unicode"/>
                          <a:cs typeface="Lucida Sans Unicode"/>
                        </a:rPr>
                        <a:t>+</a:t>
                      </a:r>
                      <a:r>
                        <a:rPr dirty="0" sz="1300" spc="15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300" spc="-35">
                          <a:latin typeface="Lucida Sans Unicode"/>
                          <a:cs typeface="Lucida Sans Unicode"/>
                        </a:rPr>
                        <a:t>4</a:t>
                      </a:r>
                      <a:r>
                        <a:rPr dirty="0" sz="1300" spc="-35" i="1">
                          <a:latin typeface="Lucida Sans Italic"/>
                          <a:cs typeface="Lucida Sans Italic"/>
                        </a:rPr>
                        <a:t>i</a:t>
                      </a:r>
                      <a:endParaRPr sz="1300">
                        <a:latin typeface="Lucida Sans Italic"/>
                        <a:cs typeface="Lucida Sans Italic"/>
                      </a:endParaRPr>
                    </a:p>
                  </a:txBody>
                  <a:tcPr marL="0" marR="0" marB="0" marT="2730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1300" b="0">
                          <a:latin typeface="Brush Script Std"/>
                          <a:cs typeface="Brush Script Std"/>
                        </a:rPr>
                        <a:t>−</a:t>
                      </a:r>
                      <a:r>
                        <a:rPr dirty="0" sz="1300">
                          <a:latin typeface="Lucida Sans Unicode"/>
                          <a:cs typeface="Lucida Sans Unicode"/>
                        </a:rPr>
                        <a:t>2</a:t>
                      </a:r>
                      <a:r>
                        <a:rPr dirty="0" sz="1300" spc="4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300" spc="-215">
                          <a:latin typeface="Lucida Sans Unicode"/>
                          <a:cs typeface="Lucida Sans Unicode"/>
                        </a:rPr>
                        <a:t>+</a:t>
                      </a:r>
                      <a:r>
                        <a:rPr dirty="0" sz="1300" spc="45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300" spc="-25">
                          <a:latin typeface="Lucida Sans Unicode"/>
                          <a:cs typeface="Lucida Sans Unicode"/>
                        </a:rPr>
                        <a:t>2</a:t>
                      </a:r>
                      <a:r>
                        <a:rPr dirty="0" sz="1300" spc="-25" i="1">
                          <a:latin typeface="Lucida Sans Italic"/>
                          <a:cs typeface="Lucida Sans Italic"/>
                        </a:rPr>
                        <a:t>i</a:t>
                      </a:r>
                      <a:endParaRPr sz="1300">
                        <a:latin typeface="Lucida Sans Italic"/>
                        <a:cs typeface="Lucida Sans Italic"/>
                      </a:endParaRPr>
                    </a:p>
                  </a:txBody>
                  <a:tcPr marL="0" marR="0" marB="0" marT="2730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288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200">
                          <a:latin typeface="Lucida Sans Unicode"/>
                          <a:cs typeface="Lucida Sans Unicode"/>
                        </a:rPr>
                        <a:t>real</a:t>
                      </a:r>
                      <a:r>
                        <a:rPr dirty="0" sz="1200" spc="75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200" spc="-20">
                          <a:latin typeface="Lucida Sans Unicode"/>
                          <a:cs typeface="Lucida Sans Unicode"/>
                        </a:rPr>
                        <a:t>part</a:t>
                      </a:r>
                      <a:endParaRPr sz="12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3746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3F6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1300" spc="-25">
                          <a:latin typeface="Lucida Sans Unicode"/>
                          <a:cs typeface="Lucida Sans Unicode"/>
                        </a:rPr>
                        <a:t>3.0</a:t>
                      </a:r>
                      <a:endParaRPr sz="13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2730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1300" spc="-20" b="0">
                          <a:latin typeface="Brush Script Std"/>
                          <a:cs typeface="Brush Script Std"/>
                        </a:rPr>
                        <a:t>−</a:t>
                      </a:r>
                      <a:r>
                        <a:rPr dirty="0" sz="1300" spc="-20">
                          <a:latin typeface="Lucida Sans Unicode"/>
                          <a:cs typeface="Lucida Sans Unicode"/>
                        </a:rPr>
                        <a:t>2.0</a:t>
                      </a:r>
                      <a:endParaRPr sz="13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2730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288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200">
                          <a:latin typeface="Lucida Sans Unicode"/>
                          <a:cs typeface="Lucida Sans Unicode"/>
                        </a:rPr>
                        <a:t>imaginary</a:t>
                      </a:r>
                      <a:r>
                        <a:rPr dirty="0" sz="1200" spc="24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200" spc="-20">
                          <a:latin typeface="Lucida Sans Unicode"/>
                          <a:cs typeface="Lucida Sans Unicode"/>
                        </a:rPr>
                        <a:t>part</a:t>
                      </a:r>
                      <a:endParaRPr sz="12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3746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3F6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1300" spc="-25">
                          <a:latin typeface="Lucida Sans Unicode"/>
                          <a:cs typeface="Lucida Sans Unicode"/>
                        </a:rPr>
                        <a:t>4.0</a:t>
                      </a:r>
                      <a:endParaRPr sz="13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2730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1300" spc="-25">
                          <a:latin typeface="Lucida Sans Unicode"/>
                          <a:cs typeface="Lucida Sans Unicode"/>
                        </a:rPr>
                        <a:t>2.0</a:t>
                      </a:r>
                      <a:endParaRPr sz="13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2730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8" name="object 8" descr=""/>
          <p:cNvGrpSpPr/>
          <p:nvPr/>
        </p:nvGrpSpPr>
        <p:grpSpPr>
          <a:xfrm>
            <a:off x="520700" y="1791525"/>
            <a:ext cx="8470900" cy="457834"/>
            <a:chOff x="520700" y="1791525"/>
            <a:chExt cx="8470900" cy="457834"/>
          </a:xfrm>
        </p:grpSpPr>
        <p:sp>
          <p:nvSpPr>
            <p:cNvPr id="9" name="object 9" descr=""/>
            <p:cNvSpPr/>
            <p:nvPr/>
          </p:nvSpPr>
          <p:spPr>
            <a:xfrm>
              <a:off x="520700" y="1791525"/>
              <a:ext cx="8470900" cy="457834"/>
            </a:xfrm>
            <a:custGeom>
              <a:avLst/>
              <a:gdLst/>
              <a:ahLst/>
              <a:cxnLst/>
              <a:rect l="l" t="t" r="r" b="b"/>
              <a:pathLst>
                <a:path w="8470900" h="457835">
                  <a:moveTo>
                    <a:pt x="0" y="0"/>
                  </a:moveTo>
                  <a:lnTo>
                    <a:pt x="8470900" y="0"/>
                  </a:lnTo>
                  <a:lnTo>
                    <a:pt x="8470900" y="457708"/>
                  </a:lnTo>
                  <a:lnTo>
                    <a:pt x="0" y="4577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8345443" y="1874702"/>
              <a:ext cx="292735" cy="0"/>
            </a:xfrm>
            <a:custGeom>
              <a:avLst/>
              <a:gdLst/>
              <a:ahLst/>
              <a:cxnLst/>
              <a:rect l="l" t="t" r="r" b="b"/>
              <a:pathLst>
                <a:path w="292734" h="0">
                  <a:moveTo>
                    <a:pt x="0" y="0"/>
                  </a:moveTo>
                  <a:lnTo>
                    <a:pt x="292416" y="0"/>
                  </a:lnTo>
                </a:path>
              </a:pathLst>
            </a:custGeom>
            <a:ln w="87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519430" y="1250334"/>
            <a:ext cx="8335009" cy="87312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dirty="0" sz="1700">
                <a:latin typeface="Arial"/>
                <a:cs typeface="Arial"/>
              </a:rPr>
              <a:t>ADT</a:t>
            </a:r>
            <a:r>
              <a:rPr dirty="0" sz="1700" spc="120">
                <a:latin typeface="Arial"/>
                <a:cs typeface="Arial"/>
              </a:rPr>
              <a:t> </a:t>
            </a:r>
            <a:r>
              <a:rPr dirty="0" sz="1700" spc="75">
                <a:latin typeface="Arial"/>
                <a:cs typeface="Arial"/>
              </a:rPr>
              <a:t>for</a:t>
            </a:r>
            <a:r>
              <a:rPr dirty="0" sz="1700" spc="12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complex</a:t>
            </a:r>
            <a:r>
              <a:rPr dirty="0" sz="1700" spc="125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numbers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200">
              <a:latin typeface="Arial"/>
              <a:cs typeface="Arial"/>
            </a:endParaRPr>
          </a:p>
          <a:p>
            <a:pPr marL="130175">
              <a:lnSpc>
                <a:spcPct val="100000"/>
              </a:lnSpc>
            </a:pPr>
            <a:r>
              <a:rPr dirty="0" baseline="1915" sz="2175">
                <a:latin typeface="Lucida Sans Unicode"/>
                <a:cs typeface="Lucida Sans Unicode"/>
              </a:rPr>
              <a:t>A</a:t>
            </a:r>
            <a:r>
              <a:rPr dirty="0" baseline="1915" sz="2175" spc="60">
                <a:latin typeface="Lucida Sans Unicode"/>
                <a:cs typeface="Lucida Sans Unicode"/>
              </a:rPr>
              <a:t> </a:t>
            </a:r>
            <a:r>
              <a:rPr dirty="0" baseline="1915" sz="2175">
                <a:solidFill>
                  <a:srgbClr val="005493"/>
                </a:solidFill>
                <a:latin typeface="Lucida Sans Unicode"/>
                <a:cs typeface="Lucida Sans Unicode"/>
              </a:rPr>
              <a:t>complex</a:t>
            </a:r>
            <a:r>
              <a:rPr dirty="0" baseline="1915" sz="2175" spc="67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baseline="1915" sz="2175">
                <a:solidFill>
                  <a:srgbClr val="005493"/>
                </a:solidFill>
                <a:latin typeface="Lucida Sans Unicode"/>
                <a:cs typeface="Lucida Sans Unicode"/>
              </a:rPr>
              <a:t>number</a:t>
            </a:r>
            <a:r>
              <a:rPr dirty="0" baseline="1915" sz="2175" spc="67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baseline="1915" sz="2175">
                <a:latin typeface="Lucida Sans Unicode"/>
                <a:cs typeface="Lucida Sans Unicode"/>
              </a:rPr>
              <a:t>is</a:t>
            </a:r>
            <a:r>
              <a:rPr dirty="0" baseline="1915" sz="2175" spc="67">
                <a:latin typeface="Lucida Sans Unicode"/>
                <a:cs typeface="Lucida Sans Unicode"/>
              </a:rPr>
              <a:t> </a:t>
            </a:r>
            <a:r>
              <a:rPr dirty="0" baseline="1915" sz="2175">
                <a:latin typeface="Lucida Sans Unicode"/>
                <a:cs typeface="Lucida Sans Unicode"/>
              </a:rPr>
              <a:t>a</a:t>
            </a:r>
            <a:r>
              <a:rPr dirty="0" baseline="1915" sz="2175" spc="60">
                <a:latin typeface="Lucida Sans Unicode"/>
                <a:cs typeface="Lucida Sans Unicode"/>
              </a:rPr>
              <a:t> </a:t>
            </a:r>
            <a:r>
              <a:rPr dirty="0" baseline="1915" sz="2175">
                <a:latin typeface="Lucida Sans Unicode"/>
                <a:cs typeface="Lucida Sans Unicode"/>
              </a:rPr>
              <a:t>number</a:t>
            </a:r>
            <a:r>
              <a:rPr dirty="0" baseline="1915" sz="2175" spc="67">
                <a:latin typeface="Lucida Sans Unicode"/>
                <a:cs typeface="Lucida Sans Unicode"/>
              </a:rPr>
              <a:t> </a:t>
            </a:r>
            <a:r>
              <a:rPr dirty="0" baseline="1915" sz="2175">
                <a:latin typeface="Lucida Sans Unicode"/>
                <a:cs typeface="Lucida Sans Unicode"/>
              </a:rPr>
              <a:t>of</a:t>
            </a:r>
            <a:r>
              <a:rPr dirty="0" baseline="1915" sz="2175" spc="67">
                <a:latin typeface="Lucida Sans Unicode"/>
                <a:cs typeface="Lucida Sans Unicode"/>
              </a:rPr>
              <a:t> </a:t>
            </a:r>
            <a:r>
              <a:rPr dirty="0" baseline="1915" sz="2175">
                <a:latin typeface="Lucida Sans Unicode"/>
                <a:cs typeface="Lucida Sans Unicode"/>
              </a:rPr>
              <a:t>the</a:t>
            </a:r>
            <a:r>
              <a:rPr dirty="0" baseline="1915" sz="2175" spc="67">
                <a:latin typeface="Lucida Sans Unicode"/>
                <a:cs typeface="Lucida Sans Unicode"/>
              </a:rPr>
              <a:t> </a:t>
            </a:r>
            <a:r>
              <a:rPr dirty="0" baseline="1915" sz="2175">
                <a:latin typeface="Lucida Sans Unicode"/>
                <a:cs typeface="Lucida Sans Unicode"/>
              </a:rPr>
              <a:t>form</a:t>
            </a:r>
            <a:r>
              <a:rPr dirty="0" baseline="1915" sz="2175" spc="67">
                <a:latin typeface="Lucida Sans Unicode"/>
                <a:cs typeface="Lucida Sans Unicode"/>
              </a:rPr>
              <a:t> </a:t>
            </a:r>
            <a:r>
              <a:rPr dirty="0" baseline="1915" sz="2175" i="1">
                <a:latin typeface="Lucida Sans Italic"/>
                <a:cs typeface="Lucida Sans Italic"/>
              </a:rPr>
              <a:t>a</a:t>
            </a:r>
            <a:r>
              <a:rPr dirty="0" baseline="1915" sz="2175" spc="60" i="1">
                <a:latin typeface="Lucida Sans Italic"/>
                <a:cs typeface="Lucida Sans Italic"/>
              </a:rPr>
              <a:t> </a:t>
            </a:r>
            <a:r>
              <a:rPr dirty="0" baseline="1915" sz="2175" spc="-337">
                <a:latin typeface="Lucida Sans Unicode"/>
                <a:cs typeface="Lucida Sans Unicode"/>
              </a:rPr>
              <a:t>+</a:t>
            </a:r>
            <a:r>
              <a:rPr dirty="0" baseline="1915" sz="2175" spc="67">
                <a:latin typeface="Lucida Sans Unicode"/>
                <a:cs typeface="Lucida Sans Unicode"/>
              </a:rPr>
              <a:t> </a:t>
            </a:r>
            <a:r>
              <a:rPr dirty="0" baseline="1915" sz="2175" i="1">
                <a:latin typeface="Lucida Sans Italic"/>
                <a:cs typeface="Lucida Sans Italic"/>
              </a:rPr>
              <a:t>bi</a:t>
            </a:r>
            <a:r>
              <a:rPr dirty="0" baseline="1915" sz="2175" spc="67" i="1">
                <a:latin typeface="Lucida Sans Italic"/>
                <a:cs typeface="Lucida Sans Italic"/>
              </a:rPr>
              <a:t> </a:t>
            </a:r>
            <a:r>
              <a:rPr dirty="0" baseline="1915" sz="2175">
                <a:latin typeface="Lucida Sans Unicode"/>
                <a:cs typeface="Lucida Sans Unicode"/>
              </a:rPr>
              <a:t>where</a:t>
            </a:r>
            <a:r>
              <a:rPr dirty="0" baseline="1915" sz="2175" spc="67">
                <a:latin typeface="Lucida Sans Unicode"/>
                <a:cs typeface="Lucida Sans Unicode"/>
              </a:rPr>
              <a:t> </a:t>
            </a:r>
            <a:r>
              <a:rPr dirty="0" baseline="1915" sz="2175" i="1">
                <a:latin typeface="Lucida Sans Italic"/>
                <a:cs typeface="Lucida Sans Italic"/>
              </a:rPr>
              <a:t>a</a:t>
            </a:r>
            <a:r>
              <a:rPr dirty="0" baseline="1915" sz="2175" spc="67" i="1">
                <a:latin typeface="Lucida Sans Italic"/>
                <a:cs typeface="Lucida Sans Italic"/>
              </a:rPr>
              <a:t> </a:t>
            </a:r>
            <a:r>
              <a:rPr dirty="0" baseline="1915" sz="2175">
                <a:latin typeface="Lucida Sans Unicode"/>
                <a:cs typeface="Lucida Sans Unicode"/>
              </a:rPr>
              <a:t>and</a:t>
            </a:r>
            <a:r>
              <a:rPr dirty="0" baseline="1915" sz="2175" spc="60">
                <a:latin typeface="Lucida Sans Unicode"/>
                <a:cs typeface="Lucida Sans Unicode"/>
              </a:rPr>
              <a:t> </a:t>
            </a:r>
            <a:r>
              <a:rPr dirty="0" baseline="1915" sz="2175" i="1">
                <a:latin typeface="Lucida Sans Italic"/>
                <a:cs typeface="Lucida Sans Italic"/>
              </a:rPr>
              <a:t>b</a:t>
            </a:r>
            <a:r>
              <a:rPr dirty="0" baseline="1915" sz="2175" spc="67" i="1">
                <a:latin typeface="Lucida Sans Italic"/>
                <a:cs typeface="Lucida Sans Italic"/>
              </a:rPr>
              <a:t> </a:t>
            </a:r>
            <a:r>
              <a:rPr dirty="0" baseline="1915" sz="2175">
                <a:latin typeface="Lucida Sans Unicode"/>
                <a:cs typeface="Lucida Sans Unicode"/>
              </a:rPr>
              <a:t>are</a:t>
            </a:r>
            <a:r>
              <a:rPr dirty="0" baseline="1915" sz="2175" spc="67">
                <a:latin typeface="Lucida Sans Unicode"/>
                <a:cs typeface="Lucida Sans Unicode"/>
              </a:rPr>
              <a:t> </a:t>
            </a:r>
            <a:r>
              <a:rPr dirty="0" baseline="1915" sz="2175">
                <a:latin typeface="Lucida Sans Unicode"/>
                <a:cs typeface="Lucida Sans Unicode"/>
              </a:rPr>
              <a:t>real</a:t>
            </a:r>
            <a:r>
              <a:rPr dirty="0" baseline="1915" sz="2175" spc="67">
                <a:latin typeface="Lucida Sans Unicode"/>
                <a:cs typeface="Lucida Sans Unicode"/>
              </a:rPr>
              <a:t> </a:t>
            </a:r>
            <a:r>
              <a:rPr dirty="0" baseline="1915" sz="2175">
                <a:latin typeface="Lucida Sans Unicode"/>
                <a:cs typeface="Lucida Sans Unicode"/>
              </a:rPr>
              <a:t>and</a:t>
            </a:r>
            <a:r>
              <a:rPr dirty="0" baseline="1915" sz="2175" spc="412">
                <a:latin typeface="Lucida Sans Unicode"/>
                <a:cs typeface="Lucida Sans Unicode"/>
              </a:rPr>
              <a:t> </a:t>
            </a:r>
            <a:r>
              <a:rPr dirty="0" sz="1700" i="1">
                <a:latin typeface="Trebuchet MS"/>
                <a:cs typeface="Trebuchet MS"/>
              </a:rPr>
              <a:t>i</a:t>
            </a:r>
            <a:r>
              <a:rPr dirty="0" sz="1700" spc="425" i="1">
                <a:latin typeface="Adobe Clean"/>
                <a:cs typeface="Adobe Clean"/>
              </a:rPr>
              <a:t>   </a:t>
            </a:r>
            <a:r>
              <a:rPr dirty="0" baseline="49019" sz="2550" spc="832" i="1">
                <a:latin typeface="Adobe Clean"/>
                <a:cs typeface="Adobe Clean"/>
              </a:rPr>
              <a:t>✓</a:t>
            </a:r>
            <a:r>
              <a:rPr dirty="0" sz="1700" spc="555" i="1">
                <a:latin typeface="Adobe Clean"/>
                <a:cs typeface="Adobe Clean"/>
              </a:rPr>
              <a:t>-</a:t>
            </a:r>
            <a:r>
              <a:rPr dirty="0" sz="1700" spc="85">
                <a:latin typeface="Calibri"/>
                <a:cs typeface="Calibri"/>
              </a:rPr>
              <a:t>1</a:t>
            </a:r>
            <a:r>
              <a:rPr dirty="0" sz="1700" spc="60">
                <a:latin typeface="Calibri"/>
                <a:cs typeface="Calibri"/>
              </a:rPr>
              <a:t>  </a:t>
            </a:r>
            <a:r>
              <a:rPr dirty="0" baseline="1915" sz="2175" spc="-75">
                <a:latin typeface="Lucida Sans Unicode"/>
                <a:cs typeface="Lucida Sans Unicode"/>
              </a:rPr>
              <a:t>.</a:t>
            </a:r>
            <a:endParaRPr baseline="1915" sz="2175">
              <a:latin typeface="Lucida Sans Unicode"/>
              <a:cs typeface="Lucida Sans Unicode"/>
            </a:endParaRPr>
          </a:p>
        </p:txBody>
      </p:sp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-25"/>
              <a:t>39</a:t>
            </a:fld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0700" y="1581745"/>
            <a:ext cx="9017635" cy="0"/>
          </a:xfrm>
          <a:custGeom>
            <a:avLst/>
            <a:gdLst/>
            <a:ahLst/>
            <a:cxnLst/>
            <a:rect l="l" t="t" r="r" b="b"/>
            <a:pathLst>
              <a:path w="9017635" h="0">
                <a:moveTo>
                  <a:pt x="0" y="0"/>
                </a:moveTo>
                <a:lnTo>
                  <a:pt x="9017020" y="0"/>
                </a:lnTo>
              </a:path>
            </a:pathLst>
          </a:custGeom>
          <a:ln w="52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Complex</a:t>
            </a:r>
            <a:r>
              <a:rPr dirty="0" spc="204"/>
              <a:t> </a:t>
            </a:r>
            <a:r>
              <a:rPr dirty="0"/>
              <a:t>number</a:t>
            </a:r>
            <a:r>
              <a:rPr dirty="0" spc="210"/>
              <a:t> </a:t>
            </a:r>
            <a:r>
              <a:rPr dirty="0" spc="65"/>
              <a:t>data</a:t>
            </a:r>
            <a:r>
              <a:rPr dirty="0" spc="210"/>
              <a:t> </a:t>
            </a:r>
            <a:r>
              <a:rPr dirty="0"/>
              <a:t>type</a:t>
            </a:r>
            <a:r>
              <a:rPr dirty="0" spc="204"/>
              <a:t> </a:t>
            </a:r>
            <a:r>
              <a:rPr dirty="0"/>
              <a:t>implementation:</a:t>
            </a:r>
            <a:r>
              <a:rPr dirty="0" spc="210"/>
              <a:t> </a:t>
            </a:r>
            <a:r>
              <a:rPr dirty="0" spc="-85"/>
              <a:t>Test</a:t>
            </a:r>
            <a:r>
              <a:rPr dirty="0" spc="210"/>
              <a:t> </a:t>
            </a:r>
            <a:r>
              <a:rPr dirty="0" spc="-10"/>
              <a:t>client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863600" y="2541663"/>
            <a:ext cx="4622800" cy="217424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94615" rIns="0" bIns="0" rtlCol="0" vert="horz">
            <a:spAutoFit/>
          </a:bodyPr>
          <a:lstStyle/>
          <a:p>
            <a:pPr marL="157480">
              <a:lnSpc>
                <a:spcPct val="100000"/>
              </a:lnSpc>
              <a:spcBef>
                <a:spcPts val="745"/>
              </a:spcBef>
            </a:pPr>
            <a:r>
              <a:rPr dirty="0" sz="1200">
                <a:latin typeface="Lucida Console"/>
                <a:cs typeface="Lucida Console"/>
              </a:rPr>
              <a:t>public</a:t>
            </a:r>
            <a:r>
              <a:rPr dirty="0" sz="1200" spc="17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static</a:t>
            </a:r>
            <a:r>
              <a:rPr dirty="0" sz="1200" spc="17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void</a:t>
            </a:r>
            <a:r>
              <a:rPr dirty="0" sz="1200" spc="18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main(String[]</a:t>
            </a:r>
            <a:r>
              <a:rPr dirty="0" sz="1200" spc="175">
                <a:latin typeface="Lucida Console"/>
                <a:cs typeface="Lucida Console"/>
              </a:rPr>
              <a:t> </a:t>
            </a:r>
            <a:r>
              <a:rPr dirty="0" sz="1200" spc="-10">
                <a:latin typeface="Lucida Console"/>
                <a:cs typeface="Lucida Console"/>
              </a:rPr>
              <a:t>args)</a:t>
            </a:r>
            <a:endParaRPr sz="1200">
              <a:latin typeface="Lucida Console"/>
              <a:cs typeface="Lucida Console"/>
            </a:endParaRPr>
          </a:p>
          <a:p>
            <a:pPr marL="157480">
              <a:lnSpc>
                <a:spcPct val="100000"/>
              </a:lnSpc>
              <a:spcBef>
                <a:spcPts val="500"/>
              </a:spcBef>
            </a:pPr>
            <a:r>
              <a:rPr dirty="0" sz="1200" spc="20">
                <a:latin typeface="Lucida Console"/>
                <a:cs typeface="Lucida Console"/>
              </a:rPr>
              <a:t>{</a:t>
            </a:r>
            <a:endParaRPr sz="1200">
              <a:latin typeface="Lucida Console"/>
              <a:cs typeface="Lucida Console"/>
            </a:endParaRPr>
          </a:p>
          <a:p>
            <a:pPr marL="441325" marR="388620">
              <a:lnSpc>
                <a:spcPct val="134800"/>
              </a:lnSpc>
            </a:pPr>
            <a:r>
              <a:rPr dirty="0" sz="1200">
                <a:latin typeface="Lucida Console"/>
                <a:cs typeface="Lucida Console"/>
              </a:rPr>
              <a:t>Complex</a:t>
            </a:r>
            <a:r>
              <a:rPr dirty="0" sz="1200" spc="10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a</a:t>
            </a:r>
            <a:r>
              <a:rPr dirty="0" sz="1200" spc="10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=</a:t>
            </a:r>
            <a:r>
              <a:rPr dirty="0" sz="1200" spc="11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new</a:t>
            </a:r>
            <a:r>
              <a:rPr dirty="0" sz="1200" spc="10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Complex(</a:t>
            </a:r>
            <a:r>
              <a:rPr dirty="0" sz="1200" spc="10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3.0,</a:t>
            </a:r>
            <a:r>
              <a:rPr dirty="0" sz="1200" spc="110">
                <a:latin typeface="Lucida Console"/>
                <a:cs typeface="Lucida Console"/>
              </a:rPr>
              <a:t> </a:t>
            </a:r>
            <a:r>
              <a:rPr dirty="0" sz="1200" spc="-20">
                <a:latin typeface="Lucida Console"/>
                <a:cs typeface="Lucida Console"/>
              </a:rPr>
              <a:t>4.0); </a:t>
            </a:r>
            <a:r>
              <a:rPr dirty="0" sz="1200">
                <a:latin typeface="Lucida Console"/>
                <a:cs typeface="Lucida Console"/>
              </a:rPr>
              <a:t>Complex</a:t>
            </a:r>
            <a:r>
              <a:rPr dirty="0" sz="1200" spc="12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b</a:t>
            </a:r>
            <a:r>
              <a:rPr dirty="0" sz="1200" spc="13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=</a:t>
            </a:r>
            <a:r>
              <a:rPr dirty="0" sz="1200" spc="13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new</a:t>
            </a:r>
            <a:r>
              <a:rPr dirty="0" sz="1200" spc="12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Complex(-2.0,</a:t>
            </a:r>
            <a:r>
              <a:rPr dirty="0" sz="1200" spc="130">
                <a:latin typeface="Lucida Console"/>
                <a:cs typeface="Lucida Console"/>
              </a:rPr>
              <a:t> </a:t>
            </a:r>
            <a:r>
              <a:rPr dirty="0" sz="1200" spc="-10">
                <a:latin typeface="Lucida Console"/>
                <a:cs typeface="Lucida Console"/>
              </a:rPr>
              <a:t>3.0); </a:t>
            </a:r>
            <a:r>
              <a:rPr dirty="0" sz="1200">
                <a:latin typeface="Lucida Console"/>
                <a:cs typeface="Lucida Console"/>
              </a:rPr>
              <a:t>StdOut.println("a</a:t>
            </a:r>
            <a:r>
              <a:rPr dirty="0" sz="1200" spc="12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=</a:t>
            </a:r>
            <a:r>
              <a:rPr dirty="0" sz="1200" spc="13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"</a:t>
            </a:r>
            <a:r>
              <a:rPr dirty="0" sz="1200" spc="13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+</a:t>
            </a:r>
            <a:r>
              <a:rPr dirty="0" sz="1200" spc="125">
                <a:latin typeface="Lucida Console"/>
                <a:cs typeface="Lucida Console"/>
              </a:rPr>
              <a:t> </a:t>
            </a:r>
            <a:r>
              <a:rPr dirty="0" sz="1200" spc="-25">
                <a:latin typeface="Lucida Console"/>
                <a:cs typeface="Lucida Console"/>
              </a:rPr>
              <a:t>a); </a:t>
            </a:r>
            <a:r>
              <a:rPr dirty="0" sz="1200">
                <a:latin typeface="Lucida Console"/>
                <a:cs typeface="Lucida Console"/>
              </a:rPr>
              <a:t>StdOut.println("b</a:t>
            </a:r>
            <a:r>
              <a:rPr dirty="0" sz="1200" spc="12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=</a:t>
            </a:r>
            <a:r>
              <a:rPr dirty="0" sz="1200" spc="13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"</a:t>
            </a:r>
            <a:r>
              <a:rPr dirty="0" sz="1200" spc="13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+</a:t>
            </a:r>
            <a:r>
              <a:rPr dirty="0" sz="1200" spc="125">
                <a:latin typeface="Lucida Console"/>
                <a:cs typeface="Lucida Console"/>
              </a:rPr>
              <a:t> </a:t>
            </a:r>
            <a:r>
              <a:rPr dirty="0" sz="1200" spc="-25">
                <a:latin typeface="Lucida Console"/>
                <a:cs typeface="Lucida Console"/>
              </a:rPr>
              <a:t>b); </a:t>
            </a:r>
            <a:r>
              <a:rPr dirty="0" sz="1200">
                <a:latin typeface="Lucida Console"/>
                <a:cs typeface="Lucida Console"/>
              </a:rPr>
              <a:t>StdOut.println("a</a:t>
            </a:r>
            <a:r>
              <a:rPr dirty="0" sz="1200" spc="9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*</a:t>
            </a:r>
            <a:r>
              <a:rPr dirty="0" sz="1200" spc="10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b</a:t>
            </a:r>
            <a:r>
              <a:rPr dirty="0" sz="1200" spc="10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=</a:t>
            </a:r>
            <a:r>
              <a:rPr dirty="0" sz="1200" spc="10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"</a:t>
            </a:r>
            <a:r>
              <a:rPr dirty="0" sz="1200" spc="10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+</a:t>
            </a:r>
            <a:r>
              <a:rPr dirty="0" sz="1200" spc="100">
                <a:latin typeface="Lucida Console"/>
                <a:cs typeface="Lucida Console"/>
              </a:rPr>
              <a:t> </a:t>
            </a:r>
            <a:r>
              <a:rPr dirty="0" sz="1200" spc="-10">
                <a:latin typeface="Lucida Console"/>
                <a:cs typeface="Lucida Console"/>
              </a:rPr>
              <a:t>a.times(b));</a:t>
            </a:r>
            <a:endParaRPr sz="1200">
              <a:latin typeface="Lucida Console"/>
              <a:cs typeface="Lucida Console"/>
            </a:endParaRPr>
          </a:p>
          <a:p>
            <a:pPr marL="157480">
              <a:lnSpc>
                <a:spcPct val="100000"/>
              </a:lnSpc>
              <a:spcBef>
                <a:spcPts val="500"/>
              </a:spcBef>
            </a:pPr>
            <a:r>
              <a:rPr dirty="0" sz="1200" spc="20">
                <a:latin typeface="Lucida Console"/>
                <a:cs typeface="Lucida Console"/>
              </a:rPr>
              <a:t>}</a:t>
            </a:r>
            <a:endParaRPr sz="1200">
              <a:latin typeface="Lucida Console"/>
              <a:cs typeface="Lucida Console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20018" y="4975935"/>
            <a:ext cx="2593187" cy="975107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4953000" y="5008232"/>
            <a:ext cx="2489200" cy="864869"/>
          </a:xfrm>
          <a:prstGeom prst="rect">
            <a:avLst/>
          </a:prstGeom>
          <a:solidFill>
            <a:srgbClr val="FFFFFF"/>
          </a:solidFill>
        </p:spPr>
        <p:txBody>
          <a:bodyPr wrap="square" lIns="0" tIns="75565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595"/>
              </a:spcBef>
            </a:pPr>
            <a:r>
              <a:rPr dirty="0" sz="1000">
                <a:latin typeface="Lucida Console"/>
                <a:cs typeface="Lucida Console"/>
              </a:rPr>
              <a:t>%</a:t>
            </a:r>
            <a:r>
              <a:rPr dirty="0" sz="1000" spc="60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java</a:t>
            </a:r>
            <a:r>
              <a:rPr dirty="0" sz="1000" spc="60">
                <a:latin typeface="Lucida Console"/>
                <a:cs typeface="Lucida Console"/>
              </a:rPr>
              <a:t> </a:t>
            </a:r>
            <a:r>
              <a:rPr dirty="0" sz="1000" spc="-10">
                <a:latin typeface="Lucida Console"/>
                <a:cs typeface="Lucida Console"/>
              </a:rPr>
              <a:t>Complex</a:t>
            </a:r>
            <a:endParaRPr sz="1000">
              <a:latin typeface="Lucida Console"/>
              <a:cs typeface="Lucida Console"/>
            </a:endParaRPr>
          </a:p>
          <a:p>
            <a:pPr marL="101600">
              <a:lnSpc>
                <a:spcPct val="100000"/>
              </a:lnSpc>
              <a:spcBef>
                <a:spcPts val="204"/>
              </a:spcBef>
            </a:pPr>
            <a:r>
              <a:rPr dirty="0" sz="1000">
                <a:latin typeface="Lucida Console"/>
                <a:cs typeface="Lucida Console"/>
              </a:rPr>
              <a:t>a</a:t>
            </a:r>
            <a:r>
              <a:rPr dirty="0" sz="1000" spc="40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=</a:t>
            </a:r>
            <a:r>
              <a:rPr dirty="0" sz="1000" spc="40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3.0</a:t>
            </a:r>
            <a:r>
              <a:rPr dirty="0" sz="1000" spc="4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+</a:t>
            </a:r>
            <a:r>
              <a:rPr dirty="0" sz="1000" spc="40">
                <a:latin typeface="Lucida Console"/>
                <a:cs typeface="Lucida Console"/>
              </a:rPr>
              <a:t> </a:t>
            </a:r>
            <a:r>
              <a:rPr dirty="0" sz="1000" spc="-20">
                <a:latin typeface="Lucida Console"/>
                <a:cs typeface="Lucida Console"/>
              </a:rPr>
              <a:t>4.0i</a:t>
            </a:r>
            <a:endParaRPr sz="1000">
              <a:latin typeface="Lucida Console"/>
              <a:cs typeface="Lucida Console"/>
            </a:endParaRPr>
          </a:p>
          <a:p>
            <a:pPr marL="101600">
              <a:lnSpc>
                <a:spcPct val="100000"/>
              </a:lnSpc>
              <a:spcBef>
                <a:spcPts val="204"/>
              </a:spcBef>
            </a:pPr>
            <a:r>
              <a:rPr dirty="0" sz="1000">
                <a:latin typeface="Lucida Console"/>
                <a:cs typeface="Lucida Console"/>
              </a:rPr>
              <a:t>b</a:t>
            </a:r>
            <a:r>
              <a:rPr dirty="0" sz="1000" spc="4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=</a:t>
            </a:r>
            <a:r>
              <a:rPr dirty="0" sz="1000" spc="4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-2.0</a:t>
            </a:r>
            <a:r>
              <a:rPr dirty="0" sz="1000" spc="4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+</a:t>
            </a:r>
            <a:r>
              <a:rPr dirty="0" sz="1000" spc="50">
                <a:latin typeface="Lucida Console"/>
                <a:cs typeface="Lucida Console"/>
              </a:rPr>
              <a:t> </a:t>
            </a:r>
            <a:r>
              <a:rPr dirty="0" sz="1000" spc="-20">
                <a:latin typeface="Lucida Console"/>
                <a:cs typeface="Lucida Console"/>
              </a:rPr>
              <a:t>3.0i</a:t>
            </a:r>
            <a:endParaRPr sz="1000">
              <a:latin typeface="Lucida Console"/>
              <a:cs typeface="Lucida Console"/>
            </a:endParaRPr>
          </a:p>
          <a:p>
            <a:pPr marL="101600">
              <a:lnSpc>
                <a:spcPct val="100000"/>
              </a:lnSpc>
              <a:spcBef>
                <a:spcPts val="204"/>
              </a:spcBef>
            </a:pPr>
            <a:r>
              <a:rPr dirty="0" sz="1000">
                <a:latin typeface="Lucida Console"/>
                <a:cs typeface="Lucida Console"/>
              </a:rPr>
              <a:t>a</a:t>
            </a:r>
            <a:r>
              <a:rPr dirty="0" sz="1000" spc="4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*</a:t>
            </a:r>
            <a:r>
              <a:rPr dirty="0" sz="1000" spc="4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b</a:t>
            </a:r>
            <a:r>
              <a:rPr dirty="0" sz="1000" spc="4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=</a:t>
            </a:r>
            <a:r>
              <a:rPr dirty="0" sz="1000" spc="4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-18.0</a:t>
            </a:r>
            <a:r>
              <a:rPr dirty="0" sz="1000" spc="4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+</a:t>
            </a:r>
            <a:r>
              <a:rPr dirty="0" sz="1000" spc="45">
                <a:latin typeface="Lucida Console"/>
                <a:cs typeface="Lucida Console"/>
              </a:rPr>
              <a:t> </a:t>
            </a:r>
            <a:r>
              <a:rPr dirty="0" sz="1000" spc="-20">
                <a:latin typeface="Lucida Console"/>
                <a:cs typeface="Lucida Console"/>
              </a:rPr>
              <a:t>1.0i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597400" y="6177318"/>
            <a:ext cx="3611879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>
                <a:solidFill>
                  <a:srgbClr val="005493"/>
                </a:solidFill>
                <a:latin typeface="Lucida Sans Unicode"/>
                <a:cs typeface="Lucida Sans Unicode"/>
              </a:rPr>
              <a:t>What</a:t>
            </a:r>
            <a:r>
              <a:rPr dirty="0" sz="1150" spc="1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>
                <a:solidFill>
                  <a:srgbClr val="005493"/>
                </a:solidFill>
                <a:latin typeface="Lucida Sans Unicode"/>
                <a:cs typeface="Lucida Sans Unicode"/>
              </a:rPr>
              <a:t>we</a:t>
            </a:r>
            <a:r>
              <a:rPr dirty="0" sz="1150" spc="1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 i="1">
                <a:solidFill>
                  <a:srgbClr val="005493"/>
                </a:solidFill>
                <a:latin typeface="Lucida Sans Italic"/>
                <a:cs typeface="Lucida Sans Italic"/>
              </a:rPr>
              <a:t>expect</a:t>
            </a:r>
            <a:r>
              <a:rPr dirty="0" sz="1150">
                <a:solidFill>
                  <a:srgbClr val="005493"/>
                </a:solidFill>
                <a:latin typeface="Lucida Sans Unicode"/>
                <a:cs typeface="Lucida Sans Unicode"/>
              </a:rPr>
              <a:t>,</a:t>
            </a:r>
            <a:r>
              <a:rPr dirty="0" sz="1150" spc="1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>
                <a:solidFill>
                  <a:srgbClr val="005493"/>
                </a:solidFill>
                <a:latin typeface="Lucida Sans Unicode"/>
                <a:cs typeface="Lucida Sans Unicode"/>
              </a:rPr>
              <a:t>once</a:t>
            </a:r>
            <a:r>
              <a:rPr dirty="0" sz="1150" spc="1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>
                <a:solidFill>
                  <a:srgbClr val="005493"/>
                </a:solidFill>
                <a:latin typeface="Lucida Sans Unicode"/>
                <a:cs typeface="Lucida Sans Unicode"/>
              </a:rPr>
              <a:t>the</a:t>
            </a:r>
            <a:r>
              <a:rPr dirty="0" sz="1150" spc="1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>
                <a:solidFill>
                  <a:srgbClr val="005493"/>
                </a:solidFill>
                <a:latin typeface="Lucida Sans Unicode"/>
                <a:cs typeface="Lucida Sans Unicode"/>
              </a:rPr>
              <a:t>implementation</a:t>
            </a:r>
            <a:r>
              <a:rPr dirty="0" sz="1150" spc="1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>
                <a:solidFill>
                  <a:srgbClr val="005493"/>
                </a:solidFill>
                <a:latin typeface="Lucida Sans Unicode"/>
                <a:cs typeface="Lucida Sans Unicode"/>
              </a:rPr>
              <a:t>is</a:t>
            </a:r>
            <a:r>
              <a:rPr dirty="0" sz="1150" spc="1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 spc="-10">
                <a:solidFill>
                  <a:srgbClr val="005493"/>
                </a:solidFill>
                <a:latin typeface="Lucida Sans Unicode"/>
                <a:cs typeface="Lucida Sans Unicode"/>
              </a:rPr>
              <a:t>done.</a:t>
            </a:r>
            <a:endParaRPr sz="1150">
              <a:latin typeface="Lucida Sans Unicode"/>
              <a:cs typeface="Lucida Sans Unicode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6055080" y="5917742"/>
            <a:ext cx="69215" cy="273050"/>
            <a:chOff x="6055080" y="5917742"/>
            <a:chExt cx="69215" cy="273050"/>
          </a:xfrm>
        </p:grpSpPr>
        <p:sp>
          <p:nvSpPr>
            <p:cNvPr id="9" name="object 9" descr=""/>
            <p:cNvSpPr/>
            <p:nvPr/>
          </p:nvSpPr>
          <p:spPr>
            <a:xfrm>
              <a:off x="6089653" y="5961797"/>
              <a:ext cx="0" cy="229235"/>
            </a:xfrm>
            <a:custGeom>
              <a:avLst/>
              <a:gdLst/>
              <a:ahLst/>
              <a:cxnLst/>
              <a:rect l="l" t="t" r="r" b="b"/>
              <a:pathLst>
                <a:path w="0" h="229235">
                  <a:moveTo>
                    <a:pt x="0" y="0"/>
                  </a:moveTo>
                  <a:lnTo>
                    <a:pt x="0" y="12274"/>
                  </a:lnTo>
                  <a:lnTo>
                    <a:pt x="0" y="228856"/>
                  </a:lnTo>
                </a:path>
              </a:pathLst>
            </a:custGeom>
            <a:ln w="12714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055080" y="5917742"/>
              <a:ext cx="69215" cy="69850"/>
            </a:xfrm>
            <a:custGeom>
              <a:avLst/>
              <a:gdLst/>
              <a:ahLst/>
              <a:cxnLst/>
              <a:rect l="l" t="t" r="r" b="b"/>
              <a:pathLst>
                <a:path w="69214" h="69850">
                  <a:moveTo>
                    <a:pt x="34569" y="0"/>
                  </a:moveTo>
                  <a:lnTo>
                    <a:pt x="0" y="69227"/>
                  </a:lnTo>
                  <a:lnTo>
                    <a:pt x="34569" y="51930"/>
                  </a:lnTo>
                  <a:lnTo>
                    <a:pt x="60510" y="51930"/>
                  </a:lnTo>
                  <a:lnTo>
                    <a:pt x="34569" y="0"/>
                  </a:lnTo>
                  <a:close/>
                </a:path>
                <a:path w="69214" h="69850">
                  <a:moveTo>
                    <a:pt x="60510" y="51930"/>
                  </a:moveTo>
                  <a:lnTo>
                    <a:pt x="34569" y="51930"/>
                  </a:lnTo>
                  <a:lnTo>
                    <a:pt x="69151" y="69227"/>
                  </a:lnTo>
                  <a:lnTo>
                    <a:pt x="60510" y="51930"/>
                  </a:lnTo>
                  <a:close/>
                </a:path>
              </a:pathLst>
            </a:custGeom>
            <a:solidFill>
              <a:srgbClr val="00549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520700" y="1804238"/>
            <a:ext cx="5702300" cy="47053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88265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695"/>
              </a:spcBef>
            </a:pP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Best</a:t>
            </a:r>
            <a:r>
              <a:rPr dirty="0" sz="1450" spc="8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practice.</a:t>
            </a:r>
            <a:r>
              <a:rPr dirty="0" sz="1450" spc="8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Begin</a:t>
            </a:r>
            <a:r>
              <a:rPr dirty="0" sz="1450" spc="85">
                <a:latin typeface="Lucida Sans Unicode"/>
                <a:cs typeface="Lucida Sans Unicode"/>
              </a:rPr>
              <a:t> </a:t>
            </a:r>
            <a:r>
              <a:rPr dirty="0" sz="1450" spc="50">
                <a:latin typeface="Lucida Sans Unicode"/>
                <a:cs typeface="Lucida Sans Unicode"/>
              </a:rPr>
              <a:t>by</a:t>
            </a:r>
            <a:r>
              <a:rPr dirty="0" sz="1450" spc="9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implementing</a:t>
            </a:r>
            <a:r>
              <a:rPr dirty="0" sz="1450" spc="8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a</a:t>
            </a:r>
            <a:r>
              <a:rPr dirty="0" sz="1450" spc="8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simple</a:t>
            </a:r>
            <a:r>
              <a:rPr dirty="0" sz="1450" spc="9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test</a:t>
            </a:r>
            <a:r>
              <a:rPr dirty="0" sz="1450" spc="85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client.</a:t>
            </a:r>
            <a:endParaRPr sz="1450">
              <a:latin typeface="Lucida Sans Unicode"/>
              <a:cs typeface="Lucida Sans Unicode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7796530" y="1710956"/>
            <a:ext cx="1649730" cy="2202815"/>
            <a:chOff x="7796530" y="1710956"/>
            <a:chExt cx="1649730" cy="2202815"/>
          </a:xfrm>
        </p:grpSpPr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96530" y="1710956"/>
              <a:ext cx="1649361" cy="2202738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7823200" y="1740674"/>
              <a:ext cx="1549400" cy="2098040"/>
            </a:xfrm>
            <a:custGeom>
              <a:avLst/>
              <a:gdLst/>
              <a:ahLst/>
              <a:cxnLst/>
              <a:rect l="l" t="t" r="r" b="b"/>
              <a:pathLst>
                <a:path w="1549400" h="2098040">
                  <a:moveTo>
                    <a:pt x="0" y="0"/>
                  </a:moveTo>
                  <a:lnTo>
                    <a:pt x="1549400" y="0"/>
                  </a:lnTo>
                  <a:lnTo>
                    <a:pt x="1549400" y="2097849"/>
                  </a:lnTo>
                  <a:lnTo>
                    <a:pt x="0" y="20978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5" name="object 15" descr=""/>
          <p:cNvGraphicFramePr>
            <a:graphicFrameLocks noGrp="1"/>
          </p:cNvGraphicFramePr>
          <p:nvPr/>
        </p:nvGraphicFramePr>
        <p:xfrm>
          <a:off x="7900500" y="1818071"/>
          <a:ext cx="1395095" cy="19437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4300"/>
              </a:tblGrid>
              <a:tr h="196850"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950">
                          <a:solidFill>
                            <a:srgbClr val="929292"/>
                          </a:solidFill>
                          <a:latin typeface="Lucida Sans Unicode"/>
                          <a:cs typeface="Lucida Sans Unicode"/>
                        </a:rPr>
                        <a:t>instance</a:t>
                      </a:r>
                      <a:r>
                        <a:rPr dirty="0" sz="950" spc="245">
                          <a:solidFill>
                            <a:srgbClr val="929292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950" spc="-10">
                          <a:solidFill>
                            <a:srgbClr val="929292"/>
                          </a:solidFill>
                          <a:latin typeface="Lucida Sans Unicode"/>
                          <a:cs typeface="Lucida Sans Unicode"/>
                        </a:rPr>
                        <a:t>variables</a:t>
                      </a:r>
                      <a:endParaRPr sz="9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3970">
                    <a:lnL w="12700">
                      <a:solidFill>
                        <a:srgbClr val="929292"/>
                      </a:solidFill>
                      <a:prstDash val="solid"/>
                    </a:lnL>
                    <a:lnR w="12700">
                      <a:solidFill>
                        <a:srgbClr val="929292"/>
                      </a:solidFill>
                      <a:prstDash val="solid"/>
                    </a:lnR>
                    <a:lnT w="12700">
                      <a:solidFill>
                        <a:srgbClr val="929292"/>
                      </a:solidFill>
                      <a:prstDash val="solid"/>
                    </a:lnT>
                    <a:lnB w="12700">
                      <a:solidFill>
                        <a:srgbClr val="929292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 sz="950" spc="-10">
                          <a:solidFill>
                            <a:srgbClr val="929292"/>
                          </a:solidFill>
                          <a:latin typeface="Lucida Sans Unicode"/>
                          <a:cs typeface="Lucida Sans Unicode"/>
                        </a:rPr>
                        <a:t>constructors</a:t>
                      </a:r>
                      <a:endParaRPr sz="9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6510">
                    <a:lnL w="12700">
                      <a:solidFill>
                        <a:srgbClr val="929292"/>
                      </a:solidFill>
                      <a:prstDash val="solid"/>
                    </a:lnL>
                    <a:lnR w="12700">
                      <a:solidFill>
                        <a:srgbClr val="929292"/>
                      </a:solidFill>
                      <a:prstDash val="solid"/>
                    </a:lnR>
                    <a:lnT w="12700">
                      <a:solidFill>
                        <a:srgbClr val="929292"/>
                      </a:solidFill>
                      <a:prstDash val="solid"/>
                    </a:lnT>
                    <a:lnB w="12700">
                      <a:solidFill>
                        <a:srgbClr val="929292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724535"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950" spc="-10">
                          <a:solidFill>
                            <a:srgbClr val="929292"/>
                          </a:solidFill>
                          <a:latin typeface="Lucida Sans Unicode"/>
                          <a:cs typeface="Lucida Sans Unicode"/>
                        </a:rPr>
                        <a:t>methods</a:t>
                      </a:r>
                      <a:endParaRPr sz="9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7620">
                    <a:lnL w="12700">
                      <a:solidFill>
                        <a:srgbClr val="929292"/>
                      </a:solidFill>
                      <a:prstDash val="solid"/>
                    </a:lnL>
                    <a:lnR w="12700">
                      <a:solidFill>
                        <a:srgbClr val="929292"/>
                      </a:solidFill>
                      <a:prstDash val="solid"/>
                    </a:lnR>
                    <a:lnT w="12700">
                      <a:solidFill>
                        <a:srgbClr val="929292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test</a:t>
                      </a:r>
                      <a:r>
                        <a:rPr dirty="0" sz="1100" spc="1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10">
                          <a:latin typeface="Lucida Sans Unicode"/>
                          <a:cs typeface="Lucida Sans Unicode"/>
                        </a:rPr>
                        <a:t>client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71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6" name="object 1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-25"/>
              <a:t>39</a:t>
            </a:fld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0700" y="1581745"/>
            <a:ext cx="9017635" cy="0"/>
          </a:xfrm>
          <a:custGeom>
            <a:avLst/>
            <a:gdLst/>
            <a:ahLst/>
            <a:cxnLst/>
            <a:rect l="l" t="t" r="r" b="b"/>
            <a:pathLst>
              <a:path w="9017635" h="0">
                <a:moveTo>
                  <a:pt x="0" y="0"/>
                </a:moveTo>
                <a:lnTo>
                  <a:pt x="9017020" y="0"/>
                </a:lnTo>
              </a:path>
            </a:pathLst>
          </a:custGeom>
          <a:ln w="52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Complex</a:t>
            </a:r>
            <a:r>
              <a:rPr dirty="0" spc="215"/>
              <a:t> </a:t>
            </a:r>
            <a:r>
              <a:rPr dirty="0"/>
              <a:t>number</a:t>
            </a:r>
            <a:r>
              <a:rPr dirty="0" spc="215"/>
              <a:t> </a:t>
            </a:r>
            <a:r>
              <a:rPr dirty="0" spc="65"/>
              <a:t>data</a:t>
            </a:r>
            <a:r>
              <a:rPr dirty="0" spc="215"/>
              <a:t> </a:t>
            </a:r>
            <a:r>
              <a:rPr dirty="0"/>
              <a:t>type</a:t>
            </a:r>
            <a:r>
              <a:rPr dirty="0" spc="220"/>
              <a:t> </a:t>
            </a:r>
            <a:r>
              <a:rPr dirty="0"/>
              <a:t>implementation:</a:t>
            </a:r>
            <a:r>
              <a:rPr dirty="0" spc="215"/>
              <a:t> </a:t>
            </a:r>
            <a:r>
              <a:rPr dirty="0"/>
              <a:t>Instance</a:t>
            </a:r>
            <a:r>
              <a:rPr dirty="0" spc="215"/>
              <a:t> </a:t>
            </a:r>
            <a:r>
              <a:rPr dirty="0"/>
              <a:t>variables</a:t>
            </a:r>
            <a:r>
              <a:rPr dirty="0" spc="220"/>
              <a:t> </a:t>
            </a:r>
            <a:r>
              <a:rPr dirty="0" spc="55"/>
              <a:t>and</a:t>
            </a:r>
            <a:r>
              <a:rPr dirty="0" spc="215"/>
              <a:t> </a:t>
            </a:r>
            <a:r>
              <a:rPr dirty="0" spc="-10"/>
              <a:t>constructor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520700" y="1804238"/>
            <a:ext cx="4470400" cy="43243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88265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695"/>
              </a:spcBef>
            </a:pP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Instance</a:t>
            </a:r>
            <a:r>
              <a:rPr dirty="0" sz="1450" spc="9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variables</a:t>
            </a:r>
            <a:r>
              <a:rPr dirty="0" sz="1450" spc="9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define</a:t>
            </a:r>
            <a:r>
              <a:rPr dirty="0" sz="1450" spc="95">
                <a:latin typeface="Lucida Sans Unicode"/>
                <a:cs typeface="Lucida Sans Unicode"/>
              </a:rPr>
              <a:t> </a:t>
            </a:r>
            <a:r>
              <a:rPr dirty="0" sz="1450" spc="-30">
                <a:latin typeface="Lucida Sans Unicode"/>
                <a:cs typeface="Lucida Sans Unicode"/>
              </a:rPr>
              <a:t>data-</a:t>
            </a:r>
            <a:r>
              <a:rPr dirty="0" sz="1450">
                <a:latin typeface="Lucida Sans Unicode"/>
                <a:cs typeface="Lucida Sans Unicode"/>
              </a:rPr>
              <a:t>type</a:t>
            </a:r>
            <a:r>
              <a:rPr dirty="0" sz="1450" spc="90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values.</a:t>
            </a:r>
            <a:endParaRPr sz="1450">
              <a:latin typeface="Lucida Sans Unicode"/>
              <a:cs typeface="Lucida Sans Unicode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7796530" y="1710956"/>
            <a:ext cx="1649730" cy="2202815"/>
            <a:chOff x="7796530" y="1710956"/>
            <a:chExt cx="1649730" cy="2202815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96530" y="1710956"/>
              <a:ext cx="1649361" cy="2202738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7823200" y="1740674"/>
              <a:ext cx="1549400" cy="2098040"/>
            </a:xfrm>
            <a:custGeom>
              <a:avLst/>
              <a:gdLst/>
              <a:ahLst/>
              <a:cxnLst/>
              <a:rect l="l" t="t" r="r" b="b"/>
              <a:pathLst>
                <a:path w="1549400" h="2098040">
                  <a:moveTo>
                    <a:pt x="0" y="0"/>
                  </a:moveTo>
                  <a:lnTo>
                    <a:pt x="1549400" y="0"/>
                  </a:lnTo>
                  <a:lnTo>
                    <a:pt x="1549400" y="2097849"/>
                  </a:lnTo>
                  <a:lnTo>
                    <a:pt x="0" y="20978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7893031" y="1816959"/>
          <a:ext cx="1410335" cy="1938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4300"/>
              </a:tblGrid>
              <a:tr h="190500">
                <a:tc>
                  <a:txBody>
                    <a:bodyPr/>
                    <a:lstStyle/>
                    <a:p>
                      <a:pPr marL="66675">
                        <a:lnSpc>
                          <a:spcPts val="1220"/>
                        </a:lnSpc>
                      </a:pPr>
                      <a:r>
                        <a:rPr dirty="0" sz="1050">
                          <a:latin typeface="Lucida Sans Unicode"/>
                          <a:cs typeface="Lucida Sans Unicode"/>
                        </a:rPr>
                        <a:t>instance</a:t>
                      </a:r>
                      <a:r>
                        <a:rPr dirty="0" sz="1050" spc="42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050" spc="-10">
                          <a:latin typeface="Lucida Sans Unicode"/>
                          <a:cs typeface="Lucida Sans Unicode"/>
                        </a:rPr>
                        <a:t>variables</a:t>
                      </a:r>
                      <a:endParaRPr sz="10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50" spc="-10">
                          <a:latin typeface="Lucida Sans Unicode"/>
                          <a:cs typeface="Lucida Sans Unicode"/>
                        </a:rPr>
                        <a:t>constructor</a:t>
                      </a:r>
                      <a:endParaRPr sz="10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889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950" spc="-10">
                          <a:solidFill>
                            <a:srgbClr val="929292"/>
                          </a:solidFill>
                          <a:latin typeface="Lucida Sans Unicode"/>
                          <a:cs typeface="Lucida Sans Unicode"/>
                        </a:rPr>
                        <a:t>methods</a:t>
                      </a:r>
                      <a:endParaRPr sz="9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929292"/>
                      </a:solidFill>
                      <a:prstDash val="solid"/>
                    </a:lnL>
                    <a:lnR w="12700">
                      <a:solidFill>
                        <a:srgbClr val="929292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929292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solidFill>
                            <a:srgbClr val="929292"/>
                          </a:solidFill>
                          <a:latin typeface="Lucida Sans Unicode"/>
                          <a:cs typeface="Lucida Sans Unicode"/>
                        </a:rPr>
                        <a:t>test</a:t>
                      </a:r>
                      <a:r>
                        <a:rPr dirty="0" sz="1000" spc="-25">
                          <a:solidFill>
                            <a:srgbClr val="929292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000" spc="-10">
                          <a:solidFill>
                            <a:srgbClr val="929292"/>
                          </a:solidFill>
                          <a:latin typeface="Lucida Sans Unicode"/>
                          <a:cs typeface="Lucida Sans Unicode"/>
                        </a:rPr>
                        <a:t>client</a:t>
                      </a:r>
                      <a:endParaRPr sz="1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8415">
                    <a:lnL w="12700">
                      <a:solidFill>
                        <a:srgbClr val="929292"/>
                      </a:solidFill>
                      <a:prstDash val="solid"/>
                    </a:lnL>
                    <a:lnR w="12700">
                      <a:solidFill>
                        <a:srgbClr val="929292"/>
                      </a:solidFill>
                      <a:prstDash val="solid"/>
                    </a:lnR>
                    <a:lnT w="12700">
                      <a:solidFill>
                        <a:srgbClr val="929292"/>
                      </a:solidFill>
                      <a:prstDash val="solid"/>
                    </a:lnT>
                    <a:lnB w="12700">
                      <a:solidFill>
                        <a:srgbClr val="929292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" name="object 9" descr=""/>
          <p:cNvSpPr/>
          <p:nvPr/>
        </p:nvSpPr>
        <p:spPr>
          <a:xfrm>
            <a:off x="533400" y="3190100"/>
            <a:ext cx="4699000" cy="2670175"/>
          </a:xfrm>
          <a:custGeom>
            <a:avLst/>
            <a:gdLst/>
            <a:ahLst/>
            <a:cxnLst/>
            <a:rect l="l" t="t" r="r" b="b"/>
            <a:pathLst>
              <a:path w="4699000" h="2670175">
                <a:moveTo>
                  <a:pt x="0" y="0"/>
                </a:moveTo>
                <a:lnTo>
                  <a:pt x="4699000" y="0"/>
                </a:lnTo>
                <a:lnTo>
                  <a:pt x="4699000" y="2669984"/>
                </a:lnTo>
                <a:lnTo>
                  <a:pt x="0" y="26699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660082" y="3242663"/>
            <a:ext cx="2604135" cy="885825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45"/>
              </a:spcBef>
            </a:pPr>
            <a:r>
              <a:rPr dirty="0" sz="1200">
                <a:latin typeface="Lucida Console"/>
                <a:cs typeface="Lucida Console"/>
              </a:rPr>
              <a:t>public</a:t>
            </a:r>
            <a:r>
              <a:rPr dirty="0" sz="1200" spc="13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class</a:t>
            </a:r>
            <a:r>
              <a:rPr dirty="0" sz="1200" spc="140">
                <a:latin typeface="Lucida Console"/>
                <a:cs typeface="Lucida Console"/>
              </a:rPr>
              <a:t> </a:t>
            </a:r>
            <a:r>
              <a:rPr dirty="0" sz="1200" spc="-10">
                <a:latin typeface="Lucida Console"/>
                <a:cs typeface="Lucida Console"/>
              </a:rPr>
              <a:t>Complex</a:t>
            </a:r>
            <a:endParaRPr sz="120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  <a:spcBef>
                <a:spcPts val="250"/>
              </a:spcBef>
            </a:pPr>
            <a:r>
              <a:rPr dirty="0" sz="1200" spc="20">
                <a:latin typeface="Lucida Console"/>
                <a:cs typeface="Lucida Console"/>
              </a:rPr>
              <a:t>{</a:t>
            </a:r>
            <a:endParaRPr sz="1200">
              <a:latin typeface="Lucida Console"/>
              <a:cs typeface="Lucida Console"/>
            </a:endParaRPr>
          </a:p>
          <a:p>
            <a:pPr marL="320040" marR="5080">
              <a:lnSpc>
                <a:spcPct val="117600"/>
              </a:lnSpc>
            </a:pPr>
            <a:r>
              <a:rPr dirty="0" sz="1200">
                <a:latin typeface="Lucida Console"/>
                <a:cs typeface="Lucida Console"/>
              </a:rPr>
              <a:t>private</a:t>
            </a:r>
            <a:r>
              <a:rPr dirty="0" sz="1200" spc="15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final</a:t>
            </a:r>
            <a:r>
              <a:rPr dirty="0" sz="1200" spc="15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double</a:t>
            </a:r>
            <a:r>
              <a:rPr dirty="0" sz="1200" spc="150">
                <a:latin typeface="Lucida Console"/>
                <a:cs typeface="Lucida Console"/>
              </a:rPr>
              <a:t> </a:t>
            </a:r>
            <a:r>
              <a:rPr dirty="0" sz="1200" spc="-25">
                <a:latin typeface="Lucida Console"/>
                <a:cs typeface="Lucida Console"/>
              </a:rPr>
              <a:t>re; </a:t>
            </a:r>
            <a:r>
              <a:rPr dirty="0" sz="1200">
                <a:latin typeface="Lucida Console"/>
                <a:cs typeface="Lucida Console"/>
              </a:rPr>
              <a:t>private</a:t>
            </a:r>
            <a:r>
              <a:rPr dirty="0" sz="1200" spc="15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final</a:t>
            </a:r>
            <a:r>
              <a:rPr dirty="0" sz="1200" spc="15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double</a:t>
            </a:r>
            <a:r>
              <a:rPr dirty="0" sz="1200" spc="150">
                <a:latin typeface="Lucida Console"/>
                <a:cs typeface="Lucida Console"/>
              </a:rPr>
              <a:t> </a:t>
            </a:r>
            <a:r>
              <a:rPr dirty="0" sz="1200" spc="-25">
                <a:latin typeface="Lucida Console"/>
                <a:cs typeface="Lucida Console"/>
              </a:rPr>
              <a:t>im;</a:t>
            </a:r>
            <a:endParaRPr sz="1200">
              <a:latin typeface="Lucida Console"/>
              <a:cs typeface="Lucida Console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60082" y="4181472"/>
            <a:ext cx="4117975" cy="1530985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marL="320040">
              <a:lnSpc>
                <a:spcPct val="100000"/>
              </a:lnSpc>
              <a:spcBef>
                <a:spcPts val="345"/>
              </a:spcBef>
            </a:pPr>
            <a:r>
              <a:rPr dirty="0" sz="1200">
                <a:latin typeface="Lucida Console"/>
                <a:cs typeface="Lucida Console"/>
              </a:rPr>
              <a:t>public</a:t>
            </a:r>
            <a:r>
              <a:rPr dirty="0" sz="1200" spc="18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Complex(double</a:t>
            </a:r>
            <a:r>
              <a:rPr dirty="0" sz="1200" spc="19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real,</a:t>
            </a:r>
            <a:r>
              <a:rPr dirty="0" sz="1200" spc="18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double</a:t>
            </a:r>
            <a:r>
              <a:rPr dirty="0" sz="1200" spc="190">
                <a:latin typeface="Lucida Console"/>
                <a:cs typeface="Lucida Console"/>
              </a:rPr>
              <a:t> </a:t>
            </a:r>
            <a:r>
              <a:rPr dirty="0" sz="1200" spc="-10">
                <a:latin typeface="Lucida Console"/>
                <a:cs typeface="Lucida Console"/>
              </a:rPr>
              <a:t>imag)</a:t>
            </a:r>
            <a:endParaRPr sz="1200">
              <a:latin typeface="Lucida Console"/>
              <a:cs typeface="Lucida Console"/>
            </a:endParaRPr>
          </a:p>
          <a:p>
            <a:pPr marL="283210">
              <a:lnSpc>
                <a:spcPct val="100000"/>
              </a:lnSpc>
              <a:spcBef>
                <a:spcPts val="250"/>
              </a:spcBef>
            </a:pPr>
            <a:r>
              <a:rPr dirty="0" sz="1200" spc="20">
                <a:latin typeface="Lucida Console"/>
                <a:cs typeface="Lucida Console"/>
              </a:rPr>
              <a:t>{</a:t>
            </a:r>
            <a:endParaRPr sz="1200">
              <a:latin typeface="Lucida Console"/>
              <a:cs typeface="Lucida Console"/>
            </a:endParaRPr>
          </a:p>
          <a:p>
            <a:pPr marL="567055" marR="2595880">
              <a:lnSpc>
                <a:spcPct val="117600"/>
              </a:lnSpc>
            </a:pPr>
            <a:r>
              <a:rPr dirty="0" sz="1200">
                <a:latin typeface="Lucida Console"/>
                <a:cs typeface="Lucida Console"/>
              </a:rPr>
              <a:t>re</a:t>
            </a:r>
            <a:r>
              <a:rPr dirty="0" sz="1200" spc="5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=</a:t>
            </a:r>
            <a:r>
              <a:rPr dirty="0" sz="1200" spc="55">
                <a:latin typeface="Lucida Console"/>
                <a:cs typeface="Lucida Console"/>
              </a:rPr>
              <a:t> </a:t>
            </a:r>
            <a:r>
              <a:rPr dirty="0" sz="1200" spc="-20">
                <a:latin typeface="Lucida Console"/>
                <a:cs typeface="Lucida Console"/>
              </a:rPr>
              <a:t>real; </a:t>
            </a:r>
            <a:r>
              <a:rPr dirty="0" sz="1200">
                <a:latin typeface="Lucida Console"/>
                <a:cs typeface="Lucida Console"/>
              </a:rPr>
              <a:t>im</a:t>
            </a:r>
            <a:r>
              <a:rPr dirty="0" sz="1200" spc="5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=</a:t>
            </a:r>
            <a:r>
              <a:rPr dirty="0" sz="1200" spc="55">
                <a:latin typeface="Lucida Console"/>
                <a:cs typeface="Lucida Console"/>
              </a:rPr>
              <a:t> </a:t>
            </a:r>
            <a:r>
              <a:rPr dirty="0" sz="1200" spc="-20">
                <a:latin typeface="Lucida Console"/>
                <a:cs typeface="Lucida Console"/>
              </a:rPr>
              <a:t>imag;</a:t>
            </a:r>
            <a:endParaRPr sz="1200">
              <a:latin typeface="Lucida Console"/>
              <a:cs typeface="Lucida Console"/>
            </a:endParaRPr>
          </a:p>
          <a:p>
            <a:pPr marL="283210">
              <a:lnSpc>
                <a:spcPct val="100000"/>
              </a:lnSpc>
              <a:spcBef>
                <a:spcPts val="254"/>
              </a:spcBef>
            </a:pPr>
            <a:r>
              <a:rPr dirty="0" sz="1200" spc="20">
                <a:latin typeface="Lucida Console"/>
                <a:cs typeface="Lucida Console"/>
              </a:rPr>
              <a:t>}</a:t>
            </a:r>
            <a:endParaRPr sz="120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  <a:spcBef>
                <a:spcPts val="254"/>
              </a:spcBef>
            </a:pPr>
            <a:r>
              <a:rPr dirty="0" sz="1200" spc="-25">
                <a:latin typeface="Lucida Console"/>
                <a:cs typeface="Lucida Console"/>
              </a:rPr>
              <a:t>...</a:t>
            </a:r>
            <a:endParaRPr sz="120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  <a:spcBef>
                <a:spcPts val="250"/>
              </a:spcBef>
            </a:pPr>
            <a:r>
              <a:rPr dirty="0" sz="1200" spc="20">
                <a:latin typeface="Lucida Console"/>
                <a:cs typeface="Lucida Console"/>
              </a:rPr>
              <a:t>}</a:t>
            </a:r>
            <a:endParaRPr sz="1200">
              <a:latin typeface="Lucida Console"/>
              <a:cs typeface="Lucida Console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3309734" y="3828897"/>
            <a:ext cx="446405" cy="235585"/>
            <a:chOff x="3309734" y="3828897"/>
            <a:chExt cx="446405" cy="235585"/>
          </a:xfrm>
        </p:grpSpPr>
        <p:sp>
          <p:nvSpPr>
            <p:cNvPr id="13" name="object 13" descr=""/>
            <p:cNvSpPr/>
            <p:nvPr/>
          </p:nvSpPr>
          <p:spPr>
            <a:xfrm>
              <a:off x="3352795" y="3857593"/>
              <a:ext cx="396875" cy="77470"/>
            </a:xfrm>
            <a:custGeom>
              <a:avLst/>
              <a:gdLst/>
              <a:ahLst/>
              <a:cxnLst/>
              <a:rect l="l" t="t" r="r" b="b"/>
              <a:pathLst>
                <a:path w="396875" h="77470">
                  <a:moveTo>
                    <a:pt x="0" y="0"/>
                  </a:moveTo>
                  <a:lnTo>
                    <a:pt x="9746" y="0"/>
                  </a:lnTo>
                  <a:lnTo>
                    <a:pt x="396549" y="77156"/>
                  </a:lnTo>
                </a:path>
              </a:pathLst>
            </a:custGeom>
            <a:ln w="12713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3309734" y="3828897"/>
              <a:ext cx="74930" cy="67945"/>
            </a:xfrm>
            <a:custGeom>
              <a:avLst/>
              <a:gdLst/>
              <a:ahLst/>
              <a:cxnLst/>
              <a:rect l="l" t="t" r="r" b="b"/>
              <a:pathLst>
                <a:path w="74929" h="67945">
                  <a:moveTo>
                    <a:pt x="74777" y="0"/>
                  </a:moveTo>
                  <a:lnTo>
                    <a:pt x="0" y="19634"/>
                  </a:lnTo>
                  <a:lnTo>
                    <a:pt x="60566" y="67741"/>
                  </a:lnTo>
                  <a:lnTo>
                    <a:pt x="50761" y="30314"/>
                  </a:lnTo>
                  <a:lnTo>
                    <a:pt x="74777" y="0"/>
                  </a:lnTo>
                  <a:close/>
                </a:path>
              </a:pathLst>
            </a:custGeom>
            <a:solidFill>
              <a:srgbClr val="005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3352807" y="3949131"/>
              <a:ext cx="396240" cy="86995"/>
            </a:xfrm>
            <a:custGeom>
              <a:avLst/>
              <a:gdLst/>
              <a:ahLst/>
              <a:cxnLst/>
              <a:rect l="l" t="t" r="r" b="b"/>
              <a:pathLst>
                <a:path w="396239" h="86995">
                  <a:moveTo>
                    <a:pt x="0" y="86457"/>
                  </a:moveTo>
                  <a:lnTo>
                    <a:pt x="8846" y="86457"/>
                  </a:lnTo>
                  <a:lnTo>
                    <a:pt x="395648" y="0"/>
                  </a:lnTo>
                </a:path>
              </a:pathLst>
            </a:custGeom>
            <a:ln w="12713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309734" y="3996537"/>
              <a:ext cx="74930" cy="67945"/>
            </a:xfrm>
            <a:custGeom>
              <a:avLst/>
              <a:gdLst/>
              <a:ahLst/>
              <a:cxnLst/>
              <a:rect l="l" t="t" r="r" b="b"/>
              <a:pathLst>
                <a:path w="74929" h="67945">
                  <a:moveTo>
                    <a:pt x="60566" y="0"/>
                  </a:moveTo>
                  <a:lnTo>
                    <a:pt x="0" y="48107"/>
                  </a:lnTo>
                  <a:lnTo>
                    <a:pt x="74777" y="67754"/>
                  </a:lnTo>
                  <a:lnTo>
                    <a:pt x="50761" y="37439"/>
                  </a:lnTo>
                  <a:lnTo>
                    <a:pt x="60566" y="0"/>
                  </a:lnTo>
                  <a:close/>
                </a:path>
              </a:pathLst>
            </a:custGeom>
            <a:solidFill>
              <a:srgbClr val="00549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3811066" y="3764788"/>
            <a:ext cx="1291590" cy="3435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R="5080">
              <a:lnSpc>
                <a:spcPts val="1250"/>
              </a:lnSpc>
              <a:spcBef>
                <a:spcPts val="105"/>
              </a:spcBef>
            </a:pPr>
            <a:r>
              <a:rPr dirty="0" sz="1150">
                <a:solidFill>
                  <a:srgbClr val="005493"/>
                </a:solidFill>
                <a:latin typeface="Lucida Sans Unicode"/>
                <a:cs typeface="Lucida Sans Unicode"/>
              </a:rPr>
              <a:t>instance </a:t>
            </a:r>
            <a:r>
              <a:rPr dirty="0" sz="1150" spc="-10">
                <a:solidFill>
                  <a:srgbClr val="005493"/>
                </a:solidFill>
                <a:latin typeface="Lucida Sans Unicode"/>
                <a:cs typeface="Lucida Sans Unicode"/>
              </a:rPr>
              <a:t>variables</a:t>
            </a:r>
            <a:endParaRPr sz="1150">
              <a:latin typeface="Lucida Sans Unicode"/>
              <a:cs typeface="Lucida Sans Unicode"/>
            </a:endParaRPr>
          </a:p>
          <a:p>
            <a:pPr algn="ctr" marR="4445">
              <a:lnSpc>
                <a:spcPts val="1250"/>
              </a:lnSpc>
            </a:pPr>
            <a:r>
              <a:rPr dirty="0" sz="1150" i="1">
                <a:solidFill>
                  <a:srgbClr val="005493"/>
                </a:solidFill>
                <a:latin typeface="Lucida Sans Italic"/>
                <a:cs typeface="Lucida Sans Italic"/>
              </a:rPr>
              <a:t>are </a:t>
            </a:r>
            <a:r>
              <a:rPr dirty="0" sz="1150" spc="-10">
                <a:solidFill>
                  <a:srgbClr val="005493"/>
                </a:solidFill>
                <a:latin typeface="Lucida Console"/>
                <a:cs typeface="Lucida Console"/>
              </a:rPr>
              <a:t>final</a:t>
            </a:r>
            <a:endParaRPr sz="1150">
              <a:latin typeface="Lucida Console"/>
              <a:cs typeface="Lucida Console"/>
            </a:endParaRPr>
          </a:p>
        </p:txBody>
      </p:sp>
      <p:sp>
        <p:nvSpPr>
          <p:cNvPr id="21" name="object 2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-25"/>
              <a:t>39</a:t>
            </a:fld>
          </a:p>
        </p:txBody>
      </p:sp>
      <p:sp>
        <p:nvSpPr>
          <p:cNvPr id="18" name="object 18" descr=""/>
          <p:cNvSpPr txBox="1"/>
          <p:nvPr/>
        </p:nvSpPr>
        <p:spPr>
          <a:xfrm>
            <a:off x="520700" y="2325522"/>
            <a:ext cx="4838700" cy="43243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91440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720"/>
              </a:spcBef>
            </a:pP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Constructors</a:t>
            </a:r>
            <a:r>
              <a:rPr dirty="0" sz="1450" spc="9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create</a:t>
            </a:r>
            <a:r>
              <a:rPr dirty="0" sz="1450" spc="10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and</a:t>
            </a:r>
            <a:r>
              <a:rPr dirty="0" sz="1450" spc="10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initialize</a:t>
            </a:r>
            <a:r>
              <a:rPr dirty="0" sz="1450" spc="100">
                <a:latin typeface="Lucida Sans Unicode"/>
                <a:cs typeface="Lucida Sans Unicode"/>
              </a:rPr>
              <a:t> </a:t>
            </a:r>
            <a:r>
              <a:rPr dirty="0" sz="1450" spc="55">
                <a:latin typeface="Lucida Sans Unicode"/>
                <a:cs typeface="Lucida Sans Unicode"/>
              </a:rPr>
              <a:t>new</a:t>
            </a:r>
            <a:r>
              <a:rPr dirty="0" sz="1450" spc="95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objects.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5398846" y="5263530"/>
            <a:ext cx="617220" cy="23367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350" spc="75" b="1">
                <a:latin typeface="Trebuchet MS"/>
                <a:cs typeface="Trebuchet MS"/>
              </a:rPr>
              <a:t>Values</a:t>
            </a:r>
            <a:endParaRPr sz="1350">
              <a:latin typeface="Trebuchet MS"/>
              <a:cs typeface="Trebuchet MS"/>
            </a:endParaRPr>
          </a:p>
        </p:txBody>
      </p:sp>
      <p:graphicFrame>
        <p:nvGraphicFramePr>
          <p:cNvPr id="20" name="object 20" descr=""/>
          <p:cNvGraphicFramePr>
            <a:graphicFrameLocks noGrp="1"/>
          </p:cNvGraphicFramePr>
          <p:nvPr/>
        </p:nvGraphicFramePr>
        <p:xfrm>
          <a:off x="6113524" y="4947677"/>
          <a:ext cx="3372485" cy="864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36065"/>
                <a:gridCol w="879474"/>
                <a:gridCol w="949960"/>
              </a:tblGrid>
              <a:tr h="288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1100" i="1">
                          <a:latin typeface="Lucida Sans Italic"/>
                          <a:cs typeface="Lucida Sans Italic"/>
                        </a:rPr>
                        <a:t>complex</a:t>
                      </a:r>
                      <a:r>
                        <a:rPr dirty="0" sz="1100" spc="40" i="1">
                          <a:latin typeface="Lucida Sans Italic"/>
                          <a:cs typeface="Lucida Sans Italic"/>
                        </a:rPr>
                        <a:t> </a:t>
                      </a:r>
                      <a:r>
                        <a:rPr dirty="0" sz="1100" spc="-10" i="1">
                          <a:latin typeface="Lucida Sans Italic"/>
                          <a:cs typeface="Lucida Sans Italic"/>
                        </a:rPr>
                        <a:t>number</a:t>
                      </a:r>
                      <a:endParaRPr sz="1100">
                        <a:latin typeface="Lucida Sans Italic"/>
                        <a:cs typeface="Lucida Sans Italic"/>
                      </a:endParaRPr>
                    </a:p>
                  </a:txBody>
                  <a:tcPr marL="0" marR="0" marB="0" marT="4381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3F6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200">
                          <a:latin typeface="Lucida Sans Unicode"/>
                          <a:cs typeface="Lucida Sans Unicode"/>
                        </a:rPr>
                        <a:t>3</a:t>
                      </a:r>
                      <a:r>
                        <a:rPr dirty="0" sz="1200" spc="-5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200" spc="-210">
                          <a:latin typeface="Lucida Sans Unicode"/>
                          <a:cs typeface="Lucida Sans Unicode"/>
                        </a:rPr>
                        <a:t>+</a:t>
                      </a:r>
                      <a:r>
                        <a:rPr dirty="0" sz="1200" spc="-5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200" spc="-25">
                          <a:latin typeface="Lucida Sans Unicode"/>
                          <a:cs typeface="Lucida Sans Unicode"/>
                        </a:rPr>
                        <a:t>4</a:t>
                      </a:r>
                      <a:r>
                        <a:rPr dirty="0" sz="1200" spc="-25" i="1">
                          <a:latin typeface="Lucida Sans Italic"/>
                          <a:cs typeface="Lucida Sans Italic"/>
                        </a:rPr>
                        <a:t>i</a:t>
                      </a:r>
                      <a:endParaRPr sz="1200">
                        <a:latin typeface="Lucida Sans Italic"/>
                        <a:cs typeface="Lucida Sans Italic"/>
                      </a:endParaRPr>
                    </a:p>
                  </a:txBody>
                  <a:tcPr marL="0" marR="0" marB="0" marT="3365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200" b="0">
                          <a:latin typeface="Brush Script Std"/>
                          <a:cs typeface="Brush Script Std"/>
                        </a:rPr>
                        <a:t>−</a:t>
                      </a:r>
                      <a:r>
                        <a:rPr dirty="0" sz="1200">
                          <a:latin typeface="Lucida Sans Unicode"/>
                          <a:cs typeface="Lucida Sans Unicode"/>
                        </a:rPr>
                        <a:t>2</a:t>
                      </a:r>
                      <a:r>
                        <a:rPr dirty="0" sz="1200" spc="15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200" spc="-210">
                          <a:latin typeface="Lucida Sans Unicode"/>
                          <a:cs typeface="Lucida Sans Unicode"/>
                        </a:rPr>
                        <a:t>+</a:t>
                      </a:r>
                      <a:r>
                        <a:rPr dirty="0" sz="1200" spc="15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200" spc="-35">
                          <a:latin typeface="Lucida Sans Unicode"/>
                          <a:cs typeface="Lucida Sans Unicode"/>
                        </a:rPr>
                        <a:t>2</a:t>
                      </a:r>
                      <a:r>
                        <a:rPr dirty="0" sz="1200" spc="-35" i="1">
                          <a:latin typeface="Lucida Sans Italic"/>
                          <a:cs typeface="Lucida Sans Italic"/>
                        </a:rPr>
                        <a:t>i</a:t>
                      </a:r>
                      <a:endParaRPr sz="1200">
                        <a:latin typeface="Lucida Sans Italic"/>
                        <a:cs typeface="Lucida Sans Italic"/>
                      </a:endParaRPr>
                    </a:p>
                  </a:txBody>
                  <a:tcPr marL="0" marR="0" marB="0" marT="3365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288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real</a:t>
                      </a:r>
                      <a:r>
                        <a:rPr dirty="0" sz="1100" spc="15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20">
                          <a:latin typeface="Lucida Sans Unicode"/>
                          <a:cs typeface="Lucida Sans Unicode"/>
                        </a:rPr>
                        <a:t>part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4381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3F6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200" spc="-25">
                          <a:latin typeface="Lucida Sans Unicode"/>
                          <a:cs typeface="Lucida Sans Unicode"/>
                        </a:rPr>
                        <a:t>3.0</a:t>
                      </a:r>
                      <a:endParaRPr sz="12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3365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200" spc="-20" b="0">
                          <a:latin typeface="Brush Script Std"/>
                          <a:cs typeface="Brush Script Std"/>
                        </a:rPr>
                        <a:t>−</a:t>
                      </a:r>
                      <a:r>
                        <a:rPr dirty="0" sz="1200" spc="-20">
                          <a:latin typeface="Lucida Sans Unicode"/>
                          <a:cs typeface="Lucida Sans Unicode"/>
                        </a:rPr>
                        <a:t>2.0</a:t>
                      </a:r>
                      <a:endParaRPr sz="12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3365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288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imaginary</a:t>
                      </a:r>
                      <a:r>
                        <a:rPr dirty="0" sz="1100" spc="105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20">
                          <a:latin typeface="Lucida Sans Unicode"/>
                          <a:cs typeface="Lucida Sans Unicode"/>
                        </a:rPr>
                        <a:t>part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4381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3F6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200" spc="-25">
                          <a:latin typeface="Lucida Sans Unicode"/>
                          <a:cs typeface="Lucida Sans Unicode"/>
                        </a:rPr>
                        <a:t>4.0</a:t>
                      </a:r>
                      <a:endParaRPr sz="12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3365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200" spc="-25">
                          <a:latin typeface="Lucida Sans Unicode"/>
                          <a:cs typeface="Lucida Sans Unicode"/>
                        </a:rPr>
                        <a:t>2.0</a:t>
                      </a:r>
                      <a:endParaRPr sz="12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3365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0700" y="1581745"/>
            <a:ext cx="9017635" cy="0"/>
          </a:xfrm>
          <a:custGeom>
            <a:avLst/>
            <a:gdLst/>
            <a:ahLst/>
            <a:cxnLst/>
            <a:rect l="l" t="t" r="r" b="b"/>
            <a:pathLst>
              <a:path w="9017635" h="0">
                <a:moveTo>
                  <a:pt x="0" y="0"/>
                </a:moveTo>
                <a:lnTo>
                  <a:pt x="9017020" y="0"/>
                </a:lnTo>
              </a:path>
            </a:pathLst>
          </a:custGeom>
          <a:ln w="52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Complex</a:t>
            </a:r>
            <a:r>
              <a:rPr dirty="0" spc="254"/>
              <a:t> </a:t>
            </a:r>
            <a:r>
              <a:rPr dirty="0"/>
              <a:t>number</a:t>
            </a:r>
            <a:r>
              <a:rPr dirty="0" spc="254"/>
              <a:t> </a:t>
            </a:r>
            <a:r>
              <a:rPr dirty="0" spc="65"/>
              <a:t>data</a:t>
            </a:r>
            <a:r>
              <a:rPr dirty="0" spc="254"/>
              <a:t> </a:t>
            </a:r>
            <a:r>
              <a:rPr dirty="0"/>
              <a:t>type</a:t>
            </a:r>
            <a:r>
              <a:rPr dirty="0" spc="254"/>
              <a:t> </a:t>
            </a:r>
            <a:r>
              <a:rPr dirty="0"/>
              <a:t>implementation:</a:t>
            </a:r>
            <a:r>
              <a:rPr dirty="0" spc="254"/>
              <a:t> </a:t>
            </a:r>
            <a:r>
              <a:rPr dirty="0" spc="35"/>
              <a:t>Methods</a:t>
            </a:r>
          </a:p>
        </p:txBody>
      </p:sp>
      <p:sp>
        <p:nvSpPr>
          <p:cNvPr id="4" name="object 4" descr=""/>
          <p:cNvSpPr/>
          <p:nvPr/>
        </p:nvSpPr>
        <p:spPr>
          <a:xfrm>
            <a:off x="571500" y="2401811"/>
            <a:ext cx="4610100" cy="4170679"/>
          </a:xfrm>
          <a:custGeom>
            <a:avLst/>
            <a:gdLst/>
            <a:ahLst/>
            <a:cxnLst/>
            <a:rect l="l" t="t" r="r" b="b"/>
            <a:pathLst>
              <a:path w="4610100" h="4170679">
                <a:moveTo>
                  <a:pt x="0" y="0"/>
                </a:moveTo>
                <a:lnTo>
                  <a:pt x="4610100" y="0"/>
                </a:lnTo>
                <a:lnTo>
                  <a:pt x="4610100" y="4170274"/>
                </a:lnTo>
                <a:lnTo>
                  <a:pt x="0" y="417027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994115" y="3220796"/>
            <a:ext cx="98425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dirty="0" sz="1100" spc="5">
                <a:latin typeface="Lucida Console"/>
                <a:cs typeface="Lucida Console"/>
              </a:rPr>
              <a:t>{</a:t>
            </a:r>
            <a:endParaRPr sz="1100">
              <a:latin typeface="Lucida Console"/>
              <a:cs typeface="Lucida Console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249567" y="3390734"/>
            <a:ext cx="2056764" cy="3930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R="5080">
              <a:lnSpc>
                <a:spcPct val="109500"/>
              </a:lnSpc>
              <a:spcBef>
                <a:spcPts val="95"/>
              </a:spcBef>
            </a:pPr>
            <a:r>
              <a:rPr dirty="0" sz="1100">
                <a:latin typeface="Lucida Console"/>
                <a:cs typeface="Lucida Console"/>
              </a:rPr>
              <a:t>double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real</a:t>
            </a:r>
            <a:r>
              <a:rPr dirty="0" sz="1100" spc="2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=</a:t>
            </a:r>
            <a:r>
              <a:rPr dirty="0" sz="1100" spc="2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re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+</a:t>
            </a:r>
            <a:r>
              <a:rPr dirty="0" sz="1100" spc="25">
                <a:latin typeface="Lucida Console"/>
                <a:cs typeface="Lucida Console"/>
              </a:rPr>
              <a:t> </a:t>
            </a:r>
            <a:r>
              <a:rPr dirty="0" sz="1100" spc="-10">
                <a:latin typeface="Lucida Console"/>
                <a:cs typeface="Lucida Console"/>
              </a:rPr>
              <a:t>b.re; </a:t>
            </a:r>
            <a:r>
              <a:rPr dirty="0" sz="1100">
                <a:latin typeface="Lucida Console"/>
                <a:cs typeface="Lucida Console"/>
              </a:rPr>
              <a:t>double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imag</a:t>
            </a:r>
            <a:r>
              <a:rPr dirty="0" sz="1100" spc="2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=</a:t>
            </a:r>
            <a:r>
              <a:rPr dirty="0" sz="1100" spc="2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im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+</a:t>
            </a:r>
            <a:r>
              <a:rPr dirty="0" sz="1100" spc="25">
                <a:latin typeface="Lucida Console"/>
                <a:cs typeface="Lucida Console"/>
              </a:rPr>
              <a:t> </a:t>
            </a:r>
            <a:r>
              <a:rPr dirty="0" sz="1100" spc="-10">
                <a:latin typeface="Lucida Console"/>
                <a:cs typeface="Lucida Console"/>
              </a:rPr>
              <a:t>b.im;</a:t>
            </a:r>
            <a:endParaRPr sz="1100">
              <a:latin typeface="Lucida Console"/>
              <a:cs typeface="Lucida Console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994115" y="3757841"/>
            <a:ext cx="3333750" cy="2107565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255270">
              <a:lnSpc>
                <a:spcPct val="100000"/>
              </a:lnSpc>
              <a:spcBef>
                <a:spcPts val="220"/>
              </a:spcBef>
            </a:pPr>
            <a:r>
              <a:rPr dirty="0" sz="1100">
                <a:latin typeface="Lucida Console"/>
                <a:cs typeface="Lucida Console"/>
              </a:rPr>
              <a:t>return</a:t>
            </a:r>
            <a:r>
              <a:rPr dirty="0" sz="1100" spc="5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new</a:t>
            </a:r>
            <a:r>
              <a:rPr dirty="0" sz="1100" spc="5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Complex(real,</a:t>
            </a:r>
            <a:r>
              <a:rPr dirty="0" sz="1100" spc="55">
                <a:latin typeface="Lucida Console"/>
                <a:cs typeface="Lucida Console"/>
              </a:rPr>
              <a:t> </a:t>
            </a:r>
            <a:r>
              <a:rPr dirty="0" sz="1100" spc="-10">
                <a:latin typeface="Lucida Console"/>
                <a:cs typeface="Lucida Console"/>
              </a:rPr>
              <a:t>imag);</a:t>
            </a:r>
            <a:endParaRPr sz="110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r>
              <a:rPr dirty="0" sz="1100" spc="5">
                <a:latin typeface="Lucida Console"/>
                <a:cs typeface="Lucida Console"/>
              </a:rPr>
              <a:t>}</a:t>
            </a:r>
            <a:endParaRPr sz="110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r>
              <a:rPr dirty="0" sz="1100">
                <a:latin typeface="Lucida Console"/>
                <a:cs typeface="Lucida Console"/>
              </a:rPr>
              <a:t>public</a:t>
            </a:r>
            <a:r>
              <a:rPr dirty="0" sz="1100" spc="6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Complex</a:t>
            </a:r>
            <a:r>
              <a:rPr dirty="0" sz="1100" spc="6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times(Complex</a:t>
            </a:r>
            <a:r>
              <a:rPr dirty="0" sz="1100" spc="65">
                <a:latin typeface="Lucida Console"/>
                <a:cs typeface="Lucida Console"/>
              </a:rPr>
              <a:t> </a:t>
            </a:r>
            <a:r>
              <a:rPr dirty="0" sz="1100" spc="-25">
                <a:latin typeface="Lucida Console"/>
                <a:cs typeface="Lucida Console"/>
              </a:rPr>
              <a:t>b)</a:t>
            </a:r>
            <a:endParaRPr sz="110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r>
              <a:rPr dirty="0" sz="1100" spc="5">
                <a:latin typeface="Lucida Console"/>
                <a:cs typeface="Lucida Console"/>
              </a:rPr>
              <a:t>{</a:t>
            </a:r>
            <a:endParaRPr sz="1100">
              <a:latin typeface="Lucida Console"/>
              <a:cs typeface="Lucida Console"/>
            </a:endParaRPr>
          </a:p>
          <a:p>
            <a:pPr algn="just" marL="255270" marR="5080">
              <a:lnSpc>
                <a:spcPct val="109500"/>
              </a:lnSpc>
            </a:pPr>
            <a:r>
              <a:rPr dirty="0" sz="1100">
                <a:latin typeface="Lucida Console"/>
                <a:cs typeface="Lucida Console"/>
              </a:rPr>
              <a:t>double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real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=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re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*</a:t>
            </a:r>
            <a:r>
              <a:rPr dirty="0" sz="1100" spc="2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b.re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-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im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*</a:t>
            </a:r>
            <a:r>
              <a:rPr dirty="0" sz="1100" spc="25">
                <a:latin typeface="Lucida Console"/>
                <a:cs typeface="Lucida Console"/>
              </a:rPr>
              <a:t> </a:t>
            </a:r>
            <a:r>
              <a:rPr dirty="0" sz="1100" spc="-10">
                <a:latin typeface="Lucida Console"/>
                <a:cs typeface="Lucida Console"/>
              </a:rPr>
              <a:t>b.im; </a:t>
            </a:r>
            <a:r>
              <a:rPr dirty="0" sz="1100">
                <a:latin typeface="Lucida Console"/>
                <a:cs typeface="Lucida Console"/>
              </a:rPr>
              <a:t>double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imag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=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re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*</a:t>
            </a:r>
            <a:r>
              <a:rPr dirty="0" sz="1100" spc="2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b.im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+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im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*</a:t>
            </a:r>
            <a:r>
              <a:rPr dirty="0" sz="1100" spc="25">
                <a:latin typeface="Lucida Console"/>
                <a:cs typeface="Lucida Console"/>
              </a:rPr>
              <a:t> </a:t>
            </a:r>
            <a:r>
              <a:rPr dirty="0" sz="1100" spc="-10">
                <a:latin typeface="Lucida Console"/>
                <a:cs typeface="Lucida Console"/>
              </a:rPr>
              <a:t>b.re; </a:t>
            </a:r>
            <a:r>
              <a:rPr dirty="0" sz="1100">
                <a:latin typeface="Lucida Console"/>
                <a:cs typeface="Lucida Console"/>
              </a:rPr>
              <a:t>return</a:t>
            </a:r>
            <a:r>
              <a:rPr dirty="0" sz="1100" spc="5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new</a:t>
            </a:r>
            <a:r>
              <a:rPr dirty="0" sz="1100" spc="5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Complex(real,</a:t>
            </a:r>
            <a:r>
              <a:rPr dirty="0" sz="1100" spc="55">
                <a:latin typeface="Lucida Console"/>
                <a:cs typeface="Lucida Console"/>
              </a:rPr>
              <a:t> </a:t>
            </a:r>
            <a:r>
              <a:rPr dirty="0" sz="1100" spc="-10">
                <a:latin typeface="Lucida Console"/>
                <a:cs typeface="Lucida Console"/>
              </a:rPr>
              <a:t>imag);</a:t>
            </a:r>
            <a:endParaRPr sz="110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r>
              <a:rPr dirty="0" sz="1100" spc="5">
                <a:latin typeface="Lucida Console"/>
                <a:cs typeface="Lucida Console"/>
              </a:rPr>
              <a:t>}</a:t>
            </a:r>
            <a:endParaRPr sz="110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  <a:spcBef>
                <a:spcPts val="130"/>
              </a:spcBef>
            </a:pPr>
            <a:r>
              <a:rPr dirty="0" sz="1100">
                <a:latin typeface="Lucida Console"/>
                <a:cs typeface="Lucida Console"/>
              </a:rPr>
              <a:t>public</a:t>
            </a:r>
            <a:r>
              <a:rPr dirty="0" sz="1100" spc="4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double</a:t>
            </a:r>
            <a:r>
              <a:rPr dirty="0" sz="1100" spc="45">
                <a:latin typeface="Lucida Console"/>
                <a:cs typeface="Lucida Console"/>
              </a:rPr>
              <a:t> </a:t>
            </a:r>
            <a:r>
              <a:rPr dirty="0" sz="1100" spc="-10">
                <a:latin typeface="Lucida Console"/>
                <a:cs typeface="Lucida Console"/>
              </a:rPr>
              <a:t>abs()</a:t>
            </a:r>
            <a:endParaRPr sz="110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  <a:spcBef>
                <a:spcPts val="125"/>
              </a:spcBef>
              <a:tabLst>
                <a:tab pos="255270" algn="l"/>
                <a:tab pos="3150235" algn="l"/>
              </a:tabLst>
            </a:pPr>
            <a:r>
              <a:rPr dirty="0" sz="1100" spc="-50">
                <a:latin typeface="Lucida Console"/>
                <a:cs typeface="Lucida Console"/>
              </a:rPr>
              <a:t>{</a:t>
            </a:r>
            <a:r>
              <a:rPr dirty="0" sz="1100">
                <a:latin typeface="Lucida Console"/>
                <a:cs typeface="Lucida Console"/>
              </a:rPr>
              <a:t>	return</a:t>
            </a:r>
            <a:r>
              <a:rPr dirty="0" sz="1100" spc="5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Math.sqrt(re*re</a:t>
            </a:r>
            <a:r>
              <a:rPr dirty="0" sz="1100" spc="5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+</a:t>
            </a:r>
            <a:r>
              <a:rPr dirty="0" sz="1100" spc="55">
                <a:latin typeface="Lucida Console"/>
                <a:cs typeface="Lucida Console"/>
              </a:rPr>
              <a:t> </a:t>
            </a:r>
            <a:r>
              <a:rPr dirty="0" sz="1100" spc="-10">
                <a:latin typeface="Lucida Console"/>
                <a:cs typeface="Lucida Console"/>
              </a:rPr>
              <a:t>im*im);</a:t>
            </a:r>
            <a:r>
              <a:rPr dirty="0" sz="1100">
                <a:latin typeface="Lucida Console"/>
                <a:cs typeface="Lucida Console"/>
              </a:rPr>
              <a:t>	</a:t>
            </a:r>
            <a:r>
              <a:rPr dirty="0" sz="1100" spc="-50">
                <a:latin typeface="Lucida Console"/>
                <a:cs typeface="Lucida Console"/>
              </a:rPr>
              <a:t>}</a:t>
            </a:r>
            <a:endParaRPr sz="110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  <a:spcBef>
                <a:spcPts val="620"/>
              </a:spcBef>
            </a:pPr>
            <a:r>
              <a:rPr dirty="0" sz="1100">
                <a:latin typeface="Lucida Console"/>
                <a:cs typeface="Lucida Console"/>
              </a:rPr>
              <a:t>public</a:t>
            </a:r>
            <a:r>
              <a:rPr dirty="0" sz="1100" spc="4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String</a:t>
            </a:r>
            <a:r>
              <a:rPr dirty="0" sz="1100" spc="45">
                <a:latin typeface="Lucida Console"/>
                <a:cs typeface="Lucida Console"/>
              </a:rPr>
              <a:t> </a:t>
            </a:r>
            <a:r>
              <a:rPr dirty="0" sz="1100" spc="-10">
                <a:latin typeface="Lucida Console"/>
                <a:cs typeface="Lucida Console"/>
              </a:rPr>
              <a:t>toString()</a:t>
            </a:r>
            <a:endParaRPr sz="1100">
              <a:latin typeface="Lucida Console"/>
              <a:cs typeface="Lucida Console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38663" y="5839955"/>
            <a:ext cx="3248660" cy="57658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255270">
              <a:lnSpc>
                <a:spcPct val="100000"/>
              </a:lnSpc>
              <a:spcBef>
                <a:spcPts val="220"/>
              </a:spcBef>
              <a:tabLst>
                <a:tab pos="510540" algn="l"/>
                <a:tab pos="3150235" algn="l"/>
              </a:tabLst>
            </a:pPr>
            <a:r>
              <a:rPr dirty="0" sz="1100" spc="-50">
                <a:latin typeface="Lucida Console"/>
                <a:cs typeface="Lucida Console"/>
              </a:rPr>
              <a:t>{</a:t>
            </a:r>
            <a:r>
              <a:rPr dirty="0" sz="1100">
                <a:latin typeface="Lucida Console"/>
                <a:cs typeface="Lucida Console"/>
              </a:rPr>
              <a:t>	return</a:t>
            </a:r>
            <a:r>
              <a:rPr dirty="0" sz="1100" spc="1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re</a:t>
            </a:r>
            <a:r>
              <a:rPr dirty="0" sz="1100" spc="1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+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"</a:t>
            </a:r>
            <a:r>
              <a:rPr dirty="0" sz="1100" spc="1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+</a:t>
            </a:r>
            <a:r>
              <a:rPr dirty="0" sz="1100" spc="1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"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+</a:t>
            </a:r>
            <a:r>
              <a:rPr dirty="0" sz="1100" spc="1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im</a:t>
            </a:r>
            <a:r>
              <a:rPr dirty="0" sz="1100" spc="1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+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 spc="-20">
                <a:latin typeface="Lucida Console"/>
                <a:cs typeface="Lucida Console"/>
              </a:rPr>
              <a:t>"i";</a:t>
            </a:r>
            <a:r>
              <a:rPr dirty="0" sz="1100">
                <a:latin typeface="Lucida Console"/>
                <a:cs typeface="Lucida Console"/>
              </a:rPr>
              <a:t>	</a:t>
            </a:r>
            <a:r>
              <a:rPr dirty="0" sz="1100" spc="-50">
                <a:latin typeface="Lucida Console"/>
                <a:cs typeface="Lucida Console"/>
              </a:rPr>
              <a:t>}</a:t>
            </a:r>
            <a:endParaRPr sz="1100">
              <a:latin typeface="Lucida Console"/>
              <a:cs typeface="Lucida Console"/>
            </a:endParaRPr>
          </a:p>
          <a:p>
            <a:pPr marL="85090">
              <a:lnSpc>
                <a:spcPct val="100000"/>
              </a:lnSpc>
              <a:spcBef>
                <a:spcPts val="125"/>
              </a:spcBef>
            </a:pPr>
            <a:r>
              <a:rPr dirty="0" sz="1100" spc="-25">
                <a:latin typeface="Lucida Console"/>
                <a:cs typeface="Lucida Console"/>
              </a:rPr>
              <a:t>...</a:t>
            </a:r>
            <a:endParaRPr sz="110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r>
              <a:rPr dirty="0" sz="1100" spc="5">
                <a:latin typeface="Lucida Console"/>
                <a:cs typeface="Lucida Console"/>
              </a:rPr>
              <a:t>}</a:t>
            </a:r>
            <a:endParaRPr sz="1100">
              <a:latin typeface="Lucida Console"/>
              <a:cs typeface="Lucida Console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20700" y="1804238"/>
            <a:ext cx="5397500" cy="43243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88265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695"/>
              </a:spcBef>
            </a:pP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Methods</a:t>
            </a:r>
            <a:r>
              <a:rPr dirty="0" sz="1450" spc="10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define</a:t>
            </a:r>
            <a:r>
              <a:rPr dirty="0" sz="1450" spc="100">
                <a:latin typeface="Lucida Sans Unicode"/>
                <a:cs typeface="Lucida Sans Unicode"/>
              </a:rPr>
              <a:t> </a:t>
            </a:r>
            <a:r>
              <a:rPr dirty="0" sz="1450" spc="-30">
                <a:latin typeface="Lucida Sans Unicode"/>
                <a:cs typeface="Lucida Sans Unicode"/>
              </a:rPr>
              <a:t>data-</a:t>
            </a:r>
            <a:r>
              <a:rPr dirty="0" sz="1450">
                <a:latin typeface="Lucida Sans Unicode"/>
                <a:cs typeface="Lucida Sans Unicode"/>
              </a:rPr>
              <a:t>type</a:t>
            </a:r>
            <a:r>
              <a:rPr dirty="0" sz="1450" spc="10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operations</a:t>
            </a:r>
            <a:r>
              <a:rPr dirty="0" sz="1450" spc="10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(implement</a:t>
            </a:r>
            <a:r>
              <a:rPr dirty="0" sz="1450" spc="105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APIs).</a:t>
            </a:r>
            <a:endParaRPr sz="1450">
              <a:latin typeface="Lucida Sans Unicode"/>
              <a:cs typeface="Lucida Sans Unicode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7796530" y="1710956"/>
            <a:ext cx="1649730" cy="2202815"/>
            <a:chOff x="7796530" y="1710956"/>
            <a:chExt cx="1649730" cy="2202815"/>
          </a:xfrm>
        </p:grpSpPr>
        <p:pic>
          <p:nvPicPr>
            <p:cNvPr id="11" name="object 1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96530" y="1710956"/>
              <a:ext cx="1649361" cy="2202738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7823200" y="1740674"/>
              <a:ext cx="1549400" cy="2098040"/>
            </a:xfrm>
            <a:custGeom>
              <a:avLst/>
              <a:gdLst/>
              <a:ahLst/>
              <a:cxnLst/>
              <a:rect l="l" t="t" r="r" b="b"/>
              <a:pathLst>
                <a:path w="1549400" h="2098040">
                  <a:moveTo>
                    <a:pt x="0" y="0"/>
                  </a:moveTo>
                  <a:lnTo>
                    <a:pt x="1549400" y="0"/>
                  </a:lnTo>
                  <a:lnTo>
                    <a:pt x="1549400" y="2097849"/>
                  </a:lnTo>
                  <a:lnTo>
                    <a:pt x="0" y="20978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3" name="object 13" descr=""/>
          <p:cNvGraphicFramePr>
            <a:graphicFrameLocks noGrp="1"/>
          </p:cNvGraphicFramePr>
          <p:nvPr/>
        </p:nvGraphicFramePr>
        <p:xfrm>
          <a:off x="7886683" y="1818071"/>
          <a:ext cx="1423035" cy="19437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7000"/>
              </a:tblGrid>
              <a:tr h="196850"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950">
                          <a:solidFill>
                            <a:srgbClr val="929292"/>
                          </a:solidFill>
                          <a:latin typeface="Lucida Sans Unicode"/>
                          <a:cs typeface="Lucida Sans Unicode"/>
                        </a:rPr>
                        <a:t>instance</a:t>
                      </a:r>
                      <a:r>
                        <a:rPr dirty="0" sz="950" spc="245">
                          <a:solidFill>
                            <a:srgbClr val="929292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950" spc="-10">
                          <a:solidFill>
                            <a:srgbClr val="929292"/>
                          </a:solidFill>
                          <a:latin typeface="Lucida Sans Unicode"/>
                          <a:cs typeface="Lucida Sans Unicode"/>
                        </a:rPr>
                        <a:t>variables</a:t>
                      </a:r>
                      <a:endParaRPr sz="9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2540">
                    <a:lnL w="12700">
                      <a:solidFill>
                        <a:srgbClr val="929292"/>
                      </a:solidFill>
                      <a:prstDash val="solid"/>
                    </a:lnL>
                    <a:lnR w="12700">
                      <a:solidFill>
                        <a:srgbClr val="929292"/>
                      </a:solidFill>
                      <a:prstDash val="solid"/>
                    </a:lnR>
                    <a:lnT w="12700">
                      <a:solidFill>
                        <a:srgbClr val="929292"/>
                      </a:solidFill>
                      <a:prstDash val="solid"/>
                    </a:lnT>
                    <a:lnB w="12700">
                      <a:solidFill>
                        <a:srgbClr val="929292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14984"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1000" spc="-10">
                          <a:solidFill>
                            <a:srgbClr val="929292"/>
                          </a:solidFill>
                          <a:latin typeface="Lucida Sans Unicode"/>
                          <a:cs typeface="Lucida Sans Unicode"/>
                        </a:rPr>
                        <a:t>constructors</a:t>
                      </a:r>
                      <a:endParaRPr sz="1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715">
                    <a:lnL w="12700">
                      <a:solidFill>
                        <a:srgbClr val="929292"/>
                      </a:solidFill>
                      <a:prstDash val="solid"/>
                    </a:lnL>
                    <a:lnR w="12700">
                      <a:solidFill>
                        <a:srgbClr val="929292"/>
                      </a:solidFill>
                      <a:prstDash val="solid"/>
                    </a:lnR>
                    <a:lnT w="12700">
                      <a:solidFill>
                        <a:srgbClr val="929292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716915">
                <a:tc>
                  <a:txBody>
                    <a:bodyPr/>
                    <a:lstStyle/>
                    <a:p>
                      <a:pPr marL="62865">
                        <a:lnSpc>
                          <a:spcPts val="1265"/>
                        </a:lnSpc>
                      </a:pPr>
                      <a:r>
                        <a:rPr dirty="0" sz="1100" spc="-10">
                          <a:latin typeface="Lucida Sans Unicode"/>
                          <a:cs typeface="Lucida Sans Unicode"/>
                        </a:rPr>
                        <a:t>methods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14984"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1000">
                          <a:solidFill>
                            <a:srgbClr val="929292"/>
                          </a:solidFill>
                          <a:latin typeface="Lucida Sans Unicode"/>
                          <a:cs typeface="Lucida Sans Unicode"/>
                        </a:rPr>
                        <a:t>test</a:t>
                      </a:r>
                      <a:r>
                        <a:rPr dirty="0" sz="1000" spc="-25">
                          <a:solidFill>
                            <a:srgbClr val="929292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000" spc="-10">
                          <a:solidFill>
                            <a:srgbClr val="929292"/>
                          </a:solidFill>
                          <a:latin typeface="Lucida Sans Unicode"/>
                          <a:cs typeface="Lucida Sans Unicode"/>
                        </a:rPr>
                        <a:t>client</a:t>
                      </a:r>
                      <a:endParaRPr sz="1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25400">
                    <a:lnL w="12700">
                      <a:solidFill>
                        <a:srgbClr val="929292"/>
                      </a:solidFill>
                      <a:prstDash val="solid"/>
                    </a:lnL>
                    <a:lnR w="12700">
                      <a:solidFill>
                        <a:srgbClr val="929292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929292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object 14" descr=""/>
          <p:cNvGraphicFramePr>
            <a:graphicFrameLocks noGrp="1"/>
          </p:cNvGraphicFramePr>
          <p:nvPr/>
        </p:nvGraphicFramePr>
        <p:xfrm>
          <a:off x="5337879" y="4849875"/>
          <a:ext cx="4133850" cy="1687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4075"/>
                <a:gridCol w="1998345"/>
              </a:tblGrid>
              <a:tr h="284480">
                <a:tc gridSpan="2"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000">
                          <a:latin typeface="Lucida Console"/>
                          <a:cs typeface="Lucida Console"/>
                        </a:rPr>
                        <a:t>public</a:t>
                      </a:r>
                      <a:r>
                        <a:rPr dirty="0" sz="1000" spc="11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class</a:t>
                      </a:r>
                      <a:r>
                        <a:rPr dirty="0" sz="1000" spc="114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 spc="-10">
                          <a:latin typeface="Lucida Console"/>
                          <a:cs typeface="Lucida Console"/>
                        </a:rPr>
                        <a:t>Complex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6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54965">
                <a:tc gridSpan="2">
                  <a:txBody>
                    <a:bodyPr/>
                    <a:lstStyle/>
                    <a:p>
                      <a:pPr algn="ctr" marL="9461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dirty="0" sz="1000">
                          <a:latin typeface="Lucida Console"/>
                          <a:cs typeface="Lucida Console"/>
                        </a:rPr>
                        <a:t>Complex(double</a:t>
                      </a:r>
                      <a:r>
                        <a:rPr dirty="0" sz="1000" spc="16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real,</a:t>
                      </a:r>
                      <a:r>
                        <a:rPr dirty="0" sz="1000" spc="16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double</a:t>
                      </a:r>
                      <a:r>
                        <a:rPr dirty="0" sz="1000" spc="16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 spc="-10">
                          <a:latin typeface="Lucida Console"/>
                          <a:cs typeface="Lucida Console"/>
                        </a:rPr>
                        <a:t>imag)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90805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62255">
                <a:tc>
                  <a:txBody>
                    <a:bodyPr/>
                    <a:lstStyle/>
                    <a:p>
                      <a:pPr marL="17716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000">
                          <a:latin typeface="Lucida Console"/>
                          <a:cs typeface="Lucida Console"/>
                        </a:rPr>
                        <a:t>Complex</a:t>
                      </a:r>
                      <a:r>
                        <a:rPr dirty="0" sz="1000" spc="18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plus(Complex</a:t>
                      </a:r>
                      <a:r>
                        <a:rPr dirty="0" sz="1000" spc="18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 spc="-25">
                          <a:latin typeface="Lucida Console"/>
                          <a:cs typeface="Lucida Console"/>
                        </a:rPr>
                        <a:t>b)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00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sum</a:t>
                      </a:r>
                      <a:r>
                        <a:rPr dirty="0" sz="1000" spc="-3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 </a:t>
                      </a:r>
                      <a:r>
                        <a:rPr dirty="0" sz="100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of</a:t>
                      </a:r>
                      <a:r>
                        <a:rPr dirty="0" sz="1000" spc="-25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 </a:t>
                      </a:r>
                      <a:r>
                        <a:rPr dirty="0" sz="100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this</a:t>
                      </a:r>
                      <a:r>
                        <a:rPr dirty="0" sz="1000" spc="-25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 </a:t>
                      </a:r>
                      <a:r>
                        <a:rPr dirty="0" sz="100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number</a:t>
                      </a:r>
                      <a:r>
                        <a:rPr dirty="0" sz="1000" spc="-25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 </a:t>
                      </a:r>
                      <a:r>
                        <a:rPr dirty="0" sz="100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and</a:t>
                      </a:r>
                      <a:r>
                        <a:rPr dirty="0" sz="1000" spc="-25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 </a:t>
                      </a:r>
                      <a:r>
                        <a:rPr dirty="0" sz="1000" spc="-60">
                          <a:solidFill>
                            <a:srgbClr val="005493"/>
                          </a:solidFill>
                          <a:latin typeface="Lucida Sans Unicode"/>
                          <a:cs typeface="Lucida Sans Unicode"/>
                        </a:rPr>
                        <a:t>b</a:t>
                      </a:r>
                      <a:endParaRPr sz="1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37465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17716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000">
                          <a:latin typeface="Lucida Console"/>
                          <a:cs typeface="Lucida Console"/>
                        </a:rPr>
                        <a:t>Complex</a:t>
                      </a:r>
                      <a:r>
                        <a:rPr dirty="0" sz="1000" spc="19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times(Complex</a:t>
                      </a:r>
                      <a:r>
                        <a:rPr dirty="0" sz="1000" spc="19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 spc="-25">
                          <a:latin typeface="Lucida Console"/>
                          <a:cs typeface="Lucida Console"/>
                        </a:rPr>
                        <a:t>b)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00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product</a:t>
                      </a:r>
                      <a:r>
                        <a:rPr dirty="0" sz="1000" spc="-3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 </a:t>
                      </a:r>
                      <a:r>
                        <a:rPr dirty="0" sz="100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of</a:t>
                      </a:r>
                      <a:r>
                        <a:rPr dirty="0" sz="1000" spc="-3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 </a:t>
                      </a:r>
                      <a:r>
                        <a:rPr dirty="0" sz="100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this</a:t>
                      </a:r>
                      <a:r>
                        <a:rPr dirty="0" sz="1000" spc="-3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 </a:t>
                      </a:r>
                      <a:r>
                        <a:rPr dirty="0" sz="100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number</a:t>
                      </a:r>
                      <a:r>
                        <a:rPr dirty="0" sz="1000" spc="-3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 </a:t>
                      </a:r>
                      <a:r>
                        <a:rPr dirty="0" sz="100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and</a:t>
                      </a:r>
                      <a:r>
                        <a:rPr dirty="0" sz="1000" spc="-3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 </a:t>
                      </a:r>
                      <a:r>
                        <a:rPr dirty="0" sz="1000" spc="-50">
                          <a:solidFill>
                            <a:srgbClr val="005493"/>
                          </a:solidFill>
                          <a:latin typeface="Lucida Sans Unicode"/>
                          <a:cs typeface="Lucida Sans Unicode"/>
                        </a:rPr>
                        <a:t>b</a:t>
                      </a:r>
                      <a:endParaRPr sz="1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37465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262255">
                <a:tc>
                  <a:txBody>
                    <a:bodyPr/>
                    <a:lstStyle/>
                    <a:p>
                      <a:pPr marL="255904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000">
                          <a:latin typeface="Lucida Console"/>
                          <a:cs typeface="Lucida Console"/>
                        </a:rPr>
                        <a:t>double</a:t>
                      </a:r>
                      <a:r>
                        <a:rPr dirty="0" sz="1000" spc="12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 spc="-10">
                          <a:latin typeface="Lucida Console"/>
                          <a:cs typeface="Lucida Console"/>
                        </a:rPr>
                        <a:t>abs()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000" spc="-1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magnitude</a:t>
                      </a:r>
                      <a:endParaRPr sz="1000">
                        <a:latin typeface="Lucida Sans Italic"/>
                        <a:cs typeface="Lucida Sans Italic"/>
                      </a:endParaRPr>
                    </a:p>
                  </a:txBody>
                  <a:tcPr marL="0" marR="0" marB="0" marT="37465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255904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000">
                          <a:latin typeface="Lucida Console"/>
                          <a:cs typeface="Lucida Console"/>
                        </a:rPr>
                        <a:t>String</a:t>
                      </a:r>
                      <a:r>
                        <a:rPr dirty="0" sz="1000" spc="12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 spc="-10">
                          <a:latin typeface="Lucida Console"/>
                          <a:cs typeface="Lucida Console"/>
                        </a:rPr>
                        <a:t>toString()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00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string</a:t>
                      </a:r>
                      <a:r>
                        <a:rPr dirty="0" sz="1000" spc="-35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 </a:t>
                      </a:r>
                      <a:r>
                        <a:rPr dirty="0" sz="1000" spc="-1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representation</a:t>
                      </a:r>
                      <a:endParaRPr sz="1000">
                        <a:latin typeface="Lucida Sans Italic"/>
                        <a:cs typeface="Lucida Sans Italic"/>
                      </a:endParaRPr>
                    </a:p>
                  </a:txBody>
                  <a:tcPr marL="0" marR="0" marB="0" marT="37465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5" name="object 15" descr=""/>
          <p:cNvSpPr txBox="1"/>
          <p:nvPr/>
        </p:nvSpPr>
        <p:spPr>
          <a:xfrm>
            <a:off x="5333517" y="3599951"/>
            <a:ext cx="1993900" cy="1251585"/>
          </a:xfrm>
          <a:prstGeom prst="rect">
            <a:avLst/>
          </a:prstGeom>
        </p:spPr>
        <p:txBody>
          <a:bodyPr wrap="square" lIns="0" tIns="55879" rIns="0" bIns="0" rtlCol="0" vert="horz">
            <a:spAutoFit/>
          </a:bodyPr>
          <a:lstStyle/>
          <a:p>
            <a:pPr marL="349885">
              <a:lnSpc>
                <a:spcPct val="100000"/>
              </a:lnSpc>
              <a:spcBef>
                <a:spcPts val="439"/>
              </a:spcBef>
            </a:pPr>
            <a:r>
              <a:rPr dirty="0" sz="1150" i="1">
                <a:latin typeface="Trebuchet MS"/>
                <a:cs typeface="Trebuchet MS"/>
              </a:rPr>
              <a:t>a</a:t>
            </a:r>
            <a:r>
              <a:rPr dirty="0" sz="1150" spc="-55" i="1">
                <a:latin typeface="Trebuchet MS"/>
                <a:cs typeface="Trebuchet MS"/>
              </a:rPr>
              <a:t> </a:t>
            </a:r>
            <a:r>
              <a:rPr dirty="0" sz="1150" spc="50">
                <a:latin typeface="Tahoma"/>
                <a:cs typeface="Tahoma"/>
              </a:rPr>
              <a:t>=</a:t>
            </a:r>
            <a:r>
              <a:rPr dirty="0" sz="1150" spc="-55">
                <a:latin typeface="Tahoma"/>
                <a:cs typeface="Tahoma"/>
              </a:rPr>
              <a:t> </a:t>
            </a:r>
            <a:r>
              <a:rPr dirty="0" sz="1150" i="1">
                <a:latin typeface="Trebuchet MS"/>
                <a:cs typeface="Trebuchet MS"/>
              </a:rPr>
              <a:t>v</a:t>
            </a:r>
            <a:r>
              <a:rPr dirty="0" sz="1150" spc="-90" i="1">
                <a:latin typeface="Trebuchet MS"/>
                <a:cs typeface="Trebuchet MS"/>
              </a:rPr>
              <a:t> </a:t>
            </a:r>
            <a:r>
              <a:rPr dirty="0" sz="1150" spc="50">
                <a:latin typeface="Tahoma"/>
                <a:cs typeface="Tahoma"/>
              </a:rPr>
              <a:t>+</a:t>
            </a:r>
            <a:r>
              <a:rPr dirty="0" sz="1150" spc="-105">
                <a:latin typeface="Tahoma"/>
                <a:cs typeface="Tahoma"/>
              </a:rPr>
              <a:t> </a:t>
            </a:r>
            <a:r>
              <a:rPr dirty="0" sz="1150" spc="-25" i="1">
                <a:latin typeface="Trebuchet MS"/>
                <a:cs typeface="Trebuchet MS"/>
              </a:rPr>
              <a:t>wi</a:t>
            </a:r>
            <a:endParaRPr sz="1150">
              <a:latin typeface="Trebuchet MS"/>
              <a:cs typeface="Trebuchet MS"/>
            </a:endParaRPr>
          </a:p>
          <a:p>
            <a:pPr marL="339090">
              <a:lnSpc>
                <a:spcPct val="100000"/>
              </a:lnSpc>
              <a:spcBef>
                <a:spcPts val="335"/>
              </a:spcBef>
            </a:pPr>
            <a:r>
              <a:rPr dirty="0" sz="1150" i="1">
                <a:latin typeface="Trebuchet MS"/>
                <a:cs typeface="Trebuchet MS"/>
              </a:rPr>
              <a:t>b</a:t>
            </a:r>
            <a:r>
              <a:rPr dirty="0" sz="1150" spc="-25" i="1">
                <a:latin typeface="Trebuchet MS"/>
                <a:cs typeface="Trebuchet MS"/>
              </a:rPr>
              <a:t> </a:t>
            </a:r>
            <a:r>
              <a:rPr dirty="0" sz="1150" spc="50">
                <a:latin typeface="Tahoma"/>
                <a:cs typeface="Tahoma"/>
              </a:rPr>
              <a:t>=</a:t>
            </a:r>
            <a:r>
              <a:rPr dirty="0" sz="1150" spc="-40">
                <a:latin typeface="Tahoma"/>
                <a:cs typeface="Tahoma"/>
              </a:rPr>
              <a:t> </a:t>
            </a:r>
            <a:r>
              <a:rPr dirty="0" sz="1150" spc="-80" i="1">
                <a:latin typeface="Trebuchet MS"/>
                <a:cs typeface="Trebuchet MS"/>
              </a:rPr>
              <a:t>x</a:t>
            </a:r>
            <a:r>
              <a:rPr dirty="0" sz="1150" spc="-95" i="1">
                <a:latin typeface="Trebuchet MS"/>
                <a:cs typeface="Trebuchet MS"/>
              </a:rPr>
              <a:t> </a:t>
            </a:r>
            <a:r>
              <a:rPr dirty="0" sz="1150" spc="50">
                <a:latin typeface="Tahoma"/>
                <a:cs typeface="Tahoma"/>
              </a:rPr>
              <a:t>+</a:t>
            </a:r>
            <a:r>
              <a:rPr dirty="0" sz="1150" spc="-100">
                <a:latin typeface="Tahoma"/>
                <a:cs typeface="Tahoma"/>
              </a:rPr>
              <a:t> </a:t>
            </a:r>
            <a:r>
              <a:rPr dirty="0" sz="1150" spc="-25" i="1">
                <a:latin typeface="Trebuchet MS"/>
                <a:cs typeface="Trebuchet MS"/>
              </a:rPr>
              <a:t>yi</a:t>
            </a:r>
            <a:endParaRPr sz="1150">
              <a:latin typeface="Trebuchet MS"/>
              <a:cs typeface="Trebuchet MS"/>
            </a:endParaRPr>
          </a:p>
          <a:p>
            <a:pPr algn="r" marR="30480">
              <a:lnSpc>
                <a:spcPct val="100000"/>
              </a:lnSpc>
              <a:spcBef>
                <a:spcPts val="520"/>
              </a:spcBef>
            </a:pPr>
            <a:r>
              <a:rPr dirty="0" sz="1150" spc="-45" i="1">
                <a:latin typeface="Trebuchet MS"/>
                <a:cs typeface="Trebuchet MS"/>
              </a:rPr>
              <a:t>a</a:t>
            </a:r>
            <a:r>
              <a:rPr dirty="0" sz="1150" spc="-85" i="1">
                <a:latin typeface="Trebuchet MS"/>
                <a:cs typeface="Trebuchet MS"/>
              </a:rPr>
              <a:t> </a:t>
            </a:r>
            <a:r>
              <a:rPr dirty="0" sz="1150" spc="370" i="1">
                <a:latin typeface="Adobe Clean"/>
                <a:cs typeface="Adobe Clean"/>
              </a:rPr>
              <a:t>x</a:t>
            </a:r>
            <a:r>
              <a:rPr dirty="0" sz="1150" spc="-10" i="1">
                <a:latin typeface="Adobe Clean"/>
                <a:cs typeface="Adobe Clean"/>
              </a:rPr>
              <a:t> </a:t>
            </a:r>
            <a:r>
              <a:rPr dirty="0" sz="1150" i="1">
                <a:latin typeface="Trebuchet MS"/>
                <a:cs typeface="Trebuchet MS"/>
              </a:rPr>
              <a:t>b</a:t>
            </a:r>
            <a:r>
              <a:rPr dirty="0" sz="1150" spc="-20" i="1">
                <a:latin typeface="Trebuchet MS"/>
                <a:cs typeface="Trebuchet MS"/>
              </a:rPr>
              <a:t> </a:t>
            </a:r>
            <a:r>
              <a:rPr dirty="0" sz="1150" spc="50">
                <a:latin typeface="Tahoma"/>
                <a:cs typeface="Tahoma"/>
              </a:rPr>
              <a:t>=</a:t>
            </a:r>
            <a:r>
              <a:rPr dirty="0" sz="1150" spc="-35">
                <a:latin typeface="Tahoma"/>
                <a:cs typeface="Tahoma"/>
              </a:rPr>
              <a:t> </a:t>
            </a:r>
            <a:r>
              <a:rPr dirty="0" sz="1150" spc="-40" i="1">
                <a:latin typeface="Trebuchet MS"/>
                <a:cs typeface="Trebuchet MS"/>
              </a:rPr>
              <a:t>vx</a:t>
            </a:r>
            <a:r>
              <a:rPr dirty="0" sz="1150" spc="-85" i="1">
                <a:latin typeface="Trebuchet MS"/>
                <a:cs typeface="Trebuchet MS"/>
              </a:rPr>
              <a:t> </a:t>
            </a:r>
            <a:r>
              <a:rPr dirty="0" sz="1150" spc="50">
                <a:latin typeface="Tahoma"/>
                <a:cs typeface="Tahoma"/>
              </a:rPr>
              <a:t>+</a:t>
            </a:r>
            <a:r>
              <a:rPr dirty="0" sz="1150" spc="-100">
                <a:latin typeface="Tahoma"/>
                <a:cs typeface="Tahoma"/>
              </a:rPr>
              <a:t> </a:t>
            </a:r>
            <a:r>
              <a:rPr dirty="0" sz="1150" spc="-30" i="1">
                <a:latin typeface="Trebuchet MS"/>
                <a:cs typeface="Trebuchet MS"/>
              </a:rPr>
              <a:t>vyi</a:t>
            </a:r>
            <a:r>
              <a:rPr dirty="0" sz="1150" spc="-85" i="1">
                <a:latin typeface="Trebuchet MS"/>
                <a:cs typeface="Trebuchet MS"/>
              </a:rPr>
              <a:t> </a:t>
            </a:r>
            <a:r>
              <a:rPr dirty="0" sz="1150" spc="50">
                <a:latin typeface="Tahoma"/>
                <a:cs typeface="Tahoma"/>
              </a:rPr>
              <a:t>+</a:t>
            </a:r>
            <a:r>
              <a:rPr dirty="0" sz="1150" spc="-100">
                <a:latin typeface="Tahoma"/>
                <a:cs typeface="Tahoma"/>
              </a:rPr>
              <a:t> </a:t>
            </a:r>
            <a:r>
              <a:rPr dirty="0" sz="1150" spc="-50" i="1">
                <a:latin typeface="Trebuchet MS"/>
                <a:cs typeface="Trebuchet MS"/>
              </a:rPr>
              <a:t>wxi</a:t>
            </a:r>
            <a:r>
              <a:rPr dirty="0" sz="1150" spc="-85" i="1">
                <a:latin typeface="Trebuchet MS"/>
                <a:cs typeface="Trebuchet MS"/>
              </a:rPr>
              <a:t> </a:t>
            </a:r>
            <a:r>
              <a:rPr dirty="0" sz="1150" spc="50">
                <a:latin typeface="Tahoma"/>
                <a:cs typeface="Tahoma"/>
              </a:rPr>
              <a:t>+</a:t>
            </a:r>
            <a:r>
              <a:rPr dirty="0" sz="1150" spc="-100">
                <a:latin typeface="Tahoma"/>
                <a:cs typeface="Tahoma"/>
              </a:rPr>
              <a:t> </a:t>
            </a:r>
            <a:r>
              <a:rPr dirty="0" sz="1150" spc="-20" i="1">
                <a:latin typeface="Trebuchet MS"/>
                <a:cs typeface="Trebuchet MS"/>
              </a:rPr>
              <a:t>wyi</a:t>
            </a:r>
            <a:r>
              <a:rPr dirty="0" baseline="34722" sz="1200" spc="-30">
                <a:latin typeface="Calibri"/>
                <a:cs typeface="Calibri"/>
              </a:rPr>
              <a:t>2</a:t>
            </a:r>
            <a:endParaRPr baseline="34722" sz="1200">
              <a:latin typeface="Calibri"/>
              <a:cs typeface="Calibri"/>
            </a:endParaRPr>
          </a:p>
          <a:p>
            <a:pPr algn="r" marR="43815">
              <a:lnSpc>
                <a:spcPct val="100000"/>
              </a:lnSpc>
              <a:spcBef>
                <a:spcPts val="335"/>
              </a:spcBef>
            </a:pPr>
            <a:r>
              <a:rPr dirty="0" sz="1150" spc="50">
                <a:latin typeface="Tahoma"/>
                <a:cs typeface="Tahoma"/>
              </a:rPr>
              <a:t>=</a:t>
            </a:r>
            <a:r>
              <a:rPr dirty="0" sz="1150" spc="-40">
                <a:latin typeface="Tahoma"/>
                <a:cs typeface="Tahoma"/>
              </a:rPr>
              <a:t> </a:t>
            </a:r>
            <a:r>
              <a:rPr dirty="0" sz="1150" spc="-40" i="1">
                <a:latin typeface="Trebuchet MS"/>
                <a:cs typeface="Trebuchet MS"/>
              </a:rPr>
              <a:t>vx</a:t>
            </a:r>
            <a:r>
              <a:rPr dirty="0" sz="1150" spc="-90" i="1">
                <a:latin typeface="Trebuchet MS"/>
                <a:cs typeface="Trebuchet MS"/>
              </a:rPr>
              <a:t> </a:t>
            </a:r>
            <a:r>
              <a:rPr dirty="0" sz="1150" spc="490" i="1">
                <a:latin typeface="Adobe Clean"/>
                <a:cs typeface="Adobe Clean"/>
              </a:rPr>
              <a:t>-</a:t>
            </a:r>
            <a:r>
              <a:rPr dirty="0" sz="1150" spc="-10" i="1">
                <a:latin typeface="Adobe Clean"/>
                <a:cs typeface="Adobe Clean"/>
              </a:rPr>
              <a:t> </a:t>
            </a:r>
            <a:r>
              <a:rPr dirty="0" sz="1150" i="1">
                <a:latin typeface="Trebuchet MS"/>
                <a:cs typeface="Trebuchet MS"/>
              </a:rPr>
              <a:t>wy</a:t>
            </a:r>
            <a:r>
              <a:rPr dirty="0" sz="1150" spc="-85" i="1">
                <a:latin typeface="Trebuchet MS"/>
                <a:cs typeface="Trebuchet MS"/>
              </a:rPr>
              <a:t> </a:t>
            </a:r>
            <a:r>
              <a:rPr dirty="0" sz="1150" spc="50">
                <a:latin typeface="Tahoma"/>
                <a:cs typeface="Tahoma"/>
              </a:rPr>
              <a:t>+</a:t>
            </a:r>
            <a:r>
              <a:rPr dirty="0" sz="1150" spc="-95">
                <a:latin typeface="Tahoma"/>
                <a:cs typeface="Tahoma"/>
              </a:rPr>
              <a:t> </a:t>
            </a:r>
            <a:r>
              <a:rPr dirty="0" sz="1150">
                <a:latin typeface="Tahoma"/>
                <a:cs typeface="Tahoma"/>
              </a:rPr>
              <a:t>(</a:t>
            </a:r>
            <a:r>
              <a:rPr dirty="0" sz="1150" i="1">
                <a:latin typeface="Trebuchet MS"/>
                <a:cs typeface="Trebuchet MS"/>
              </a:rPr>
              <a:t>vy</a:t>
            </a:r>
            <a:r>
              <a:rPr dirty="0" sz="1150" spc="-85" i="1">
                <a:latin typeface="Trebuchet MS"/>
                <a:cs typeface="Trebuchet MS"/>
              </a:rPr>
              <a:t> </a:t>
            </a:r>
            <a:r>
              <a:rPr dirty="0" sz="1150" spc="50">
                <a:latin typeface="Tahoma"/>
                <a:cs typeface="Tahoma"/>
              </a:rPr>
              <a:t>+</a:t>
            </a:r>
            <a:r>
              <a:rPr dirty="0" sz="1150" spc="-100">
                <a:latin typeface="Tahoma"/>
                <a:cs typeface="Tahoma"/>
              </a:rPr>
              <a:t> </a:t>
            </a:r>
            <a:r>
              <a:rPr dirty="0" sz="1150" spc="-20" i="1">
                <a:latin typeface="Trebuchet MS"/>
                <a:cs typeface="Trebuchet MS"/>
              </a:rPr>
              <a:t>wx</a:t>
            </a:r>
            <a:r>
              <a:rPr dirty="0" sz="1150" spc="-20">
                <a:latin typeface="Tahoma"/>
                <a:cs typeface="Tahoma"/>
              </a:rPr>
              <a:t>)</a:t>
            </a:r>
            <a:r>
              <a:rPr dirty="0" sz="1150" spc="-20" i="1">
                <a:latin typeface="Trebuchet MS"/>
                <a:cs typeface="Trebuchet MS"/>
              </a:rPr>
              <a:t>i</a:t>
            </a:r>
            <a:endParaRPr sz="1150">
              <a:latin typeface="Trebuchet MS"/>
              <a:cs typeface="Trebuchet MS"/>
            </a:endParaRPr>
          </a:p>
          <a:p>
            <a:pPr marL="38100">
              <a:lnSpc>
                <a:spcPct val="100000"/>
              </a:lnSpc>
              <a:spcBef>
                <a:spcPts val="980"/>
              </a:spcBef>
            </a:pPr>
            <a:r>
              <a:rPr dirty="0" sz="1350" spc="60" b="1">
                <a:latin typeface="Trebuchet MS"/>
                <a:cs typeface="Trebuchet MS"/>
              </a:rPr>
              <a:t>API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38663" y="2472906"/>
            <a:ext cx="4422775" cy="871219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20"/>
              </a:spcBef>
            </a:pPr>
            <a:r>
              <a:rPr dirty="0" sz="1100">
                <a:latin typeface="Lucida Console"/>
                <a:cs typeface="Lucida Console"/>
              </a:rPr>
              <a:t>public</a:t>
            </a:r>
            <a:r>
              <a:rPr dirty="0" sz="1100" spc="4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class</a:t>
            </a:r>
            <a:r>
              <a:rPr dirty="0" sz="1100" spc="40">
                <a:latin typeface="Lucida Console"/>
                <a:cs typeface="Lucida Console"/>
              </a:rPr>
              <a:t> </a:t>
            </a:r>
            <a:r>
              <a:rPr dirty="0" sz="1100" spc="-10">
                <a:latin typeface="Lucida Console"/>
                <a:cs typeface="Lucida Console"/>
              </a:rPr>
              <a:t>Complex</a:t>
            </a:r>
            <a:endParaRPr sz="110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r>
              <a:rPr dirty="0" sz="1100" spc="5">
                <a:latin typeface="Lucida Console"/>
                <a:cs typeface="Lucida Console"/>
              </a:rPr>
              <a:t>{</a:t>
            </a:r>
            <a:endParaRPr sz="1100">
              <a:latin typeface="Lucida Console"/>
              <a:cs typeface="Lucida Console"/>
            </a:endParaRPr>
          </a:p>
          <a:p>
            <a:pPr marL="85090">
              <a:lnSpc>
                <a:spcPct val="100000"/>
              </a:lnSpc>
              <a:spcBef>
                <a:spcPts val="125"/>
              </a:spcBef>
            </a:pPr>
            <a:r>
              <a:rPr dirty="0" sz="1100" spc="-25">
                <a:latin typeface="Lucida Console"/>
                <a:cs typeface="Lucida Console"/>
              </a:rPr>
              <a:t>...</a:t>
            </a:r>
            <a:endParaRPr sz="1100">
              <a:latin typeface="Lucida Console"/>
              <a:cs typeface="Lucida Console"/>
            </a:endParaRPr>
          </a:p>
          <a:p>
            <a:pPr marL="255270">
              <a:lnSpc>
                <a:spcPts val="1160"/>
              </a:lnSpc>
              <a:spcBef>
                <a:spcPts val="125"/>
              </a:spcBef>
            </a:pPr>
            <a:r>
              <a:rPr dirty="0" sz="1100">
                <a:latin typeface="Lucida Console"/>
                <a:cs typeface="Lucida Console"/>
              </a:rPr>
              <a:t>public</a:t>
            </a:r>
            <a:r>
              <a:rPr dirty="0" sz="1100" spc="6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Complex</a:t>
            </a:r>
            <a:r>
              <a:rPr dirty="0" sz="1100" spc="6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plus(Complex</a:t>
            </a:r>
            <a:r>
              <a:rPr dirty="0" sz="1100" spc="60">
                <a:latin typeface="Lucida Console"/>
                <a:cs typeface="Lucida Console"/>
              </a:rPr>
              <a:t> </a:t>
            </a:r>
            <a:r>
              <a:rPr dirty="0" sz="1100" spc="-25">
                <a:latin typeface="Lucida Console"/>
                <a:cs typeface="Lucida Console"/>
              </a:rPr>
              <a:t>b)</a:t>
            </a:r>
            <a:endParaRPr sz="1100">
              <a:latin typeface="Lucida Console"/>
              <a:cs typeface="Lucida Console"/>
            </a:endParaRPr>
          </a:p>
          <a:p>
            <a:pPr marL="2752090">
              <a:lnSpc>
                <a:spcPts val="1040"/>
              </a:lnSpc>
            </a:pPr>
            <a:r>
              <a:rPr dirty="0" sz="1000">
                <a:solidFill>
                  <a:srgbClr val="005493"/>
                </a:solidFill>
                <a:latin typeface="Lucida Sans Unicode"/>
                <a:cs typeface="Lucida Sans Unicode"/>
              </a:rPr>
              <a:t>might</a:t>
            </a:r>
            <a:r>
              <a:rPr dirty="0" sz="1000" spc="-3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000">
                <a:solidFill>
                  <a:srgbClr val="005493"/>
                </a:solidFill>
                <a:latin typeface="Lucida Sans Unicode"/>
                <a:cs typeface="Lucida Sans Unicode"/>
              </a:rPr>
              <a:t>also</a:t>
            </a:r>
            <a:r>
              <a:rPr dirty="0" sz="1000" spc="-3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000">
                <a:solidFill>
                  <a:srgbClr val="005493"/>
                </a:solidFill>
                <a:latin typeface="Lucida Sans Unicode"/>
                <a:cs typeface="Lucida Sans Unicode"/>
              </a:rPr>
              <a:t>write</a:t>
            </a:r>
            <a:r>
              <a:rPr dirty="0" sz="1000" spc="-3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-10">
                <a:solidFill>
                  <a:srgbClr val="005493"/>
                </a:solidFill>
                <a:latin typeface="Lucida Sans Unicode"/>
                <a:cs typeface="Lucida Sans Unicode"/>
              </a:rPr>
              <a:t>"</a:t>
            </a:r>
            <a:r>
              <a:rPr dirty="0" sz="1000" spc="-10">
                <a:solidFill>
                  <a:srgbClr val="005493"/>
                </a:solidFill>
                <a:latin typeface="Lucida Console"/>
                <a:cs typeface="Lucida Console"/>
              </a:rPr>
              <a:t>this.re</a:t>
            </a:r>
            <a:r>
              <a:rPr dirty="0" sz="1000" spc="-10">
                <a:solidFill>
                  <a:srgbClr val="005493"/>
                </a:solidFill>
                <a:latin typeface="Lucida Sans Unicode"/>
                <a:cs typeface="Lucida Sans Unicode"/>
              </a:rPr>
              <a:t>"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504184" y="3340517"/>
            <a:ext cx="1644014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1000">
                <a:solidFill>
                  <a:srgbClr val="005493"/>
                </a:solidFill>
                <a:latin typeface="Lucida Sans Unicode"/>
                <a:cs typeface="Lucida Sans Unicode"/>
              </a:rPr>
              <a:t>or</a:t>
            </a:r>
            <a:r>
              <a:rPr dirty="0" sz="1000" spc="-3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000">
                <a:solidFill>
                  <a:srgbClr val="005493"/>
                </a:solidFill>
                <a:latin typeface="Lucida Sans Unicode"/>
                <a:cs typeface="Lucida Sans Unicode"/>
              </a:rPr>
              <a:t>use</a:t>
            </a:r>
            <a:r>
              <a:rPr dirty="0" sz="1000" spc="-2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000">
                <a:solidFill>
                  <a:srgbClr val="005493"/>
                </a:solidFill>
                <a:latin typeface="Lucida Console"/>
                <a:cs typeface="Lucida Console"/>
              </a:rPr>
              <a:t>Complex</a:t>
            </a:r>
            <a:r>
              <a:rPr dirty="0" sz="1000" spc="-50">
                <a:solidFill>
                  <a:srgbClr val="005493"/>
                </a:solidFill>
                <a:latin typeface="Lucida Console"/>
                <a:cs typeface="Lucida Console"/>
              </a:rPr>
              <a:t> </a:t>
            </a:r>
            <a:r>
              <a:rPr dirty="0" sz="1000">
                <a:solidFill>
                  <a:srgbClr val="005493"/>
                </a:solidFill>
                <a:latin typeface="Lucida Console"/>
                <a:cs typeface="Lucida Console"/>
              </a:rPr>
              <a:t>a</a:t>
            </a:r>
            <a:r>
              <a:rPr dirty="0" sz="1000" spc="-50">
                <a:solidFill>
                  <a:srgbClr val="005493"/>
                </a:solidFill>
                <a:latin typeface="Lucida Console"/>
                <a:cs typeface="Lucida Console"/>
              </a:rPr>
              <a:t> </a:t>
            </a:r>
            <a:r>
              <a:rPr dirty="0" sz="1000">
                <a:solidFill>
                  <a:srgbClr val="005493"/>
                </a:solidFill>
                <a:latin typeface="Lucida Console"/>
                <a:cs typeface="Lucida Console"/>
              </a:rPr>
              <a:t>=</a:t>
            </a:r>
            <a:r>
              <a:rPr dirty="0" sz="1000" spc="-50">
                <a:solidFill>
                  <a:srgbClr val="005493"/>
                </a:solidFill>
                <a:latin typeface="Lucida Console"/>
                <a:cs typeface="Lucida Console"/>
              </a:rPr>
              <a:t> </a:t>
            </a:r>
            <a:r>
              <a:rPr dirty="0" sz="1000" spc="-20">
                <a:solidFill>
                  <a:srgbClr val="005493"/>
                </a:solidFill>
                <a:latin typeface="Lucida Console"/>
                <a:cs typeface="Lucida Console"/>
              </a:rPr>
              <a:t>this</a:t>
            </a:r>
            <a:endParaRPr sz="1000">
              <a:latin typeface="Lucida Console"/>
              <a:cs typeface="Lucida Console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2391885" y="3331477"/>
            <a:ext cx="1062990" cy="321310"/>
            <a:chOff x="2391885" y="3331477"/>
            <a:chExt cx="1062990" cy="321310"/>
          </a:xfrm>
        </p:grpSpPr>
        <p:sp>
          <p:nvSpPr>
            <p:cNvPr id="19" name="object 19" descr=""/>
            <p:cNvSpPr/>
            <p:nvPr/>
          </p:nvSpPr>
          <p:spPr>
            <a:xfrm>
              <a:off x="2717804" y="3337834"/>
              <a:ext cx="730885" cy="138430"/>
            </a:xfrm>
            <a:custGeom>
              <a:avLst/>
              <a:gdLst/>
              <a:ahLst/>
              <a:cxnLst/>
              <a:rect l="l" t="t" r="r" b="b"/>
              <a:pathLst>
                <a:path w="730885" h="138429">
                  <a:moveTo>
                    <a:pt x="0" y="138329"/>
                  </a:moveTo>
                  <a:lnTo>
                    <a:pt x="2923" y="138329"/>
                  </a:lnTo>
                  <a:lnTo>
                    <a:pt x="730334" y="0"/>
                  </a:lnTo>
                </a:path>
              </a:pathLst>
            </a:custGeom>
            <a:ln w="12713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674569" y="3437458"/>
              <a:ext cx="74930" cy="68580"/>
            </a:xfrm>
            <a:custGeom>
              <a:avLst/>
              <a:gdLst/>
              <a:ahLst/>
              <a:cxnLst/>
              <a:rect l="l" t="t" r="r" b="b"/>
              <a:pathLst>
                <a:path w="74930" h="68579">
                  <a:moveTo>
                    <a:pt x="61480" y="0"/>
                  </a:moveTo>
                  <a:lnTo>
                    <a:pt x="0" y="46926"/>
                  </a:lnTo>
                  <a:lnTo>
                    <a:pt x="74383" y="68021"/>
                  </a:lnTo>
                  <a:lnTo>
                    <a:pt x="50952" y="37236"/>
                  </a:lnTo>
                  <a:lnTo>
                    <a:pt x="61480" y="0"/>
                  </a:lnTo>
                  <a:close/>
                </a:path>
              </a:pathLst>
            </a:custGeom>
            <a:solidFill>
              <a:srgbClr val="005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404592" y="3398443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205691" y="35330"/>
                  </a:moveTo>
                  <a:lnTo>
                    <a:pt x="232159" y="75234"/>
                  </a:lnTo>
                  <a:lnTo>
                    <a:pt x="240982" y="120626"/>
                  </a:lnTo>
                  <a:lnTo>
                    <a:pt x="232159" y="166018"/>
                  </a:lnTo>
                  <a:lnTo>
                    <a:pt x="205691" y="205922"/>
                  </a:lnTo>
                  <a:lnTo>
                    <a:pt x="165832" y="232420"/>
                  </a:lnTo>
                  <a:lnTo>
                    <a:pt x="120491" y="241252"/>
                  </a:lnTo>
                  <a:lnTo>
                    <a:pt x="75150" y="232420"/>
                  </a:lnTo>
                  <a:lnTo>
                    <a:pt x="35291" y="205922"/>
                  </a:lnTo>
                  <a:lnTo>
                    <a:pt x="8822" y="166018"/>
                  </a:lnTo>
                  <a:lnTo>
                    <a:pt x="0" y="120626"/>
                  </a:lnTo>
                  <a:lnTo>
                    <a:pt x="8822" y="75234"/>
                  </a:lnTo>
                  <a:lnTo>
                    <a:pt x="35291" y="35330"/>
                  </a:lnTo>
                  <a:lnTo>
                    <a:pt x="75150" y="8832"/>
                  </a:lnTo>
                  <a:lnTo>
                    <a:pt x="120491" y="0"/>
                  </a:lnTo>
                  <a:lnTo>
                    <a:pt x="165832" y="8832"/>
                  </a:lnTo>
                  <a:lnTo>
                    <a:pt x="205691" y="35330"/>
                  </a:lnTo>
                </a:path>
              </a:pathLst>
            </a:custGeom>
            <a:ln w="25414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5245100" y="2541663"/>
            <a:ext cx="2260600" cy="839469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 algn="ctr" marL="635">
              <a:lnSpc>
                <a:spcPts val="1370"/>
              </a:lnSpc>
            </a:pPr>
            <a:r>
              <a:rPr dirty="0" sz="1150">
                <a:solidFill>
                  <a:srgbClr val="797979"/>
                </a:solidFill>
                <a:latin typeface="Lucida Sans Unicode"/>
                <a:cs typeface="Lucida Sans Unicode"/>
              </a:rPr>
              <a:t>Java</a:t>
            </a:r>
            <a:r>
              <a:rPr dirty="0" sz="1150" spc="50">
                <a:solidFill>
                  <a:srgbClr val="797979"/>
                </a:solidFill>
                <a:latin typeface="Lucida Sans Unicode"/>
                <a:cs typeface="Lucida Sans Unicode"/>
              </a:rPr>
              <a:t> </a:t>
            </a:r>
            <a:r>
              <a:rPr dirty="0" sz="1150">
                <a:solidFill>
                  <a:srgbClr val="797979"/>
                </a:solidFill>
                <a:latin typeface="Lucida Sans Unicode"/>
                <a:cs typeface="Lucida Sans Unicode"/>
              </a:rPr>
              <a:t>keyword</a:t>
            </a:r>
            <a:r>
              <a:rPr dirty="0" sz="1150" spc="50">
                <a:solidFill>
                  <a:srgbClr val="797979"/>
                </a:solidFill>
                <a:latin typeface="Lucida Sans Unicode"/>
                <a:cs typeface="Lucida Sans Unicode"/>
              </a:rPr>
              <a:t> </a:t>
            </a:r>
            <a:r>
              <a:rPr dirty="0" sz="1150">
                <a:solidFill>
                  <a:srgbClr val="797979"/>
                </a:solidFill>
                <a:latin typeface="Lucida Sans Unicode"/>
                <a:cs typeface="Lucida Sans Unicode"/>
              </a:rPr>
              <a:t>"</a:t>
            </a:r>
            <a:r>
              <a:rPr dirty="0" sz="1150">
                <a:solidFill>
                  <a:srgbClr val="797979"/>
                </a:solidFill>
                <a:latin typeface="Lucida Console"/>
                <a:cs typeface="Lucida Console"/>
              </a:rPr>
              <a:t>this</a:t>
            </a:r>
            <a:r>
              <a:rPr dirty="0" sz="1150">
                <a:solidFill>
                  <a:srgbClr val="797979"/>
                </a:solidFill>
                <a:latin typeface="Lucida Sans Unicode"/>
                <a:cs typeface="Lucida Sans Unicode"/>
              </a:rPr>
              <a:t>"</a:t>
            </a:r>
            <a:r>
              <a:rPr dirty="0" sz="1150" spc="55">
                <a:solidFill>
                  <a:srgbClr val="797979"/>
                </a:solidFill>
                <a:latin typeface="Lucida Sans Unicode"/>
                <a:cs typeface="Lucida Sans Unicode"/>
              </a:rPr>
              <a:t> </a:t>
            </a:r>
            <a:r>
              <a:rPr dirty="0" sz="1150">
                <a:solidFill>
                  <a:srgbClr val="797979"/>
                </a:solidFill>
                <a:latin typeface="Lucida Sans Unicode"/>
                <a:cs typeface="Lucida Sans Unicode"/>
              </a:rPr>
              <a:t>is</a:t>
            </a:r>
            <a:r>
              <a:rPr dirty="0" sz="1150" spc="50">
                <a:solidFill>
                  <a:srgbClr val="797979"/>
                </a:solidFill>
                <a:latin typeface="Lucida Sans Unicode"/>
                <a:cs typeface="Lucida Sans Unicode"/>
              </a:rPr>
              <a:t> </a:t>
            </a:r>
            <a:r>
              <a:rPr dirty="0" sz="1150" spc="-50">
                <a:solidFill>
                  <a:srgbClr val="797979"/>
                </a:solidFill>
                <a:latin typeface="Lucida Sans Unicode"/>
                <a:cs typeface="Lucida Sans Unicode"/>
              </a:rPr>
              <a:t>a</a:t>
            </a:r>
            <a:endParaRPr sz="1150">
              <a:latin typeface="Lucida Sans Unicode"/>
              <a:cs typeface="Lucida Sans Unicode"/>
            </a:endParaRPr>
          </a:p>
          <a:p>
            <a:pPr algn="ctr" marL="73660" marR="64769">
              <a:lnSpc>
                <a:spcPct val="107700"/>
              </a:lnSpc>
            </a:pPr>
            <a:r>
              <a:rPr dirty="0" sz="1150">
                <a:solidFill>
                  <a:srgbClr val="797979"/>
                </a:solidFill>
                <a:latin typeface="Lucida Sans Unicode"/>
                <a:cs typeface="Lucida Sans Unicode"/>
              </a:rPr>
              <a:t>reference to "this object" </a:t>
            </a:r>
            <a:r>
              <a:rPr dirty="0" sz="1150" spc="-25">
                <a:solidFill>
                  <a:srgbClr val="797979"/>
                </a:solidFill>
                <a:latin typeface="Lucida Sans Unicode"/>
                <a:cs typeface="Lucida Sans Unicode"/>
              </a:rPr>
              <a:t>and </a:t>
            </a:r>
            <a:r>
              <a:rPr dirty="0" sz="1150">
                <a:solidFill>
                  <a:srgbClr val="797979"/>
                </a:solidFill>
                <a:latin typeface="Lucida Sans Unicode"/>
                <a:cs typeface="Lucida Sans Unicode"/>
              </a:rPr>
              <a:t>is</a:t>
            </a:r>
            <a:r>
              <a:rPr dirty="0" sz="1150" spc="20">
                <a:solidFill>
                  <a:srgbClr val="797979"/>
                </a:solidFill>
                <a:latin typeface="Lucida Sans Unicode"/>
                <a:cs typeface="Lucida Sans Unicode"/>
              </a:rPr>
              <a:t> </a:t>
            </a:r>
            <a:r>
              <a:rPr dirty="0" sz="1150">
                <a:solidFill>
                  <a:srgbClr val="797979"/>
                </a:solidFill>
                <a:latin typeface="Lucida Sans Unicode"/>
                <a:cs typeface="Lucida Sans Unicode"/>
              </a:rPr>
              <a:t>implicit</a:t>
            </a:r>
            <a:r>
              <a:rPr dirty="0" sz="1150" spc="20">
                <a:solidFill>
                  <a:srgbClr val="797979"/>
                </a:solidFill>
                <a:latin typeface="Lucida Sans Unicode"/>
                <a:cs typeface="Lucida Sans Unicode"/>
              </a:rPr>
              <a:t> </a:t>
            </a:r>
            <a:r>
              <a:rPr dirty="0" sz="1150">
                <a:solidFill>
                  <a:srgbClr val="797979"/>
                </a:solidFill>
                <a:latin typeface="Lucida Sans Unicode"/>
                <a:cs typeface="Lucida Sans Unicode"/>
              </a:rPr>
              <a:t>when</a:t>
            </a:r>
            <a:r>
              <a:rPr dirty="0" sz="1150" spc="25">
                <a:solidFill>
                  <a:srgbClr val="797979"/>
                </a:solidFill>
                <a:latin typeface="Lucida Sans Unicode"/>
                <a:cs typeface="Lucida Sans Unicode"/>
              </a:rPr>
              <a:t> </a:t>
            </a:r>
            <a:r>
              <a:rPr dirty="0" sz="1150">
                <a:solidFill>
                  <a:srgbClr val="797979"/>
                </a:solidFill>
                <a:latin typeface="Lucida Sans Unicode"/>
                <a:cs typeface="Lucida Sans Unicode"/>
              </a:rPr>
              <a:t>an</a:t>
            </a:r>
            <a:r>
              <a:rPr dirty="0" sz="1150" spc="20">
                <a:solidFill>
                  <a:srgbClr val="797979"/>
                </a:solidFill>
                <a:latin typeface="Lucida Sans Unicode"/>
                <a:cs typeface="Lucida Sans Unicode"/>
              </a:rPr>
              <a:t> </a:t>
            </a:r>
            <a:r>
              <a:rPr dirty="0" sz="1150" spc="-10">
                <a:solidFill>
                  <a:srgbClr val="797979"/>
                </a:solidFill>
                <a:latin typeface="Lucida Sans Unicode"/>
                <a:cs typeface="Lucida Sans Unicode"/>
              </a:rPr>
              <a:t>instance </a:t>
            </a:r>
            <a:r>
              <a:rPr dirty="0" sz="1150">
                <a:solidFill>
                  <a:srgbClr val="797979"/>
                </a:solidFill>
                <a:latin typeface="Lucida Sans Unicode"/>
                <a:cs typeface="Lucida Sans Unicode"/>
              </a:rPr>
              <a:t>variable</a:t>
            </a:r>
            <a:r>
              <a:rPr dirty="0" sz="1150" spc="25">
                <a:solidFill>
                  <a:srgbClr val="797979"/>
                </a:solidFill>
                <a:latin typeface="Lucida Sans Unicode"/>
                <a:cs typeface="Lucida Sans Unicode"/>
              </a:rPr>
              <a:t> </a:t>
            </a:r>
            <a:r>
              <a:rPr dirty="0" sz="1150">
                <a:solidFill>
                  <a:srgbClr val="797979"/>
                </a:solidFill>
                <a:latin typeface="Lucida Sans Unicode"/>
                <a:cs typeface="Lucida Sans Unicode"/>
              </a:rPr>
              <a:t>is</a:t>
            </a:r>
            <a:r>
              <a:rPr dirty="0" sz="1150" spc="30">
                <a:solidFill>
                  <a:srgbClr val="797979"/>
                </a:solidFill>
                <a:latin typeface="Lucida Sans Unicode"/>
                <a:cs typeface="Lucida Sans Unicode"/>
              </a:rPr>
              <a:t> </a:t>
            </a:r>
            <a:r>
              <a:rPr dirty="0" sz="1150">
                <a:solidFill>
                  <a:srgbClr val="797979"/>
                </a:solidFill>
                <a:latin typeface="Lucida Sans Unicode"/>
                <a:cs typeface="Lucida Sans Unicode"/>
              </a:rPr>
              <a:t>directly</a:t>
            </a:r>
            <a:r>
              <a:rPr dirty="0" sz="1150" spc="25">
                <a:solidFill>
                  <a:srgbClr val="797979"/>
                </a:solidFill>
                <a:latin typeface="Lucida Sans Unicode"/>
                <a:cs typeface="Lucida Sans Unicode"/>
              </a:rPr>
              <a:t> </a:t>
            </a:r>
            <a:r>
              <a:rPr dirty="0" sz="1150" spc="-10">
                <a:solidFill>
                  <a:srgbClr val="797979"/>
                </a:solidFill>
                <a:latin typeface="Lucida Sans Unicode"/>
                <a:cs typeface="Lucida Sans Unicode"/>
              </a:rPr>
              <a:t>referenced</a:t>
            </a:r>
            <a:endParaRPr sz="1150">
              <a:latin typeface="Lucida Sans Unicode"/>
              <a:cs typeface="Lucida Sans Unicode"/>
            </a:endParaRPr>
          </a:p>
        </p:txBody>
      </p:sp>
      <p:sp>
        <p:nvSpPr>
          <p:cNvPr id="23" name="object 2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-25"/>
              <a:t>39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0700" y="1581745"/>
            <a:ext cx="9017635" cy="0"/>
          </a:xfrm>
          <a:custGeom>
            <a:avLst/>
            <a:gdLst/>
            <a:ahLst/>
            <a:cxnLst/>
            <a:rect l="l" t="t" r="r" b="b"/>
            <a:pathLst>
              <a:path w="9017635" h="0">
                <a:moveTo>
                  <a:pt x="0" y="0"/>
                </a:moveTo>
                <a:lnTo>
                  <a:pt x="9017020" y="0"/>
                </a:lnTo>
              </a:path>
            </a:pathLst>
          </a:custGeom>
          <a:ln w="52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532130" y="1250334"/>
            <a:ext cx="3728085" cy="2901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700">
                <a:latin typeface="Arial"/>
                <a:cs typeface="Arial"/>
              </a:rPr>
              <a:t>Object-</a:t>
            </a:r>
            <a:r>
              <a:rPr dirty="0" sz="1700" spc="45">
                <a:latin typeface="Arial"/>
                <a:cs typeface="Arial"/>
              </a:rPr>
              <a:t>oriented</a:t>
            </a:r>
            <a:r>
              <a:rPr dirty="0" sz="1700" spc="39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programming</a:t>
            </a:r>
            <a:r>
              <a:rPr dirty="0" sz="1700" spc="395">
                <a:latin typeface="Arial"/>
                <a:cs typeface="Arial"/>
              </a:rPr>
              <a:t> </a:t>
            </a:r>
            <a:r>
              <a:rPr dirty="0" sz="1700" spc="50">
                <a:latin typeface="Arial"/>
                <a:cs typeface="Arial"/>
              </a:rPr>
              <a:t>(OOP)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520700" y="1778812"/>
            <a:ext cx="5118100" cy="1080770"/>
          </a:xfrm>
          <a:custGeom>
            <a:avLst/>
            <a:gdLst/>
            <a:ahLst/>
            <a:cxnLst/>
            <a:rect l="l" t="t" r="r" b="b"/>
            <a:pathLst>
              <a:path w="5118100" h="1080770">
                <a:moveTo>
                  <a:pt x="0" y="0"/>
                </a:moveTo>
                <a:lnTo>
                  <a:pt x="5118100" y="0"/>
                </a:lnTo>
                <a:lnTo>
                  <a:pt x="5118100" y="1080706"/>
                </a:lnTo>
                <a:lnTo>
                  <a:pt x="0" y="108070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636905" y="1838704"/>
            <a:ext cx="4846320" cy="864869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dirty="0" sz="1450" spc="-10">
                <a:solidFill>
                  <a:srgbClr val="005493"/>
                </a:solidFill>
                <a:latin typeface="Lucida Sans Unicode"/>
                <a:cs typeface="Lucida Sans Unicode"/>
              </a:rPr>
              <a:t>Object-</a:t>
            </a: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oriented</a:t>
            </a:r>
            <a:r>
              <a:rPr dirty="0" sz="1450" spc="8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programming</a:t>
            </a:r>
            <a:r>
              <a:rPr dirty="0" sz="1450" spc="8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10">
                <a:solidFill>
                  <a:srgbClr val="005493"/>
                </a:solidFill>
                <a:latin typeface="Lucida Sans Unicode"/>
                <a:cs typeface="Lucida Sans Unicode"/>
              </a:rPr>
              <a:t>(OOP).</a:t>
            </a:r>
            <a:endParaRPr sz="1450">
              <a:latin typeface="Lucida Sans Unicode"/>
              <a:cs typeface="Lucida Sans Unicode"/>
            </a:endParaRPr>
          </a:p>
          <a:p>
            <a:pPr marL="358140" indent="-157480">
              <a:lnSpc>
                <a:spcPct val="100000"/>
              </a:lnSpc>
              <a:spcBef>
                <a:spcPts val="575"/>
              </a:spcBef>
              <a:buSzPct val="127586"/>
              <a:buFont typeface="Calibri"/>
              <a:buChar char="•"/>
              <a:tabLst>
                <a:tab pos="358775" algn="l"/>
              </a:tabLst>
            </a:pPr>
            <a:r>
              <a:rPr dirty="0" sz="1450">
                <a:latin typeface="Lucida Sans Unicode"/>
                <a:cs typeface="Lucida Sans Unicode"/>
              </a:rPr>
              <a:t>Create</a:t>
            </a:r>
            <a:r>
              <a:rPr dirty="0" sz="1450" spc="114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your</a:t>
            </a:r>
            <a:r>
              <a:rPr dirty="0" sz="1450" spc="114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own</a:t>
            </a:r>
            <a:r>
              <a:rPr dirty="0" sz="1450" spc="114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data</a:t>
            </a:r>
            <a:r>
              <a:rPr dirty="0" sz="1450" spc="114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types.</a:t>
            </a:r>
            <a:endParaRPr sz="1450">
              <a:latin typeface="Lucida Sans Unicode"/>
              <a:cs typeface="Lucida Sans Unicode"/>
            </a:endParaRPr>
          </a:p>
          <a:p>
            <a:pPr marL="358140" indent="-157480">
              <a:lnSpc>
                <a:spcPct val="100000"/>
              </a:lnSpc>
              <a:spcBef>
                <a:spcPts val="570"/>
              </a:spcBef>
              <a:buSzPct val="127586"/>
              <a:buFont typeface="Calibri"/>
              <a:buChar char="•"/>
              <a:tabLst>
                <a:tab pos="358775" algn="l"/>
              </a:tabLst>
            </a:pPr>
            <a:r>
              <a:rPr dirty="0" sz="1450">
                <a:latin typeface="Lucida Sans Unicode"/>
                <a:cs typeface="Lucida Sans Unicode"/>
              </a:rPr>
              <a:t>Use</a:t>
            </a:r>
            <a:r>
              <a:rPr dirty="0" sz="1450" spc="10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them</a:t>
            </a:r>
            <a:r>
              <a:rPr dirty="0" sz="1450" spc="10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in</a:t>
            </a:r>
            <a:r>
              <a:rPr dirty="0" sz="1450" spc="10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your</a:t>
            </a:r>
            <a:r>
              <a:rPr dirty="0" sz="1450" spc="11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programs</a:t>
            </a:r>
            <a:r>
              <a:rPr dirty="0" sz="1450" spc="10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(manipulate</a:t>
            </a:r>
            <a:r>
              <a:rPr dirty="0" sz="1450" spc="105">
                <a:latin typeface="Lucida Sans Unicode"/>
                <a:cs typeface="Lucida Sans Unicode"/>
              </a:rPr>
              <a:t> </a:t>
            </a:r>
            <a:r>
              <a:rPr dirty="0" sz="1450" spc="-10" i="1">
                <a:latin typeface="Lucida Sans Italic"/>
                <a:cs typeface="Lucida Sans Italic"/>
              </a:rPr>
              <a:t>objects</a:t>
            </a:r>
            <a:r>
              <a:rPr dirty="0" sz="1450" spc="-10">
                <a:latin typeface="Lucida Sans Unicode"/>
                <a:cs typeface="Lucida Sans Unicode"/>
              </a:rPr>
              <a:t>).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20700" y="4931943"/>
            <a:ext cx="7924800" cy="44513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92075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725"/>
              </a:spcBef>
            </a:pPr>
            <a:r>
              <a:rPr dirty="0" sz="1450">
                <a:latin typeface="Lucida Sans Unicode"/>
                <a:cs typeface="Lucida Sans Unicode"/>
              </a:rPr>
              <a:t>An</a:t>
            </a:r>
            <a:r>
              <a:rPr dirty="0" sz="1450" spc="90"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abstract</a:t>
            </a:r>
            <a:r>
              <a:rPr dirty="0" sz="1450" spc="9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data</a:t>
            </a:r>
            <a:r>
              <a:rPr dirty="0" sz="1450" spc="9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type</a:t>
            </a:r>
            <a:r>
              <a:rPr dirty="0" sz="1450" spc="9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is</a:t>
            </a:r>
            <a:r>
              <a:rPr dirty="0" sz="1450" spc="9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a</a:t>
            </a:r>
            <a:r>
              <a:rPr dirty="0" sz="1450" spc="9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data</a:t>
            </a:r>
            <a:r>
              <a:rPr dirty="0" sz="1450" spc="9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type</a:t>
            </a:r>
            <a:r>
              <a:rPr dirty="0" sz="1450" spc="9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whose</a:t>
            </a:r>
            <a:r>
              <a:rPr dirty="0" sz="1450" spc="9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representation</a:t>
            </a:r>
            <a:r>
              <a:rPr dirty="0" sz="1450" spc="9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is</a:t>
            </a:r>
            <a:r>
              <a:rPr dirty="0" sz="1450" spc="90">
                <a:latin typeface="Lucida Sans Unicode"/>
                <a:cs typeface="Lucida Sans Unicode"/>
              </a:rPr>
              <a:t> </a:t>
            </a:r>
            <a:r>
              <a:rPr dirty="0" sz="1450" i="1">
                <a:latin typeface="Lucida Sans Italic"/>
                <a:cs typeface="Lucida Sans Italic"/>
              </a:rPr>
              <a:t>hidden</a:t>
            </a:r>
            <a:r>
              <a:rPr dirty="0" sz="1450" spc="95" i="1">
                <a:latin typeface="Lucida Sans Italic"/>
                <a:cs typeface="Lucida Sans Italic"/>
              </a:rPr>
              <a:t> </a:t>
            </a:r>
            <a:r>
              <a:rPr dirty="0" sz="1450" i="1">
                <a:latin typeface="Lucida Sans Italic"/>
                <a:cs typeface="Lucida Sans Italic"/>
              </a:rPr>
              <a:t>from</a:t>
            </a:r>
            <a:r>
              <a:rPr dirty="0" sz="1450" spc="95" i="1">
                <a:latin typeface="Lucida Sans Italic"/>
                <a:cs typeface="Lucida Sans Italic"/>
              </a:rPr>
              <a:t> </a:t>
            </a:r>
            <a:r>
              <a:rPr dirty="0" sz="1450" i="1">
                <a:latin typeface="Lucida Sans Italic"/>
                <a:cs typeface="Lucida Sans Italic"/>
              </a:rPr>
              <a:t>the</a:t>
            </a:r>
            <a:r>
              <a:rPr dirty="0" sz="1450" spc="90" i="1">
                <a:latin typeface="Lucida Sans Italic"/>
                <a:cs typeface="Lucida Sans Italic"/>
              </a:rPr>
              <a:t> </a:t>
            </a:r>
            <a:r>
              <a:rPr dirty="0" sz="1450" spc="-10" i="1">
                <a:latin typeface="Lucida Sans Italic"/>
                <a:cs typeface="Lucida Sans Italic"/>
              </a:rPr>
              <a:t>client</a:t>
            </a:r>
            <a:r>
              <a:rPr dirty="0" sz="1450" spc="-10">
                <a:latin typeface="Lucida Sans Unicode"/>
                <a:cs typeface="Lucida Sans Unicode"/>
              </a:rPr>
              <a:t>.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20700" y="5478665"/>
            <a:ext cx="7188200" cy="108077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85090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670"/>
              </a:spcBef>
            </a:pP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Impact:</a:t>
            </a:r>
            <a:r>
              <a:rPr dirty="0" sz="1450" spc="13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We</a:t>
            </a:r>
            <a:r>
              <a:rPr dirty="0" sz="1450" spc="13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can</a:t>
            </a:r>
            <a:r>
              <a:rPr dirty="0" sz="1450" spc="13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use</a:t>
            </a:r>
            <a:r>
              <a:rPr dirty="0" sz="1450" spc="13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ADTs</a:t>
            </a:r>
            <a:r>
              <a:rPr dirty="0" sz="1450" spc="13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without</a:t>
            </a:r>
            <a:r>
              <a:rPr dirty="0" sz="1450" spc="13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knowing</a:t>
            </a:r>
            <a:r>
              <a:rPr dirty="0" sz="1450" spc="13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implementation</a:t>
            </a:r>
            <a:r>
              <a:rPr dirty="0" sz="1450" spc="13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10">
                <a:solidFill>
                  <a:srgbClr val="005493"/>
                </a:solidFill>
                <a:latin typeface="Lucida Sans Unicode"/>
                <a:cs typeface="Lucida Sans Unicode"/>
              </a:rPr>
              <a:t>details.</a:t>
            </a:r>
            <a:endParaRPr sz="1450">
              <a:latin typeface="Lucida Sans Unicode"/>
              <a:cs typeface="Lucida Sans Unicode"/>
            </a:endParaRPr>
          </a:p>
          <a:p>
            <a:pPr marL="474345" indent="-157480">
              <a:lnSpc>
                <a:spcPct val="100000"/>
              </a:lnSpc>
              <a:spcBef>
                <a:spcPts val="575"/>
              </a:spcBef>
              <a:buSzPct val="127586"/>
              <a:buFont typeface="Calibri"/>
              <a:buChar char="•"/>
              <a:tabLst>
                <a:tab pos="474980" algn="l"/>
              </a:tabLst>
            </a:pPr>
            <a:r>
              <a:rPr dirty="0" sz="1450">
                <a:latin typeface="Lucida Sans Unicode"/>
                <a:cs typeface="Lucida Sans Unicode"/>
              </a:rPr>
              <a:t>Previous</a:t>
            </a:r>
            <a:r>
              <a:rPr dirty="0" sz="1450" spc="12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lecture:</a:t>
            </a:r>
            <a:r>
              <a:rPr dirty="0" sz="1450" spc="12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how</a:t>
            </a:r>
            <a:r>
              <a:rPr dirty="0" sz="1450" spc="12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to</a:t>
            </a:r>
            <a:r>
              <a:rPr dirty="0" sz="1450" spc="13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write</a:t>
            </a:r>
            <a:r>
              <a:rPr dirty="0" sz="1450" spc="12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client</a:t>
            </a:r>
            <a:r>
              <a:rPr dirty="0" sz="1450" spc="12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programs</a:t>
            </a:r>
            <a:r>
              <a:rPr dirty="0" sz="1450" spc="13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for</a:t>
            </a:r>
            <a:r>
              <a:rPr dirty="0" sz="1450" spc="12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several</a:t>
            </a:r>
            <a:r>
              <a:rPr dirty="0" sz="1450" spc="12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useful</a:t>
            </a:r>
            <a:r>
              <a:rPr dirty="0" sz="1450" spc="130">
                <a:latin typeface="Lucida Sans Unicode"/>
                <a:cs typeface="Lucida Sans Unicode"/>
              </a:rPr>
              <a:t> </a:t>
            </a:r>
            <a:r>
              <a:rPr dirty="0" sz="1450" spc="-20">
                <a:latin typeface="Lucida Sans Unicode"/>
                <a:cs typeface="Lucida Sans Unicode"/>
              </a:rPr>
              <a:t>ADTs</a:t>
            </a:r>
            <a:endParaRPr sz="1450">
              <a:latin typeface="Lucida Sans Unicode"/>
              <a:cs typeface="Lucida Sans Unicode"/>
            </a:endParaRPr>
          </a:p>
          <a:p>
            <a:pPr marL="474345" indent="-157480">
              <a:lnSpc>
                <a:spcPct val="100000"/>
              </a:lnSpc>
              <a:spcBef>
                <a:spcPts val="570"/>
              </a:spcBef>
              <a:buSzPct val="127586"/>
              <a:buFont typeface="Calibri"/>
              <a:buChar char="•"/>
              <a:tabLst>
                <a:tab pos="474980" algn="l"/>
              </a:tabLst>
            </a:pPr>
            <a:r>
              <a:rPr dirty="0" sz="1450">
                <a:latin typeface="Lucida Sans Unicode"/>
                <a:cs typeface="Lucida Sans Unicode"/>
              </a:rPr>
              <a:t>This</a:t>
            </a:r>
            <a:r>
              <a:rPr dirty="0" sz="1450" spc="114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lecture:</a:t>
            </a:r>
            <a:r>
              <a:rPr dirty="0" sz="1450" spc="12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how</a:t>
            </a:r>
            <a:r>
              <a:rPr dirty="0" sz="1450" spc="12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to</a:t>
            </a:r>
            <a:r>
              <a:rPr dirty="0" sz="1450" spc="114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implement</a:t>
            </a:r>
            <a:r>
              <a:rPr dirty="0" sz="1450" spc="12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your</a:t>
            </a:r>
            <a:r>
              <a:rPr dirty="0" sz="1450" spc="12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own</a:t>
            </a:r>
            <a:r>
              <a:rPr dirty="0" sz="1450" spc="120">
                <a:latin typeface="Lucida Sans Unicode"/>
                <a:cs typeface="Lucida Sans Unicode"/>
              </a:rPr>
              <a:t> </a:t>
            </a:r>
            <a:r>
              <a:rPr dirty="0" sz="1450" spc="-20">
                <a:latin typeface="Lucida Sans Unicode"/>
                <a:cs typeface="Lucida Sans Unicode"/>
              </a:rPr>
              <a:t>ADTs</a:t>
            </a:r>
            <a:endParaRPr sz="1450">
              <a:latin typeface="Lucida Sans Unicode"/>
              <a:cs typeface="Lucida Sans Unicode"/>
            </a:endParaRPr>
          </a:p>
        </p:txBody>
      </p:sp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1091813" y="3301425"/>
          <a:ext cx="5872480" cy="1457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9340"/>
                <a:gridCol w="2047239"/>
                <a:gridCol w="2750185"/>
              </a:tblGrid>
              <a:tr h="3644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 i="1">
                          <a:latin typeface="Lucida Sans Italic"/>
                          <a:cs typeface="Lucida Sans Italic"/>
                        </a:rPr>
                        <a:t>data</a:t>
                      </a:r>
                      <a:r>
                        <a:rPr dirty="0" sz="1300" spc="30" i="1">
                          <a:latin typeface="Lucida Sans Italic"/>
                          <a:cs typeface="Lucida Sans Italic"/>
                        </a:rPr>
                        <a:t> </a:t>
                      </a:r>
                      <a:r>
                        <a:rPr dirty="0" sz="1300" spc="-20" i="1">
                          <a:latin typeface="Lucida Sans Italic"/>
                          <a:cs typeface="Lucida Sans Italic"/>
                        </a:rPr>
                        <a:t>type</a:t>
                      </a:r>
                      <a:endParaRPr sz="1300">
                        <a:latin typeface="Lucida Sans Italic"/>
                        <a:cs typeface="Lucida Sans Italic"/>
                      </a:endParaRPr>
                    </a:p>
                  </a:txBody>
                  <a:tcPr marL="0" marR="0" marB="0" marT="6350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3F6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 i="1">
                          <a:latin typeface="Lucida Sans Italic"/>
                          <a:cs typeface="Lucida Sans Italic"/>
                        </a:rPr>
                        <a:t>set</a:t>
                      </a:r>
                      <a:r>
                        <a:rPr dirty="0" sz="1300" spc="20" i="1">
                          <a:latin typeface="Lucida Sans Italic"/>
                          <a:cs typeface="Lucida Sans Italic"/>
                        </a:rPr>
                        <a:t> </a:t>
                      </a:r>
                      <a:r>
                        <a:rPr dirty="0" sz="1300" i="1">
                          <a:latin typeface="Lucida Sans Italic"/>
                          <a:cs typeface="Lucida Sans Italic"/>
                        </a:rPr>
                        <a:t>of</a:t>
                      </a:r>
                      <a:r>
                        <a:rPr dirty="0" sz="1300" spc="20" i="1">
                          <a:latin typeface="Lucida Sans Italic"/>
                          <a:cs typeface="Lucida Sans Italic"/>
                        </a:rPr>
                        <a:t> </a:t>
                      </a:r>
                      <a:r>
                        <a:rPr dirty="0" sz="1300" spc="-10" i="1">
                          <a:latin typeface="Lucida Sans Italic"/>
                          <a:cs typeface="Lucida Sans Italic"/>
                        </a:rPr>
                        <a:t>values</a:t>
                      </a:r>
                      <a:endParaRPr sz="1300">
                        <a:latin typeface="Lucida Sans Italic"/>
                        <a:cs typeface="Lucida Sans Italic"/>
                      </a:endParaRPr>
                    </a:p>
                  </a:txBody>
                  <a:tcPr marL="0" marR="0" marB="0" marT="6350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3F6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 i="1">
                          <a:latin typeface="Lucida Sans Italic"/>
                          <a:cs typeface="Lucida Sans Italic"/>
                        </a:rPr>
                        <a:t>examples</a:t>
                      </a:r>
                      <a:r>
                        <a:rPr dirty="0" sz="1300" spc="40" i="1">
                          <a:latin typeface="Lucida Sans Italic"/>
                          <a:cs typeface="Lucida Sans Italic"/>
                        </a:rPr>
                        <a:t> </a:t>
                      </a:r>
                      <a:r>
                        <a:rPr dirty="0" sz="1300" i="1">
                          <a:latin typeface="Lucida Sans Italic"/>
                          <a:cs typeface="Lucida Sans Italic"/>
                        </a:rPr>
                        <a:t>of</a:t>
                      </a:r>
                      <a:r>
                        <a:rPr dirty="0" sz="1300" spc="40" i="1">
                          <a:latin typeface="Lucida Sans Italic"/>
                          <a:cs typeface="Lucida Sans Italic"/>
                        </a:rPr>
                        <a:t> </a:t>
                      </a:r>
                      <a:r>
                        <a:rPr dirty="0" sz="1300" spc="-10" i="1">
                          <a:latin typeface="Lucida Sans Italic"/>
                          <a:cs typeface="Lucida Sans Italic"/>
                        </a:rPr>
                        <a:t>operations</a:t>
                      </a:r>
                      <a:endParaRPr sz="1300">
                        <a:latin typeface="Lucida Sans Italic"/>
                        <a:cs typeface="Lucida Sans Italic"/>
                      </a:endParaRPr>
                    </a:p>
                  </a:txBody>
                  <a:tcPr marL="0" marR="0" marB="0" marT="6350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3F6F9"/>
                    </a:solidFill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dirty="0" sz="1350" spc="-10">
                          <a:latin typeface="Lucida Console"/>
                          <a:cs typeface="Lucida Console"/>
                        </a:rPr>
                        <a:t>Color</a:t>
                      </a:r>
                      <a:endParaRPr sz="1350">
                        <a:latin typeface="Lucida Console"/>
                        <a:cs typeface="Lucida Console"/>
                      </a:endParaRPr>
                    </a:p>
                  </a:txBody>
                  <a:tcPr marL="0" marR="0" marB="0" marT="5588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dirty="0" sz="1350">
                          <a:latin typeface="Lucida Sans Unicode"/>
                          <a:cs typeface="Lucida Sans Unicode"/>
                        </a:rPr>
                        <a:t>three</a:t>
                      </a:r>
                      <a:r>
                        <a:rPr dirty="0" sz="1350" spc="-2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350" spc="-90">
                          <a:latin typeface="Lucida Sans Unicode"/>
                          <a:cs typeface="Lucida Sans Unicode"/>
                        </a:rPr>
                        <a:t>8-</a:t>
                      </a:r>
                      <a:r>
                        <a:rPr dirty="0" sz="1350" spc="-40">
                          <a:latin typeface="Lucida Sans Unicode"/>
                          <a:cs typeface="Lucida Sans Unicode"/>
                        </a:rPr>
                        <a:t>bit</a:t>
                      </a:r>
                      <a:r>
                        <a:rPr dirty="0" sz="1350" spc="-2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350" spc="-10">
                          <a:latin typeface="Lucida Sans Unicode"/>
                          <a:cs typeface="Lucida Sans Unicode"/>
                        </a:rPr>
                        <a:t>integers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588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dirty="0" sz="1350">
                          <a:latin typeface="Lucida Sans Unicode"/>
                          <a:cs typeface="Lucida Sans Unicode"/>
                        </a:rPr>
                        <a:t>get red component, </a:t>
                      </a:r>
                      <a:r>
                        <a:rPr dirty="0" sz="1350" spc="-10">
                          <a:latin typeface="Lucida Sans Unicode"/>
                          <a:cs typeface="Lucida Sans Unicode"/>
                        </a:rPr>
                        <a:t>brighten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588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dirty="0" sz="1350" spc="-10">
                          <a:latin typeface="Lucida Console"/>
                          <a:cs typeface="Lucida Console"/>
                        </a:rPr>
                        <a:t>Picture</a:t>
                      </a:r>
                      <a:endParaRPr sz="1350">
                        <a:latin typeface="Lucida Console"/>
                        <a:cs typeface="Lucida Console"/>
                      </a:endParaRPr>
                    </a:p>
                  </a:txBody>
                  <a:tcPr marL="0" marR="0" marB="0" marT="5588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dirty="0" sz="1350">
                          <a:latin typeface="Lucida Sans Unicode"/>
                          <a:cs typeface="Lucida Sans Unicode"/>
                        </a:rPr>
                        <a:t>2D</a:t>
                      </a:r>
                      <a:r>
                        <a:rPr dirty="0" sz="1350" spc="2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350">
                          <a:latin typeface="Lucida Sans Unicode"/>
                          <a:cs typeface="Lucida Sans Unicode"/>
                        </a:rPr>
                        <a:t>array</a:t>
                      </a:r>
                      <a:r>
                        <a:rPr dirty="0" sz="1350" spc="2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350">
                          <a:latin typeface="Lucida Sans Unicode"/>
                          <a:cs typeface="Lucida Sans Unicode"/>
                        </a:rPr>
                        <a:t>of</a:t>
                      </a:r>
                      <a:r>
                        <a:rPr dirty="0" sz="1350" spc="25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350" spc="-10">
                          <a:latin typeface="Lucida Sans Unicode"/>
                          <a:cs typeface="Lucida Sans Unicode"/>
                        </a:rPr>
                        <a:t>colors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588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dirty="0" sz="1350">
                          <a:latin typeface="Lucida Sans Unicode"/>
                          <a:cs typeface="Lucida Sans Unicode"/>
                        </a:rPr>
                        <a:t>get/set</a:t>
                      </a:r>
                      <a:r>
                        <a:rPr dirty="0" sz="1350" spc="-5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350">
                          <a:latin typeface="Lucida Sans Unicode"/>
                          <a:cs typeface="Lucida Sans Unicode"/>
                        </a:rPr>
                        <a:t>color</a:t>
                      </a:r>
                      <a:r>
                        <a:rPr dirty="0" sz="1350" spc="-5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350">
                          <a:latin typeface="Lucida Sans Unicode"/>
                          <a:cs typeface="Lucida Sans Unicode"/>
                        </a:rPr>
                        <a:t>of</a:t>
                      </a:r>
                      <a:r>
                        <a:rPr dirty="0" sz="1350" spc="-5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350" spc="-10">
                          <a:latin typeface="Lucida Sans Unicode"/>
                          <a:cs typeface="Lucida Sans Unicode"/>
                        </a:rPr>
                        <a:t>pixel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588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dirty="0" sz="1350" spc="-10">
                          <a:latin typeface="Lucida Console"/>
                          <a:cs typeface="Lucida Console"/>
                        </a:rPr>
                        <a:t>String</a:t>
                      </a:r>
                      <a:endParaRPr sz="1350">
                        <a:latin typeface="Lucida Console"/>
                        <a:cs typeface="Lucida Console"/>
                      </a:endParaRPr>
                    </a:p>
                  </a:txBody>
                  <a:tcPr marL="0" marR="0" marB="0" marT="5588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dirty="0" sz="1350">
                          <a:latin typeface="Lucida Sans Unicode"/>
                          <a:cs typeface="Lucida Sans Unicode"/>
                        </a:rPr>
                        <a:t>sequence of </a:t>
                      </a:r>
                      <a:r>
                        <a:rPr dirty="0" sz="1350" spc="-10">
                          <a:latin typeface="Lucida Sans Unicode"/>
                          <a:cs typeface="Lucida Sans Unicode"/>
                        </a:rPr>
                        <a:t>characters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588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dirty="0" sz="1350">
                          <a:latin typeface="Lucida Sans Unicode"/>
                          <a:cs typeface="Lucida Sans Unicode"/>
                        </a:rPr>
                        <a:t>length, substring, </a:t>
                      </a:r>
                      <a:r>
                        <a:rPr dirty="0" sz="1350" spc="-10">
                          <a:latin typeface="Lucida Sans Unicode"/>
                          <a:cs typeface="Lucida Sans Unicode"/>
                        </a:rPr>
                        <a:t>compare</a:t>
                      </a:r>
                      <a:endParaRPr sz="13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588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" name="object 9" descr=""/>
          <p:cNvSpPr txBox="1"/>
          <p:nvPr/>
        </p:nvSpPr>
        <p:spPr>
          <a:xfrm>
            <a:off x="6104305" y="2348738"/>
            <a:ext cx="2454910" cy="385445"/>
          </a:xfrm>
          <a:prstGeom prst="rect">
            <a:avLst/>
          </a:prstGeom>
        </p:spPr>
        <p:txBody>
          <a:bodyPr wrap="square" lIns="0" tIns="5080" rIns="0" bIns="0" rtlCol="0" vert="horz">
            <a:spAutoFit/>
          </a:bodyPr>
          <a:lstStyle/>
          <a:p>
            <a:pPr marL="91440" marR="5080" indent="-79375">
              <a:lnSpc>
                <a:spcPct val="104700"/>
              </a:lnSpc>
              <a:spcBef>
                <a:spcPts val="40"/>
              </a:spcBef>
            </a:pPr>
            <a:r>
              <a:rPr dirty="0" sz="1150">
                <a:latin typeface="Lucida Sans Unicode"/>
                <a:cs typeface="Lucida Sans Unicode"/>
              </a:rPr>
              <a:t>An</a:t>
            </a:r>
            <a:r>
              <a:rPr dirty="0" sz="1150" spc="5">
                <a:latin typeface="Lucida Sans Unicode"/>
                <a:cs typeface="Lucida Sans Unicode"/>
              </a:rPr>
              <a:t> </a:t>
            </a:r>
            <a:r>
              <a:rPr dirty="0" sz="1150">
                <a:solidFill>
                  <a:srgbClr val="005493"/>
                </a:solidFill>
                <a:latin typeface="Lucida Sans Unicode"/>
                <a:cs typeface="Lucida Sans Unicode"/>
              </a:rPr>
              <a:t>object</a:t>
            </a:r>
            <a:r>
              <a:rPr dirty="0" sz="1150" spc="1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>
                <a:latin typeface="Lucida Sans Unicode"/>
                <a:cs typeface="Lucida Sans Unicode"/>
              </a:rPr>
              <a:t>holds</a:t>
            </a:r>
            <a:r>
              <a:rPr dirty="0" sz="1150" spc="5">
                <a:latin typeface="Lucida Sans Unicode"/>
                <a:cs typeface="Lucida Sans Unicode"/>
              </a:rPr>
              <a:t> </a:t>
            </a:r>
            <a:r>
              <a:rPr dirty="0" sz="1150">
                <a:latin typeface="Lucida Sans Unicode"/>
                <a:cs typeface="Lucida Sans Unicode"/>
              </a:rPr>
              <a:t>a</a:t>
            </a:r>
            <a:r>
              <a:rPr dirty="0" sz="1150" spc="10">
                <a:latin typeface="Lucida Sans Unicode"/>
                <a:cs typeface="Lucida Sans Unicode"/>
              </a:rPr>
              <a:t> </a:t>
            </a:r>
            <a:r>
              <a:rPr dirty="0" sz="1150">
                <a:latin typeface="Lucida Sans Unicode"/>
                <a:cs typeface="Lucida Sans Unicode"/>
              </a:rPr>
              <a:t>data</a:t>
            </a:r>
            <a:r>
              <a:rPr dirty="0" sz="1150" spc="5">
                <a:latin typeface="Lucida Sans Unicode"/>
                <a:cs typeface="Lucida Sans Unicode"/>
              </a:rPr>
              <a:t> </a:t>
            </a:r>
            <a:r>
              <a:rPr dirty="0" sz="1150">
                <a:latin typeface="Lucida Sans Unicode"/>
                <a:cs typeface="Lucida Sans Unicode"/>
              </a:rPr>
              <a:t>type</a:t>
            </a:r>
            <a:r>
              <a:rPr dirty="0" sz="1150" spc="10">
                <a:latin typeface="Lucida Sans Unicode"/>
                <a:cs typeface="Lucida Sans Unicode"/>
              </a:rPr>
              <a:t> </a:t>
            </a:r>
            <a:r>
              <a:rPr dirty="0" sz="1150" spc="-10">
                <a:latin typeface="Lucida Sans Unicode"/>
                <a:cs typeface="Lucida Sans Unicode"/>
              </a:rPr>
              <a:t>value. </a:t>
            </a:r>
            <a:r>
              <a:rPr dirty="0" sz="1150">
                <a:latin typeface="Lucida Sans Unicode"/>
                <a:cs typeface="Lucida Sans Unicode"/>
              </a:rPr>
              <a:t>Variable names refer to </a:t>
            </a:r>
            <a:r>
              <a:rPr dirty="0" sz="1150" spc="-10">
                <a:latin typeface="Lucida Sans Unicode"/>
                <a:cs typeface="Lucida Sans Unicode"/>
              </a:rPr>
              <a:t>objects.</a:t>
            </a:r>
            <a:endParaRPr sz="1150">
              <a:latin typeface="Lucida Sans Unicode"/>
              <a:cs typeface="Lucida Sans Unicode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5531294" y="2564269"/>
            <a:ext cx="577850" cy="69850"/>
            <a:chOff x="5531294" y="2564269"/>
            <a:chExt cx="577850" cy="69850"/>
          </a:xfrm>
        </p:grpSpPr>
        <p:sp>
          <p:nvSpPr>
            <p:cNvPr id="11" name="object 11" descr=""/>
            <p:cNvSpPr/>
            <p:nvPr/>
          </p:nvSpPr>
          <p:spPr>
            <a:xfrm>
              <a:off x="5575301" y="2598885"/>
              <a:ext cx="533400" cy="0"/>
            </a:xfrm>
            <a:custGeom>
              <a:avLst/>
              <a:gdLst/>
              <a:ahLst/>
              <a:cxnLst/>
              <a:rect l="l" t="t" r="r" b="b"/>
              <a:pathLst>
                <a:path w="533400" h="0">
                  <a:moveTo>
                    <a:pt x="0" y="0"/>
                  </a:moveTo>
                  <a:lnTo>
                    <a:pt x="4531" y="0"/>
                  </a:lnTo>
                  <a:lnTo>
                    <a:pt x="533398" y="0"/>
                  </a:lnTo>
                </a:path>
              </a:pathLst>
            </a:custGeom>
            <a:ln w="12714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531294" y="2564269"/>
              <a:ext cx="69215" cy="69850"/>
            </a:xfrm>
            <a:custGeom>
              <a:avLst/>
              <a:gdLst/>
              <a:ahLst/>
              <a:cxnLst/>
              <a:rect l="l" t="t" r="r" b="b"/>
              <a:pathLst>
                <a:path w="69214" h="69850">
                  <a:moveTo>
                    <a:pt x="69151" y="0"/>
                  </a:moveTo>
                  <a:lnTo>
                    <a:pt x="0" y="34607"/>
                  </a:lnTo>
                  <a:lnTo>
                    <a:pt x="69151" y="69227"/>
                  </a:lnTo>
                  <a:lnTo>
                    <a:pt x="51866" y="34607"/>
                  </a:lnTo>
                  <a:lnTo>
                    <a:pt x="69151" y="0"/>
                  </a:lnTo>
                  <a:close/>
                </a:path>
              </a:pathLst>
            </a:custGeom>
            <a:solidFill>
              <a:srgbClr val="005493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" name="object 1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23452" y="1806397"/>
            <a:ext cx="999956" cy="993470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526891" y="3027112"/>
            <a:ext cx="922019" cy="2457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50" spc="65" b="1">
                <a:latin typeface="Trebuchet MS"/>
                <a:cs typeface="Trebuchet MS"/>
              </a:rPr>
              <a:t>Examples</a:t>
            </a:r>
            <a:endParaRPr sz="1450">
              <a:latin typeface="Trebuchet MS"/>
              <a:cs typeface="Trebuchet MS"/>
            </a:endParaRPr>
          </a:p>
        </p:txBody>
      </p:sp>
      <p:graphicFrame>
        <p:nvGraphicFramePr>
          <p:cNvPr id="15" name="object 15" descr=""/>
          <p:cNvGraphicFramePr>
            <a:graphicFrameLocks noGrp="1"/>
          </p:cNvGraphicFramePr>
          <p:nvPr/>
        </p:nvGraphicFramePr>
        <p:xfrm>
          <a:off x="7282000" y="3740727"/>
          <a:ext cx="2010410" cy="209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015"/>
                <a:gridCol w="501015"/>
                <a:gridCol w="501015"/>
                <a:gridCol w="501015"/>
              </a:tblGrid>
              <a:tr h="2095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005493"/>
                    </a:solidFill>
                  </a:tcPr>
                </a:tc>
              </a:tr>
            </a:tbl>
          </a:graphicData>
        </a:graphic>
      </p:graphicFrame>
      <p:pic>
        <p:nvPicPr>
          <p:cNvPr id="16" name="object 1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77100" y="4089400"/>
            <a:ext cx="2006600" cy="203200"/>
          </a:xfrm>
          <a:prstGeom prst="rect">
            <a:avLst/>
          </a:prstGeom>
        </p:spPr>
      </p:pic>
      <p:graphicFrame>
        <p:nvGraphicFramePr>
          <p:cNvPr id="17" name="object 17" descr=""/>
          <p:cNvGraphicFramePr>
            <a:graphicFrameLocks noGrp="1"/>
          </p:cNvGraphicFramePr>
          <p:nvPr/>
        </p:nvGraphicFramePr>
        <p:xfrm>
          <a:off x="7263063" y="4465732"/>
          <a:ext cx="2011680" cy="209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825"/>
                <a:gridCol w="250825"/>
                <a:gridCol w="250825"/>
                <a:gridCol w="250825"/>
                <a:gridCol w="250825"/>
                <a:gridCol w="250825"/>
                <a:gridCol w="250825"/>
                <a:gridCol w="250825"/>
              </a:tblGrid>
              <a:tr h="209550">
                <a:tc>
                  <a:txBody>
                    <a:bodyPr/>
                    <a:lstStyle/>
                    <a:p>
                      <a:pPr marL="64135">
                        <a:lnSpc>
                          <a:spcPts val="1485"/>
                        </a:lnSpc>
                      </a:pPr>
                      <a:r>
                        <a:rPr dirty="0" sz="1300" b="1">
                          <a:latin typeface="Trebuchet MS"/>
                          <a:cs typeface="Trebuchet MS"/>
                        </a:rPr>
                        <a:t>C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485"/>
                        </a:lnSpc>
                      </a:pPr>
                      <a:r>
                        <a:rPr dirty="0" sz="1300" b="1">
                          <a:latin typeface="Trebuchet MS"/>
                          <a:cs typeface="Trebuchet MS"/>
                        </a:rPr>
                        <a:t>A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485"/>
                        </a:lnSpc>
                      </a:pPr>
                      <a:r>
                        <a:rPr dirty="0" sz="1300" b="1">
                          <a:latin typeface="Trebuchet MS"/>
                          <a:cs typeface="Trebuchet MS"/>
                        </a:rPr>
                        <a:t>T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485"/>
                        </a:lnSpc>
                      </a:pPr>
                      <a:r>
                        <a:rPr dirty="0" sz="1300" b="1">
                          <a:latin typeface="Trebuchet MS"/>
                          <a:cs typeface="Trebuchet MS"/>
                        </a:rPr>
                        <a:t>A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ts val="1485"/>
                        </a:lnSpc>
                      </a:pPr>
                      <a:r>
                        <a:rPr dirty="0" sz="1300" b="1">
                          <a:latin typeface="Trebuchet MS"/>
                          <a:cs typeface="Trebuchet MS"/>
                        </a:rPr>
                        <a:t>G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ts val="1485"/>
                        </a:lnSpc>
                      </a:pPr>
                      <a:r>
                        <a:rPr dirty="0" sz="1300" b="1">
                          <a:latin typeface="Trebuchet MS"/>
                          <a:cs typeface="Trebuchet MS"/>
                        </a:rPr>
                        <a:t>C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ts val="1485"/>
                        </a:lnSpc>
                      </a:pPr>
                      <a:r>
                        <a:rPr dirty="0" sz="1300" b="1">
                          <a:latin typeface="Trebuchet MS"/>
                          <a:cs typeface="Trebuchet MS"/>
                        </a:rPr>
                        <a:t>G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ts val="1485"/>
                        </a:lnSpc>
                      </a:pPr>
                      <a:r>
                        <a:rPr dirty="0" sz="1300" b="1">
                          <a:latin typeface="Trebuchet MS"/>
                          <a:cs typeface="Trebuchet MS"/>
                        </a:rPr>
                        <a:t>C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8" name="object 1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69215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-15"/>
              <a:t>6</a:t>
            </a:fld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0700" y="1581745"/>
            <a:ext cx="9017635" cy="0"/>
          </a:xfrm>
          <a:custGeom>
            <a:avLst/>
            <a:gdLst/>
            <a:ahLst/>
            <a:cxnLst/>
            <a:rect l="l" t="t" r="r" b="b"/>
            <a:pathLst>
              <a:path w="9017635" h="0">
                <a:moveTo>
                  <a:pt x="0" y="0"/>
                </a:moveTo>
                <a:lnTo>
                  <a:pt x="9017020" y="0"/>
                </a:lnTo>
              </a:path>
            </a:pathLst>
          </a:custGeom>
          <a:ln w="52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9781933" y="6445003"/>
            <a:ext cx="151130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25">
                <a:latin typeface="Calibri"/>
                <a:cs typeface="Calibri"/>
              </a:rPr>
              <a:t>40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Complex</a:t>
            </a:r>
            <a:r>
              <a:rPr dirty="0" spc="200"/>
              <a:t> </a:t>
            </a:r>
            <a:r>
              <a:rPr dirty="0"/>
              <a:t>number</a:t>
            </a:r>
            <a:r>
              <a:rPr dirty="0" spc="200"/>
              <a:t> </a:t>
            </a:r>
            <a:r>
              <a:rPr dirty="0" spc="65"/>
              <a:t>data</a:t>
            </a:r>
            <a:r>
              <a:rPr dirty="0" spc="200"/>
              <a:t> </a:t>
            </a:r>
            <a:r>
              <a:rPr dirty="0"/>
              <a:t>type</a:t>
            </a:r>
            <a:r>
              <a:rPr dirty="0" spc="200"/>
              <a:t> </a:t>
            </a:r>
            <a:r>
              <a:rPr dirty="0" spc="-10"/>
              <a:t>implementation</a:t>
            </a:r>
          </a:p>
        </p:txBody>
      </p:sp>
      <p:sp>
        <p:nvSpPr>
          <p:cNvPr id="5" name="object 5" descr=""/>
          <p:cNvSpPr/>
          <p:nvPr/>
        </p:nvSpPr>
        <p:spPr>
          <a:xfrm>
            <a:off x="1854200" y="1689811"/>
            <a:ext cx="4394200" cy="4984115"/>
          </a:xfrm>
          <a:custGeom>
            <a:avLst/>
            <a:gdLst/>
            <a:ahLst/>
            <a:cxnLst/>
            <a:rect l="l" t="t" r="r" b="b"/>
            <a:pathLst>
              <a:path w="4394200" h="4984115">
                <a:moveTo>
                  <a:pt x="0" y="0"/>
                </a:moveTo>
                <a:lnTo>
                  <a:pt x="4394200" y="0"/>
                </a:lnTo>
                <a:lnTo>
                  <a:pt x="4394200" y="4983989"/>
                </a:lnTo>
                <a:lnTo>
                  <a:pt x="0" y="498398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998979" y="1767127"/>
            <a:ext cx="1539240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>
                <a:latin typeface="Lucida Console"/>
                <a:cs typeface="Lucida Console"/>
              </a:rPr>
              <a:t>public</a:t>
            </a:r>
            <a:r>
              <a:rPr dirty="0" sz="1000" spc="-80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class</a:t>
            </a:r>
            <a:r>
              <a:rPr dirty="0" sz="1000" spc="-75">
                <a:latin typeface="Lucida Console"/>
                <a:cs typeface="Lucida Console"/>
              </a:rPr>
              <a:t> </a:t>
            </a:r>
            <a:r>
              <a:rPr dirty="0" sz="1000" spc="-10">
                <a:latin typeface="Lucida Console"/>
                <a:cs typeface="Lucida Console"/>
              </a:rPr>
              <a:t>Complex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998979" y="1913977"/>
            <a:ext cx="101600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latin typeface="Lucida Console"/>
                <a:cs typeface="Lucida Console"/>
              </a:rPr>
              <a:t>{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165350" y="2039453"/>
            <a:ext cx="1968500" cy="305435"/>
          </a:xfrm>
          <a:prstGeom prst="rect">
            <a:avLst/>
          </a:prstGeom>
          <a:solidFill>
            <a:srgbClr val="FFFFFF"/>
          </a:solidFill>
          <a:ln w="10488">
            <a:solidFill>
              <a:srgbClr val="005493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73025">
              <a:lnSpc>
                <a:spcPts val="1065"/>
              </a:lnSpc>
            </a:pPr>
            <a:r>
              <a:rPr dirty="0" sz="1000">
                <a:latin typeface="Lucida Console"/>
                <a:cs typeface="Lucida Console"/>
              </a:rPr>
              <a:t>private</a:t>
            </a:r>
            <a:r>
              <a:rPr dirty="0" sz="1000" spc="-8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final</a:t>
            </a:r>
            <a:r>
              <a:rPr dirty="0" sz="1000" spc="-80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double</a:t>
            </a:r>
            <a:r>
              <a:rPr dirty="0" sz="1000" spc="-85">
                <a:latin typeface="Lucida Console"/>
                <a:cs typeface="Lucida Console"/>
              </a:rPr>
              <a:t> </a:t>
            </a:r>
            <a:r>
              <a:rPr dirty="0" sz="1000" spc="-25">
                <a:latin typeface="Lucida Console"/>
                <a:cs typeface="Lucida Console"/>
              </a:rPr>
              <a:t>re;</a:t>
            </a:r>
            <a:endParaRPr sz="1000">
              <a:latin typeface="Lucida Console"/>
              <a:cs typeface="Lucida Console"/>
            </a:endParaRPr>
          </a:p>
          <a:p>
            <a:pPr marL="73025">
              <a:lnSpc>
                <a:spcPts val="1180"/>
              </a:lnSpc>
            </a:pPr>
            <a:r>
              <a:rPr dirty="0" sz="1000">
                <a:latin typeface="Lucida Console"/>
                <a:cs typeface="Lucida Console"/>
              </a:rPr>
              <a:t>private</a:t>
            </a:r>
            <a:r>
              <a:rPr dirty="0" sz="1000" spc="-8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final</a:t>
            </a:r>
            <a:r>
              <a:rPr dirty="0" sz="1000" spc="-80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double</a:t>
            </a:r>
            <a:r>
              <a:rPr dirty="0" sz="1000" spc="-85">
                <a:latin typeface="Lucida Console"/>
                <a:cs typeface="Lucida Console"/>
              </a:rPr>
              <a:t> </a:t>
            </a:r>
            <a:r>
              <a:rPr dirty="0" sz="1000" spc="-25">
                <a:latin typeface="Lucida Console"/>
                <a:cs typeface="Lucida Console"/>
              </a:rPr>
              <a:t>im;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165350" y="2446308"/>
            <a:ext cx="3213100" cy="356235"/>
          </a:xfrm>
          <a:prstGeom prst="rect">
            <a:avLst/>
          </a:prstGeom>
          <a:solidFill>
            <a:srgbClr val="FFFFFF"/>
          </a:solidFill>
          <a:ln w="10489">
            <a:solidFill>
              <a:srgbClr val="005493"/>
            </a:solidFill>
          </a:ln>
        </p:spPr>
        <p:txBody>
          <a:bodyPr wrap="square" lIns="0" tIns="19050" rIns="0" bIns="0" rtlCol="0" vert="horz">
            <a:spAutoFit/>
          </a:bodyPr>
          <a:lstStyle/>
          <a:p>
            <a:pPr marL="73025">
              <a:lnSpc>
                <a:spcPts val="1180"/>
              </a:lnSpc>
              <a:spcBef>
                <a:spcPts val="150"/>
              </a:spcBef>
            </a:pPr>
            <a:r>
              <a:rPr dirty="0" sz="1000">
                <a:latin typeface="Lucida Console"/>
                <a:cs typeface="Lucida Console"/>
              </a:rPr>
              <a:t>public</a:t>
            </a:r>
            <a:r>
              <a:rPr dirty="0" sz="1000" spc="-70">
                <a:latin typeface="Lucida Console"/>
                <a:cs typeface="Lucida Console"/>
              </a:rPr>
              <a:t> </a:t>
            </a:r>
            <a:r>
              <a:rPr dirty="0" sz="1000" spc="-10">
                <a:latin typeface="Lucida Console"/>
                <a:cs typeface="Lucida Console"/>
              </a:rPr>
              <a:t>Complex(double</a:t>
            </a:r>
            <a:r>
              <a:rPr dirty="0" sz="1000" spc="-70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real,</a:t>
            </a:r>
            <a:r>
              <a:rPr dirty="0" sz="1000" spc="-70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double</a:t>
            </a:r>
            <a:r>
              <a:rPr dirty="0" sz="1000" spc="-65">
                <a:latin typeface="Lucida Console"/>
                <a:cs typeface="Lucida Console"/>
              </a:rPr>
              <a:t> </a:t>
            </a:r>
            <a:r>
              <a:rPr dirty="0" sz="1000" spc="-10">
                <a:latin typeface="Lucida Console"/>
                <a:cs typeface="Lucida Console"/>
              </a:rPr>
              <a:t>imag)</a:t>
            </a:r>
            <a:endParaRPr sz="1000">
              <a:latin typeface="Lucida Console"/>
              <a:cs typeface="Lucida Console"/>
            </a:endParaRPr>
          </a:p>
          <a:p>
            <a:pPr marL="73025">
              <a:lnSpc>
                <a:spcPts val="1180"/>
              </a:lnSpc>
              <a:tabLst>
                <a:tab pos="300355" algn="l"/>
                <a:tab pos="2040889" algn="l"/>
              </a:tabLst>
            </a:pPr>
            <a:r>
              <a:rPr dirty="0" sz="1000" spc="-50">
                <a:latin typeface="Lucida Console"/>
                <a:cs typeface="Lucida Console"/>
              </a:rPr>
              <a:t>{</a:t>
            </a:r>
            <a:r>
              <a:rPr dirty="0" sz="1000">
                <a:latin typeface="Lucida Console"/>
                <a:cs typeface="Lucida Console"/>
              </a:rPr>
              <a:t>	re</a:t>
            </a:r>
            <a:r>
              <a:rPr dirty="0" sz="1000" spc="-40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=</a:t>
            </a:r>
            <a:r>
              <a:rPr dirty="0" sz="1000" spc="-3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real;</a:t>
            </a:r>
            <a:r>
              <a:rPr dirty="0" sz="1000" spc="-3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im</a:t>
            </a:r>
            <a:r>
              <a:rPr dirty="0" sz="1000" spc="-40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=</a:t>
            </a:r>
            <a:r>
              <a:rPr dirty="0" sz="1000" spc="-35">
                <a:latin typeface="Lucida Console"/>
                <a:cs typeface="Lucida Console"/>
              </a:rPr>
              <a:t> </a:t>
            </a:r>
            <a:r>
              <a:rPr dirty="0" sz="1000" spc="-10">
                <a:latin typeface="Lucida Console"/>
                <a:cs typeface="Lucida Console"/>
              </a:rPr>
              <a:t>imag;</a:t>
            </a:r>
            <a:r>
              <a:rPr dirty="0" sz="1000">
                <a:latin typeface="Lucida Console"/>
                <a:cs typeface="Lucida Console"/>
              </a:rPr>
              <a:t>	</a:t>
            </a:r>
            <a:r>
              <a:rPr dirty="0" sz="1000" spc="-50">
                <a:latin typeface="Lucida Console"/>
                <a:cs typeface="Lucida Console"/>
              </a:rPr>
              <a:t>}</a:t>
            </a:r>
            <a:endParaRPr sz="1000">
              <a:latin typeface="Lucida Console"/>
              <a:cs typeface="Lucida Console"/>
            </a:endParaRPr>
          </a:p>
        </p:txBody>
      </p:sp>
      <p:graphicFrame>
        <p:nvGraphicFramePr>
          <p:cNvPr id="10" name="object 10" descr=""/>
          <p:cNvGraphicFramePr>
            <a:graphicFrameLocks noGrp="1"/>
          </p:cNvGraphicFramePr>
          <p:nvPr/>
        </p:nvGraphicFramePr>
        <p:xfrm>
          <a:off x="2160105" y="2847919"/>
          <a:ext cx="4449445" cy="36182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32200"/>
                <a:gridCol w="165100"/>
                <a:gridCol w="641350"/>
              </a:tblGrid>
              <a:tr h="137160">
                <a:tc>
                  <a:txBody>
                    <a:bodyPr/>
                    <a:lstStyle/>
                    <a:p>
                      <a:pPr marL="73025">
                        <a:lnSpc>
                          <a:spcPts val="980"/>
                        </a:lnSpc>
                      </a:pPr>
                      <a:r>
                        <a:rPr dirty="0" sz="1000">
                          <a:latin typeface="Lucida Console"/>
                          <a:cs typeface="Lucida Console"/>
                        </a:rPr>
                        <a:t>public</a:t>
                      </a:r>
                      <a:r>
                        <a:rPr dirty="0" sz="1000" spc="-7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Complex</a:t>
                      </a:r>
                      <a:r>
                        <a:rPr dirty="0" sz="1000" spc="-7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 spc="-10">
                          <a:latin typeface="Lucida Console"/>
                          <a:cs typeface="Lucida Console"/>
                        </a:rPr>
                        <a:t>plus(Complex</a:t>
                      </a:r>
                      <a:r>
                        <a:rPr dirty="0" sz="1000" spc="-7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 spc="-25">
                          <a:latin typeface="Lucida Console"/>
                          <a:cs typeface="Lucida Console"/>
                        </a:rPr>
                        <a:t>b)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>
                    <a:lnL w="12700">
                      <a:solidFill>
                        <a:srgbClr val="005493"/>
                      </a:solidFill>
                      <a:prstDash val="solid"/>
                    </a:lnL>
                    <a:lnR w="12700">
                      <a:solidFill>
                        <a:srgbClr val="005493"/>
                      </a:solidFill>
                      <a:prstDash val="solid"/>
                    </a:lnR>
                    <a:lnT w="12700">
                      <a:solidFill>
                        <a:srgbClr val="005493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 gridSpan="2" rowSpan="1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5493"/>
                      </a:solidFill>
                      <a:prstDash val="solid"/>
                    </a:lnL>
                    <a:lnB w="12700">
                      <a:solidFill>
                        <a:srgbClr val="005493"/>
                      </a:solidFill>
                      <a:prstDash val="solid"/>
                    </a:lnB>
                  </a:tcPr>
                </a:tc>
                <a:tc rowSpan="16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>
                  <a:txBody>
                    <a:bodyPr/>
                    <a:lstStyle/>
                    <a:p>
                      <a:pPr marL="73025">
                        <a:lnSpc>
                          <a:spcPts val="1055"/>
                        </a:lnSpc>
                      </a:pPr>
                      <a:r>
                        <a:rPr dirty="0" sz="1000">
                          <a:latin typeface="Lucida Console"/>
                          <a:cs typeface="Lucida Console"/>
                        </a:rPr>
                        <a:t>{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>
                    <a:lnL w="12700">
                      <a:solidFill>
                        <a:srgbClr val="005493"/>
                      </a:solidFill>
                      <a:prstDash val="solid"/>
                    </a:lnL>
                    <a:lnR w="12700">
                      <a:solidFill>
                        <a:srgbClr val="005493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5493"/>
                      </a:solidFill>
                      <a:prstDash val="solid"/>
                    </a:lnL>
                    <a:lnB w="12700">
                      <a:solidFill>
                        <a:srgbClr val="005493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>
                  <a:txBody>
                    <a:bodyPr/>
                    <a:lstStyle/>
                    <a:p>
                      <a:pPr marL="300355">
                        <a:lnSpc>
                          <a:spcPts val="1055"/>
                        </a:lnSpc>
                      </a:pPr>
                      <a:r>
                        <a:rPr dirty="0" sz="1000">
                          <a:latin typeface="Lucida Console"/>
                          <a:cs typeface="Lucida Console"/>
                        </a:rPr>
                        <a:t>double</a:t>
                      </a:r>
                      <a:r>
                        <a:rPr dirty="0" sz="1000" spc="-4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real</a:t>
                      </a:r>
                      <a:r>
                        <a:rPr dirty="0" sz="1000" spc="-4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=</a:t>
                      </a:r>
                      <a:r>
                        <a:rPr dirty="0" sz="1000" spc="-4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re</a:t>
                      </a:r>
                      <a:r>
                        <a:rPr dirty="0" sz="1000" spc="-4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+</a:t>
                      </a:r>
                      <a:r>
                        <a:rPr dirty="0" sz="1000" spc="-4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 spc="-10">
                          <a:latin typeface="Lucida Console"/>
                          <a:cs typeface="Lucida Console"/>
                        </a:rPr>
                        <a:t>b.re;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>
                    <a:lnL w="12700">
                      <a:solidFill>
                        <a:srgbClr val="005493"/>
                      </a:solidFill>
                      <a:prstDash val="solid"/>
                    </a:lnL>
                    <a:lnR w="12700">
                      <a:solidFill>
                        <a:srgbClr val="005493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5493"/>
                      </a:solidFill>
                      <a:prstDash val="solid"/>
                    </a:lnL>
                    <a:lnB w="12700">
                      <a:solidFill>
                        <a:srgbClr val="005493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>
                  <a:txBody>
                    <a:bodyPr/>
                    <a:lstStyle/>
                    <a:p>
                      <a:pPr marL="300355">
                        <a:lnSpc>
                          <a:spcPts val="1055"/>
                        </a:lnSpc>
                      </a:pPr>
                      <a:r>
                        <a:rPr dirty="0" sz="1000">
                          <a:latin typeface="Lucida Console"/>
                          <a:cs typeface="Lucida Console"/>
                        </a:rPr>
                        <a:t>double</a:t>
                      </a:r>
                      <a:r>
                        <a:rPr dirty="0" sz="1000" spc="-4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imag</a:t>
                      </a:r>
                      <a:r>
                        <a:rPr dirty="0" sz="1000" spc="-4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=</a:t>
                      </a:r>
                      <a:r>
                        <a:rPr dirty="0" sz="1000" spc="-4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im</a:t>
                      </a:r>
                      <a:r>
                        <a:rPr dirty="0" sz="1000" spc="-4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+</a:t>
                      </a:r>
                      <a:r>
                        <a:rPr dirty="0" sz="1000" spc="-4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 spc="-10">
                          <a:latin typeface="Lucida Console"/>
                          <a:cs typeface="Lucida Console"/>
                        </a:rPr>
                        <a:t>b.im;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>
                    <a:lnL w="12700">
                      <a:solidFill>
                        <a:srgbClr val="005493"/>
                      </a:solidFill>
                      <a:prstDash val="solid"/>
                    </a:lnL>
                    <a:lnR w="12700">
                      <a:solidFill>
                        <a:srgbClr val="005493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5493"/>
                      </a:solidFill>
                      <a:prstDash val="solid"/>
                    </a:lnL>
                    <a:lnB w="12700">
                      <a:solidFill>
                        <a:srgbClr val="005493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>
                  <a:txBody>
                    <a:bodyPr/>
                    <a:lstStyle/>
                    <a:p>
                      <a:pPr marL="300355">
                        <a:lnSpc>
                          <a:spcPts val="1055"/>
                        </a:lnSpc>
                      </a:pPr>
                      <a:r>
                        <a:rPr dirty="0" sz="1000">
                          <a:latin typeface="Lucida Console"/>
                          <a:cs typeface="Lucida Console"/>
                        </a:rPr>
                        <a:t>return</a:t>
                      </a:r>
                      <a:r>
                        <a:rPr dirty="0" sz="1000" spc="-5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new</a:t>
                      </a:r>
                      <a:r>
                        <a:rPr dirty="0" sz="1000" spc="-6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 spc="-10">
                          <a:latin typeface="Lucida Console"/>
                          <a:cs typeface="Lucida Console"/>
                        </a:rPr>
                        <a:t>Complex(real,</a:t>
                      </a:r>
                      <a:r>
                        <a:rPr dirty="0" sz="1000" spc="-5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 spc="-10">
                          <a:latin typeface="Lucida Console"/>
                          <a:cs typeface="Lucida Console"/>
                        </a:rPr>
                        <a:t>imag);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>
                    <a:lnL w="12700">
                      <a:solidFill>
                        <a:srgbClr val="005493"/>
                      </a:solidFill>
                      <a:prstDash val="solid"/>
                    </a:lnL>
                    <a:lnR w="12700">
                      <a:solidFill>
                        <a:srgbClr val="005493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5493"/>
                      </a:solidFill>
                      <a:prstDash val="solid"/>
                    </a:lnL>
                    <a:lnB w="12700">
                      <a:solidFill>
                        <a:srgbClr val="005493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>
                  <a:txBody>
                    <a:bodyPr/>
                    <a:lstStyle/>
                    <a:p>
                      <a:pPr marL="73025">
                        <a:lnSpc>
                          <a:spcPts val="1055"/>
                        </a:lnSpc>
                      </a:pPr>
                      <a:r>
                        <a:rPr dirty="0" sz="1000">
                          <a:latin typeface="Lucida Console"/>
                          <a:cs typeface="Lucida Console"/>
                        </a:rPr>
                        <a:t>}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>
                    <a:lnL w="12700">
                      <a:solidFill>
                        <a:srgbClr val="005493"/>
                      </a:solidFill>
                      <a:prstDash val="solid"/>
                    </a:lnL>
                    <a:lnR w="12700">
                      <a:solidFill>
                        <a:srgbClr val="005493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5493"/>
                      </a:solidFill>
                      <a:prstDash val="solid"/>
                    </a:lnL>
                    <a:lnB w="12700">
                      <a:solidFill>
                        <a:srgbClr val="005493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>
                  <a:txBody>
                    <a:bodyPr/>
                    <a:lstStyle/>
                    <a:p>
                      <a:pPr marL="73025">
                        <a:lnSpc>
                          <a:spcPts val="1055"/>
                        </a:lnSpc>
                      </a:pPr>
                      <a:r>
                        <a:rPr dirty="0" sz="1000">
                          <a:latin typeface="Lucida Console"/>
                          <a:cs typeface="Lucida Console"/>
                        </a:rPr>
                        <a:t>public</a:t>
                      </a:r>
                      <a:r>
                        <a:rPr dirty="0" sz="1000" spc="-7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Complex</a:t>
                      </a:r>
                      <a:r>
                        <a:rPr dirty="0" sz="1000" spc="-7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 spc="-10">
                          <a:latin typeface="Lucida Console"/>
                          <a:cs typeface="Lucida Console"/>
                        </a:rPr>
                        <a:t>times(Complex</a:t>
                      </a:r>
                      <a:r>
                        <a:rPr dirty="0" sz="1000" spc="-7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 spc="-25">
                          <a:latin typeface="Lucida Console"/>
                          <a:cs typeface="Lucida Console"/>
                        </a:rPr>
                        <a:t>b)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>
                    <a:lnL w="12700">
                      <a:solidFill>
                        <a:srgbClr val="005493"/>
                      </a:solidFill>
                      <a:prstDash val="solid"/>
                    </a:lnL>
                    <a:lnR w="12700">
                      <a:solidFill>
                        <a:srgbClr val="005493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5493"/>
                      </a:solidFill>
                      <a:prstDash val="solid"/>
                    </a:lnL>
                    <a:lnB w="12700">
                      <a:solidFill>
                        <a:srgbClr val="005493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>
                  <a:txBody>
                    <a:bodyPr/>
                    <a:lstStyle/>
                    <a:p>
                      <a:pPr marL="73025">
                        <a:lnSpc>
                          <a:spcPts val="1055"/>
                        </a:lnSpc>
                      </a:pPr>
                      <a:r>
                        <a:rPr dirty="0" sz="1000">
                          <a:latin typeface="Lucida Console"/>
                          <a:cs typeface="Lucida Console"/>
                        </a:rPr>
                        <a:t>{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>
                    <a:lnL w="12700">
                      <a:solidFill>
                        <a:srgbClr val="005493"/>
                      </a:solidFill>
                      <a:prstDash val="solid"/>
                    </a:lnL>
                    <a:lnR w="12700">
                      <a:solidFill>
                        <a:srgbClr val="005493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5493"/>
                      </a:solidFill>
                      <a:prstDash val="solid"/>
                    </a:lnL>
                    <a:lnB w="12700">
                      <a:solidFill>
                        <a:srgbClr val="005493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>
                  <a:txBody>
                    <a:bodyPr/>
                    <a:lstStyle/>
                    <a:p>
                      <a:pPr algn="r" marR="598805">
                        <a:lnSpc>
                          <a:spcPts val="1055"/>
                        </a:lnSpc>
                      </a:pPr>
                      <a:r>
                        <a:rPr dirty="0" sz="1000">
                          <a:latin typeface="Lucida Console"/>
                          <a:cs typeface="Lucida Console"/>
                        </a:rPr>
                        <a:t>double</a:t>
                      </a:r>
                      <a:r>
                        <a:rPr dirty="0" sz="1000" spc="-4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real</a:t>
                      </a:r>
                      <a:r>
                        <a:rPr dirty="0" sz="1000" spc="-4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=</a:t>
                      </a:r>
                      <a:r>
                        <a:rPr dirty="0" sz="1000" spc="-4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re</a:t>
                      </a:r>
                      <a:r>
                        <a:rPr dirty="0" sz="1000" spc="-4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*</a:t>
                      </a:r>
                      <a:r>
                        <a:rPr dirty="0" sz="1000" spc="-4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b.re</a:t>
                      </a:r>
                      <a:r>
                        <a:rPr dirty="0" sz="1000" spc="-4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-</a:t>
                      </a:r>
                      <a:r>
                        <a:rPr dirty="0" sz="1000" spc="-4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im</a:t>
                      </a:r>
                      <a:r>
                        <a:rPr dirty="0" sz="1000" spc="-4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*</a:t>
                      </a:r>
                      <a:r>
                        <a:rPr dirty="0" sz="1000" spc="-4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 spc="-10">
                          <a:latin typeface="Lucida Console"/>
                          <a:cs typeface="Lucida Console"/>
                        </a:rPr>
                        <a:t>b.im;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>
                    <a:lnL w="12700">
                      <a:solidFill>
                        <a:srgbClr val="005493"/>
                      </a:solidFill>
                      <a:prstDash val="solid"/>
                    </a:lnL>
                    <a:lnR w="12700">
                      <a:solidFill>
                        <a:srgbClr val="005493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5493"/>
                      </a:solidFill>
                      <a:prstDash val="solid"/>
                    </a:lnL>
                    <a:lnB w="12700">
                      <a:solidFill>
                        <a:srgbClr val="005493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>
                  <a:txBody>
                    <a:bodyPr/>
                    <a:lstStyle/>
                    <a:p>
                      <a:pPr algn="r" marR="598805">
                        <a:lnSpc>
                          <a:spcPts val="1055"/>
                        </a:lnSpc>
                      </a:pPr>
                      <a:r>
                        <a:rPr dirty="0" sz="1000">
                          <a:latin typeface="Lucida Console"/>
                          <a:cs typeface="Lucida Console"/>
                        </a:rPr>
                        <a:t>double</a:t>
                      </a:r>
                      <a:r>
                        <a:rPr dirty="0" sz="1000" spc="-4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imag</a:t>
                      </a:r>
                      <a:r>
                        <a:rPr dirty="0" sz="1000" spc="-4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=</a:t>
                      </a:r>
                      <a:r>
                        <a:rPr dirty="0" sz="1000" spc="-4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re</a:t>
                      </a:r>
                      <a:r>
                        <a:rPr dirty="0" sz="1000" spc="-4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*</a:t>
                      </a:r>
                      <a:r>
                        <a:rPr dirty="0" sz="1000" spc="-4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b.im</a:t>
                      </a:r>
                      <a:r>
                        <a:rPr dirty="0" sz="1000" spc="-4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+</a:t>
                      </a:r>
                      <a:r>
                        <a:rPr dirty="0" sz="1000" spc="-4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im</a:t>
                      </a:r>
                      <a:r>
                        <a:rPr dirty="0" sz="1000" spc="-4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*</a:t>
                      </a:r>
                      <a:r>
                        <a:rPr dirty="0" sz="1000" spc="-4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 spc="-10">
                          <a:latin typeface="Lucida Console"/>
                          <a:cs typeface="Lucida Console"/>
                        </a:rPr>
                        <a:t>b.re;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>
                    <a:lnL w="12700">
                      <a:solidFill>
                        <a:srgbClr val="005493"/>
                      </a:solidFill>
                      <a:prstDash val="solid"/>
                    </a:lnL>
                    <a:lnR w="12700">
                      <a:solidFill>
                        <a:srgbClr val="005493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5493"/>
                      </a:solidFill>
                      <a:prstDash val="solid"/>
                    </a:lnL>
                    <a:lnB w="12700">
                      <a:solidFill>
                        <a:srgbClr val="005493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>
                  <a:txBody>
                    <a:bodyPr/>
                    <a:lstStyle/>
                    <a:p>
                      <a:pPr marL="300355">
                        <a:lnSpc>
                          <a:spcPts val="1055"/>
                        </a:lnSpc>
                      </a:pPr>
                      <a:r>
                        <a:rPr dirty="0" sz="1000">
                          <a:latin typeface="Lucida Console"/>
                          <a:cs typeface="Lucida Console"/>
                        </a:rPr>
                        <a:t>return</a:t>
                      </a:r>
                      <a:r>
                        <a:rPr dirty="0" sz="1000" spc="-5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new</a:t>
                      </a:r>
                      <a:r>
                        <a:rPr dirty="0" sz="1000" spc="-6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 spc="-10">
                          <a:latin typeface="Lucida Console"/>
                          <a:cs typeface="Lucida Console"/>
                        </a:rPr>
                        <a:t>Complex(real,</a:t>
                      </a:r>
                      <a:r>
                        <a:rPr dirty="0" sz="1000" spc="-5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 spc="-10">
                          <a:latin typeface="Lucida Console"/>
                          <a:cs typeface="Lucida Console"/>
                        </a:rPr>
                        <a:t>imag);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>
                    <a:lnL w="12700">
                      <a:solidFill>
                        <a:srgbClr val="005493"/>
                      </a:solidFill>
                      <a:prstDash val="solid"/>
                    </a:lnL>
                    <a:lnR w="12700">
                      <a:solidFill>
                        <a:srgbClr val="005493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5493"/>
                      </a:solidFill>
                      <a:prstDash val="solid"/>
                    </a:lnL>
                    <a:lnB w="12700">
                      <a:solidFill>
                        <a:srgbClr val="005493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>
                  <a:txBody>
                    <a:bodyPr/>
                    <a:lstStyle/>
                    <a:p>
                      <a:pPr marL="73025">
                        <a:lnSpc>
                          <a:spcPts val="1055"/>
                        </a:lnSpc>
                      </a:pPr>
                      <a:r>
                        <a:rPr dirty="0" sz="1000">
                          <a:latin typeface="Lucida Console"/>
                          <a:cs typeface="Lucida Console"/>
                        </a:rPr>
                        <a:t>}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>
                    <a:lnL w="12700">
                      <a:solidFill>
                        <a:srgbClr val="005493"/>
                      </a:solidFill>
                      <a:prstDash val="solid"/>
                    </a:lnL>
                    <a:lnR w="12700">
                      <a:solidFill>
                        <a:srgbClr val="005493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5493"/>
                      </a:solidFill>
                      <a:prstDash val="solid"/>
                    </a:lnL>
                    <a:lnB w="12700">
                      <a:solidFill>
                        <a:srgbClr val="005493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>
                  <a:txBody>
                    <a:bodyPr/>
                    <a:lstStyle/>
                    <a:p>
                      <a:pPr marL="73025">
                        <a:lnSpc>
                          <a:spcPts val="1055"/>
                        </a:lnSpc>
                      </a:pPr>
                      <a:r>
                        <a:rPr dirty="0" sz="1000">
                          <a:latin typeface="Lucida Console"/>
                          <a:cs typeface="Lucida Console"/>
                        </a:rPr>
                        <a:t>public</a:t>
                      </a:r>
                      <a:r>
                        <a:rPr dirty="0" sz="1000" spc="-8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double</a:t>
                      </a:r>
                      <a:r>
                        <a:rPr dirty="0" sz="1000" spc="-8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 spc="-10">
                          <a:latin typeface="Lucida Console"/>
                          <a:cs typeface="Lucida Console"/>
                        </a:rPr>
                        <a:t>abs()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>
                    <a:lnL w="12700">
                      <a:solidFill>
                        <a:srgbClr val="005493"/>
                      </a:solidFill>
                      <a:prstDash val="solid"/>
                    </a:lnL>
                    <a:lnR w="12700">
                      <a:solidFill>
                        <a:srgbClr val="005493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5493"/>
                      </a:solidFill>
                      <a:prstDash val="solid"/>
                    </a:lnL>
                    <a:lnB w="12700">
                      <a:solidFill>
                        <a:srgbClr val="005493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>
                  <a:txBody>
                    <a:bodyPr/>
                    <a:lstStyle/>
                    <a:p>
                      <a:pPr marL="73025">
                        <a:lnSpc>
                          <a:spcPts val="1055"/>
                        </a:lnSpc>
                        <a:tabLst>
                          <a:tab pos="300355" algn="l"/>
                          <a:tab pos="2873375" algn="l"/>
                        </a:tabLst>
                      </a:pPr>
                      <a:r>
                        <a:rPr dirty="0" sz="1000" spc="-50">
                          <a:latin typeface="Lucida Console"/>
                          <a:cs typeface="Lucida Console"/>
                        </a:rPr>
                        <a:t>{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	return</a:t>
                      </a:r>
                      <a:r>
                        <a:rPr dirty="0" sz="1000" spc="-5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 spc="-10">
                          <a:latin typeface="Lucida Console"/>
                          <a:cs typeface="Lucida Console"/>
                        </a:rPr>
                        <a:t>Math.sqrt(re*re</a:t>
                      </a:r>
                      <a:r>
                        <a:rPr dirty="0" sz="1000" spc="-5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+</a:t>
                      </a:r>
                      <a:r>
                        <a:rPr dirty="0" sz="1000" spc="-5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 spc="-10">
                          <a:latin typeface="Lucida Console"/>
                          <a:cs typeface="Lucida Console"/>
                        </a:rPr>
                        <a:t>im*im);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	</a:t>
                      </a:r>
                      <a:r>
                        <a:rPr dirty="0" sz="1000" spc="-50">
                          <a:latin typeface="Lucida Console"/>
                          <a:cs typeface="Lucida Console"/>
                        </a:rPr>
                        <a:t>}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>
                    <a:lnL w="12700">
                      <a:solidFill>
                        <a:srgbClr val="005493"/>
                      </a:solidFill>
                      <a:prstDash val="solid"/>
                    </a:lnL>
                    <a:lnR w="12700">
                      <a:solidFill>
                        <a:srgbClr val="005493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5493"/>
                      </a:solidFill>
                      <a:prstDash val="solid"/>
                    </a:lnL>
                    <a:lnB w="12700">
                      <a:solidFill>
                        <a:srgbClr val="005493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>
                  <a:txBody>
                    <a:bodyPr/>
                    <a:lstStyle/>
                    <a:p>
                      <a:pPr marL="73025">
                        <a:lnSpc>
                          <a:spcPts val="1055"/>
                        </a:lnSpc>
                      </a:pPr>
                      <a:r>
                        <a:rPr dirty="0" sz="1000">
                          <a:latin typeface="Lucida Console"/>
                          <a:cs typeface="Lucida Console"/>
                        </a:rPr>
                        <a:t>public</a:t>
                      </a:r>
                      <a:r>
                        <a:rPr dirty="0" sz="1000" spc="-8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String</a:t>
                      </a:r>
                      <a:r>
                        <a:rPr dirty="0" sz="1000" spc="-8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 spc="-10">
                          <a:latin typeface="Lucida Console"/>
                          <a:cs typeface="Lucida Console"/>
                        </a:rPr>
                        <a:t>toString()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>
                    <a:lnL w="12700">
                      <a:solidFill>
                        <a:srgbClr val="005493"/>
                      </a:solidFill>
                      <a:prstDash val="solid"/>
                    </a:lnL>
                    <a:lnR w="12700">
                      <a:solidFill>
                        <a:srgbClr val="005493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5493"/>
                      </a:solidFill>
                      <a:prstDash val="solid"/>
                    </a:lnL>
                    <a:lnB w="12700">
                      <a:solidFill>
                        <a:srgbClr val="005493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90500">
                <a:tc>
                  <a:txBody>
                    <a:bodyPr/>
                    <a:lstStyle/>
                    <a:p>
                      <a:pPr marL="73025">
                        <a:lnSpc>
                          <a:spcPts val="1115"/>
                        </a:lnSpc>
                        <a:tabLst>
                          <a:tab pos="300355" algn="l"/>
                          <a:tab pos="2646680" algn="l"/>
                        </a:tabLst>
                      </a:pPr>
                      <a:r>
                        <a:rPr dirty="0" sz="1000" spc="-50">
                          <a:latin typeface="Lucida Console"/>
                          <a:cs typeface="Lucida Console"/>
                        </a:rPr>
                        <a:t>{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	return</a:t>
                      </a:r>
                      <a:r>
                        <a:rPr dirty="0" sz="1000" spc="-3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re</a:t>
                      </a:r>
                      <a:r>
                        <a:rPr dirty="0" sz="1000" spc="-3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+</a:t>
                      </a:r>
                      <a:r>
                        <a:rPr dirty="0" sz="1000" spc="-3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"</a:t>
                      </a:r>
                      <a:r>
                        <a:rPr dirty="0" sz="1000" spc="-3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+</a:t>
                      </a:r>
                      <a:r>
                        <a:rPr dirty="0" sz="1000" spc="-3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"</a:t>
                      </a:r>
                      <a:r>
                        <a:rPr dirty="0" sz="1000" spc="-3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+</a:t>
                      </a:r>
                      <a:r>
                        <a:rPr dirty="0" sz="1000" spc="-3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im</a:t>
                      </a:r>
                      <a:r>
                        <a:rPr dirty="0" sz="1000" spc="-3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+</a:t>
                      </a:r>
                      <a:r>
                        <a:rPr dirty="0" sz="1000" spc="-3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 spc="-20">
                          <a:latin typeface="Lucida Console"/>
                          <a:cs typeface="Lucida Console"/>
                        </a:rPr>
                        <a:t>"i";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	</a:t>
                      </a:r>
                      <a:r>
                        <a:rPr dirty="0" sz="1000" spc="-50">
                          <a:latin typeface="Lucida Console"/>
                          <a:cs typeface="Lucida Console"/>
                        </a:rPr>
                        <a:t>}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>
                    <a:lnL w="12700">
                      <a:solidFill>
                        <a:srgbClr val="005493"/>
                      </a:solidFill>
                      <a:prstDash val="solid"/>
                    </a:lnL>
                    <a:lnR w="12700">
                      <a:solidFill>
                        <a:srgbClr val="005493"/>
                      </a:solidFill>
                      <a:prstDash val="solid"/>
                    </a:lnR>
                    <a:lnB w="12700">
                      <a:solidFill>
                        <a:srgbClr val="00549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5493"/>
                      </a:solidFill>
                      <a:prstDash val="solid"/>
                    </a:lnL>
                    <a:lnB w="12700">
                      <a:solidFill>
                        <a:srgbClr val="005493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91770">
                <a:tc gridSpan="2">
                  <a:txBody>
                    <a:bodyPr/>
                    <a:lstStyle/>
                    <a:p>
                      <a:pPr marL="73025">
                        <a:lnSpc>
                          <a:spcPts val="1140"/>
                        </a:lnSpc>
                        <a:spcBef>
                          <a:spcPts val="270"/>
                        </a:spcBef>
                      </a:pPr>
                      <a:r>
                        <a:rPr dirty="0" sz="1000">
                          <a:latin typeface="Lucida Console"/>
                          <a:cs typeface="Lucida Console"/>
                        </a:rPr>
                        <a:t>public</a:t>
                      </a:r>
                      <a:r>
                        <a:rPr dirty="0" sz="1000" spc="-6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static</a:t>
                      </a:r>
                      <a:r>
                        <a:rPr dirty="0" sz="1000" spc="-6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void</a:t>
                      </a:r>
                      <a:r>
                        <a:rPr dirty="0" sz="1000" spc="-6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 spc="-10">
                          <a:latin typeface="Lucida Console"/>
                          <a:cs typeface="Lucida Console"/>
                        </a:rPr>
                        <a:t>main(String[]</a:t>
                      </a:r>
                      <a:r>
                        <a:rPr dirty="0" sz="1000" spc="-6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 spc="-10">
                          <a:latin typeface="Lucida Console"/>
                          <a:cs typeface="Lucida Console"/>
                        </a:rPr>
                        <a:t>args)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005493"/>
                      </a:solidFill>
                      <a:prstDash val="solid"/>
                    </a:lnL>
                    <a:lnR w="12700">
                      <a:solidFill>
                        <a:srgbClr val="005493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5493"/>
                      </a:solidFill>
                      <a:prstDash val="solid"/>
                    </a:lnL>
                    <a:lnB w="19050">
                      <a:solidFill>
                        <a:srgbClr val="005493"/>
                      </a:solidFill>
                      <a:prstDash val="solid"/>
                    </a:lnB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73025">
                        <a:lnSpc>
                          <a:spcPts val="1055"/>
                        </a:lnSpc>
                      </a:pPr>
                      <a:r>
                        <a:rPr dirty="0" sz="1000">
                          <a:latin typeface="Lucida Console"/>
                          <a:cs typeface="Lucida Console"/>
                        </a:rPr>
                        <a:t>{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>
                    <a:lnL w="12700">
                      <a:solidFill>
                        <a:srgbClr val="005493"/>
                      </a:solidFill>
                      <a:prstDash val="solid"/>
                    </a:lnL>
                    <a:lnR w="12700">
                      <a:solidFill>
                        <a:srgbClr val="005493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5493"/>
                      </a:solidFill>
                      <a:prstDash val="solid"/>
                    </a:lnL>
                    <a:lnB w="19050">
                      <a:solidFill>
                        <a:srgbClr val="005493"/>
                      </a:solidFill>
                      <a:prstDash val="solid"/>
                    </a:lnB>
                  </a:tcPr>
                </a:tc>
              </a:tr>
              <a:tr h="73660">
                <a:tc gridSpan="2" rowSpan="2">
                  <a:txBody>
                    <a:bodyPr/>
                    <a:lstStyle/>
                    <a:p>
                      <a:pPr marL="300355">
                        <a:lnSpc>
                          <a:spcPts val="1055"/>
                        </a:lnSpc>
                      </a:pPr>
                      <a:r>
                        <a:rPr dirty="0" sz="1000">
                          <a:latin typeface="Lucida Console"/>
                          <a:cs typeface="Lucida Console"/>
                        </a:rPr>
                        <a:t>Complex</a:t>
                      </a:r>
                      <a:r>
                        <a:rPr dirty="0" sz="1000" spc="-6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a</a:t>
                      </a:r>
                      <a:r>
                        <a:rPr dirty="0" sz="1000" spc="-6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=</a:t>
                      </a:r>
                      <a:r>
                        <a:rPr dirty="0" sz="1000" spc="-5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new</a:t>
                      </a:r>
                      <a:r>
                        <a:rPr dirty="0" sz="1000" spc="-6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Complex(</a:t>
                      </a:r>
                      <a:r>
                        <a:rPr dirty="0" sz="1000" spc="-6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3.0,</a:t>
                      </a:r>
                      <a:r>
                        <a:rPr dirty="0" sz="1000" spc="-5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 spc="-10">
                          <a:latin typeface="Lucida Console"/>
                          <a:cs typeface="Lucida Console"/>
                        </a:rPr>
                        <a:t>4.0);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>
                    <a:lnL w="12700">
                      <a:solidFill>
                        <a:srgbClr val="005493"/>
                      </a:solidFill>
                      <a:prstDash val="solid"/>
                    </a:lnL>
                    <a:lnR w="12700">
                      <a:solidFill>
                        <a:srgbClr val="005493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5493"/>
                      </a:solidFill>
                      <a:prstDash val="solid"/>
                    </a:lnL>
                    <a:lnB w="19050">
                      <a:solidFill>
                        <a:srgbClr val="005493"/>
                      </a:solidFill>
                      <a:prstDash val="solid"/>
                    </a:lnB>
                  </a:tcPr>
                </a:tc>
              </a:tr>
              <a:tr h="72390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5493"/>
                      </a:solidFill>
                      <a:prstDash val="solid"/>
                    </a:lnL>
                    <a:lnR w="12700">
                      <a:solidFill>
                        <a:srgbClr val="005493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5493"/>
                      </a:solidFill>
                      <a:prstDash val="solid"/>
                    </a:lnL>
                    <a:lnT w="19050">
                      <a:solidFill>
                        <a:srgbClr val="005493"/>
                      </a:solidFill>
                      <a:prstDash val="solid"/>
                    </a:lnT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300355">
                        <a:lnSpc>
                          <a:spcPts val="1055"/>
                        </a:lnSpc>
                      </a:pPr>
                      <a:r>
                        <a:rPr dirty="0" sz="1000">
                          <a:latin typeface="Lucida Console"/>
                          <a:cs typeface="Lucida Console"/>
                        </a:rPr>
                        <a:t>Complex</a:t>
                      </a:r>
                      <a:r>
                        <a:rPr dirty="0" sz="1000" spc="-3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b</a:t>
                      </a:r>
                      <a:r>
                        <a:rPr dirty="0" sz="1000" spc="-3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=</a:t>
                      </a:r>
                      <a:r>
                        <a:rPr dirty="0" sz="1000" spc="-3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new</a:t>
                      </a:r>
                      <a:r>
                        <a:rPr dirty="0" sz="1000" spc="-3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 spc="-20">
                          <a:latin typeface="Lucida Console"/>
                          <a:cs typeface="Lucida Console"/>
                        </a:rPr>
                        <a:t>Complex(-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2.0,</a:t>
                      </a:r>
                      <a:r>
                        <a:rPr dirty="0" sz="1000" spc="-3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 spc="-10">
                          <a:latin typeface="Lucida Console"/>
                          <a:cs typeface="Lucida Console"/>
                        </a:rPr>
                        <a:t>3.0);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>
                    <a:lnL w="12700">
                      <a:solidFill>
                        <a:srgbClr val="005493"/>
                      </a:solidFill>
                      <a:prstDash val="solid"/>
                    </a:lnL>
                    <a:lnR w="12700">
                      <a:solidFill>
                        <a:srgbClr val="005493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5493"/>
                      </a:solidFill>
                      <a:prstDash val="solid"/>
                    </a:lnL>
                    <a:lnT w="19050">
                      <a:solidFill>
                        <a:srgbClr val="005493"/>
                      </a:solidFill>
                      <a:prstDash val="solid"/>
                    </a:lnT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300355">
                        <a:lnSpc>
                          <a:spcPts val="1055"/>
                        </a:lnSpc>
                      </a:pPr>
                      <a:r>
                        <a:rPr dirty="0" sz="1000" spc="-10">
                          <a:latin typeface="Lucida Console"/>
                          <a:cs typeface="Lucida Console"/>
                        </a:rPr>
                        <a:t>StdOut.println("a</a:t>
                      </a:r>
                      <a:r>
                        <a:rPr dirty="0" sz="1000" spc="-3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=</a:t>
                      </a:r>
                      <a:r>
                        <a:rPr dirty="0" sz="1000" spc="-3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"</a:t>
                      </a:r>
                      <a:r>
                        <a:rPr dirty="0" sz="1000" spc="-2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+</a:t>
                      </a:r>
                      <a:r>
                        <a:rPr dirty="0" sz="1000" spc="-3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 spc="-25">
                          <a:latin typeface="Lucida Console"/>
                          <a:cs typeface="Lucida Console"/>
                        </a:rPr>
                        <a:t>a);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>
                    <a:lnL w="12700">
                      <a:solidFill>
                        <a:srgbClr val="005493"/>
                      </a:solidFill>
                      <a:prstDash val="solid"/>
                    </a:lnL>
                    <a:lnR w="12700">
                      <a:solidFill>
                        <a:srgbClr val="005493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5493"/>
                      </a:solidFill>
                      <a:prstDash val="solid"/>
                    </a:lnL>
                    <a:lnT w="19050">
                      <a:solidFill>
                        <a:srgbClr val="005493"/>
                      </a:solidFill>
                      <a:prstDash val="solid"/>
                    </a:lnT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300355">
                        <a:lnSpc>
                          <a:spcPts val="1055"/>
                        </a:lnSpc>
                      </a:pPr>
                      <a:r>
                        <a:rPr dirty="0" sz="1000" spc="-10">
                          <a:latin typeface="Lucida Console"/>
                          <a:cs typeface="Lucida Console"/>
                        </a:rPr>
                        <a:t>StdOut.println("b</a:t>
                      </a:r>
                      <a:r>
                        <a:rPr dirty="0" sz="1000" spc="-3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=</a:t>
                      </a:r>
                      <a:r>
                        <a:rPr dirty="0" sz="1000" spc="-3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"</a:t>
                      </a:r>
                      <a:r>
                        <a:rPr dirty="0" sz="1000" spc="-2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+</a:t>
                      </a:r>
                      <a:r>
                        <a:rPr dirty="0" sz="1000" spc="-3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 spc="-25">
                          <a:latin typeface="Lucida Console"/>
                          <a:cs typeface="Lucida Console"/>
                        </a:rPr>
                        <a:t>b);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>
                    <a:lnL w="12700">
                      <a:solidFill>
                        <a:srgbClr val="005493"/>
                      </a:solidFill>
                      <a:prstDash val="solid"/>
                    </a:lnL>
                    <a:lnR w="12700">
                      <a:solidFill>
                        <a:srgbClr val="005493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5493"/>
                      </a:solidFill>
                      <a:prstDash val="solid"/>
                    </a:lnL>
                    <a:lnT w="19050">
                      <a:solidFill>
                        <a:srgbClr val="005493"/>
                      </a:solidFill>
                      <a:prstDash val="solid"/>
                    </a:lnT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300355">
                        <a:lnSpc>
                          <a:spcPts val="1055"/>
                        </a:lnSpc>
                      </a:pPr>
                      <a:r>
                        <a:rPr dirty="0" sz="1000" spc="-10">
                          <a:latin typeface="Lucida Console"/>
                          <a:cs typeface="Lucida Console"/>
                        </a:rPr>
                        <a:t>StdOut.println("a</a:t>
                      </a:r>
                      <a:r>
                        <a:rPr dirty="0" sz="1000" spc="-3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*</a:t>
                      </a:r>
                      <a:r>
                        <a:rPr dirty="0" sz="1000" spc="-2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b</a:t>
                      </a:r>
                      <a:r>
                        <a:rPr dirty="0" sz="1000" spc="-2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=</a:t>
                      </a:r>
                      <a:r>
                        <a:rPr dirty="0" sz="1000" spc="-2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"</a:t>
                      </a:r>
                      <a:r>
                        <a:rPr dirty="0" sz="1000" spc="-2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+</a:t>
                      </a:r>
                      <a:r>
                        <a:rPr dirty="0" sz="1000" spc="-3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 spc="-10">
                          <a:latin typeface="Lucida Console"/>
                          <a:cs typeface="Lucida Console"/>
                        </a:rPr>
                        <a:t>a.times(b));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>
                    <a:lnL w="12700">
                      <a:solidFill>
                        <a:srgbClr val="005493"/>
                      </a:solidFill>
                      <a:prstDash val="solid"/>
                    </a:lnL>
                    <a:lnR w="12700">
                      <a:solidFill>
                        <a:srgbClr val="005493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5493"/>
                      </a:solidFill>
                      <a:prstDash val="solid"/>
                    </a:lnL>
                    <a:lnT w="19050">
                      <a:solidFill>
                        <a:srgbClr val="005493"/>
                      </a:solidFill>
                      <a:prstDash val="solid"/>
                    </a:lnT>
                  </a:tcPr>
                </a:tc>
              </a:tr>
              <a:tr h="165735">
                <a:tc gridSpan="2">
                  <a:txBody>
                    <a:bodyPr/>
                    <a:lstStyle/>
                    <a:p>
                      <a:pPr marL="73025">
                        <a:lnSpc>
                          <a:spcPts val="1115"/>
                        </a:lnSpc>
                      </a:pPr>
                      <a:r>
                        <a:rPr dirty="0" sz="1000">
                          <a:latin typeface="Lucida Console"/>
                          <a:cs typeface="Lucida Console"/>
                        </a:rPr>
                        <a:t>}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>
                    <a:lnL w="12700">
                      <a:solidFill>
                        <a:srgbClr val="005493"/>
                      </a:solidFill>
                      <a:prstDash val="solid"/>
                    </a:lnL>
                    <a:lnR w="12700">
                      <a:solidFill>
                        <a:srgbClr val="005493"/>
                      </a:solidFill>
                      <a:prstDash val="solid"/>
                    </a:lnR>
                    <a:lnB w="12700">
                      <a:solidFill>
                        <a:srgbClr val="00549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5493"/>
                      </a:solidFill>
                      <a:prstDash val="solid"/>
                    </a:lnL>
                    <a:lnT w="19050">
                      <a:solidFill>
                        <a:srgbClr val="005493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11" name="object 11" descr=""/>
          <p:cNvSpPr txBox="1"/>
          <p:nvPr/>
        </p:nvSpPr>
        <p:spPr>
          <a:xfrm>
            <a:off x="1998979" y="6413872"/>
            <a:ext cx="101600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latin typeface="Lucida Console"/>
                <a:cs typeface="Lucida Console"/>
              </a:rPr>
              <a:t>}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62284" y="1739923"/>
            <a:ext cx="949325" cy="3321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>
                <a:solidFill>
                  <a:srgbClr val="005493"/>
                </a:solidFill>
                <a:latin typeface="Lucida Sans Unicode"/>
                <a:cs typeface="Lucida Sans Unicode"/>
              </a:rPr>
              <a:t>text</a:t>
            </a:r>
            <a:r>
              <a:rPr dirty="0" sz="1000" spc="-4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000">
                <a:solidFill>
                  <a:srgbClr val="005493"/>
                </a:solidFill>
                <a:latin typeface="Lucida Sans Unicode"/>
                <a:cs typeface="Lucida Sans Unicode"/>
              </a:rPr>
              <a:t>file</a:t>
            </a:r>
            <a:r>
              <a:rPr dirty="0" sz="1000" spc="-4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-10">
                <a:solidFill>
                  <a:srgbClr val="005493"/>
                </a:solidFill>
                <a:latin typeface="Lucida Sans Unicode"/>
                <a:cs typeface="Lucida Sans Unicode"/>
              </a:rPr>
              <a:t>named</a:t>
            </a:r>
            <a:endParaRPr sz="1000">
              <a:latin typeface="Lucida Sans Unicode"/>
              <a:cs typeface="Lucida Sans Unicode"/>
            </a:endParaRPr>
          </a:p>
          <a:p>
            <a:pPr marL="19685">
              <a:lnSpc>
                <a:spcPct val="100000"/>
              </a:lnSpc>
              <a:spcBef>
                <a:spcPts val="20"/>
              </a:spcBef>
            </a:pPr>
            <a:r>
              <a:rPr dirty="0" sz="1000" spc="-10">
                <a:solidFill>
                  <a:srgbClr val="005493"/>
                </a:solidFill>
                <a:latin typeface="Lucida Console"/>
                <a:cs typeface="Lucida Console"/>
              </a:rPr>
              <a:t>Complex.java</a:t>
            </a:r>
            <a:endParaRPr sz="1000">
              <a:latin typeface="Lucida Console"/>
              <a:cs typeface="Lucida Console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1308100" y="1890407"/>
            <a:ext cx="5359400" cy="2113915"/>
            <a:chOff x="1308100" y="1890407"/>
            <a:chExt cx="5359400" cy="2113915"/>
          </a:xfrm>
        </p:grpSpPr>
        <p:sp>
          <p:nvSpPr>
            <p:cNvPr id="14" name="object 14" descr=""/>
            <p:cNvSpPr/>
            <p:nvPr/>
          </p:nvSpPr>
          <p:spPr>
            <a:xfrm>
              <a:off x="1308100" y="1925026"/>
              <a:ext cx="482600" cy="0"/>
            </a:xfrm>
            <a:custGeom>
              <a:avLst/>
              <a:gdLst/>
              <a:ahLst/>
              <a:cxnLst/>
              <a:rect l="l" t="t" r="r" b="b"/>
              <a:pathLst>
                <a:path w="482600" h="0">
                  <a:moveTo>
                    <a:pt x="0" y="0"/>
                  </a:moveTo>
                  <a:lnTo>
                    <a:pt x="478180" y="0"/>
                  </a:lnTo>
                  <a:lnTo>
                    <a:pt x="482600" y="0"/>
                  </a:lnTo>
                </a:path>
              </a:pathLst>
            </a:custGeom>
            <a:ln w="12714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765553" y="1890407"/>
              <a:ext cx="69215" cy="69850"/>
            </a:xfrm>
            <a:custGeom>
              <a:avLst/>
              <a:gdLst/>
              <a:ahLst/>
              <a:cxnLst/>
              <a:rect l="l" t="t" r="r" b="b"/>
              <a:pathLst>
                <a:path w="69214" h="69850">
                  <a:moveTo>
                    <a:pt x="0" y="0"/>
                  </a:moveTo>
                  <a:lnTo>
                    <a:pt x="17284" y="34620"/>
                  </a:lnTo>
                  <a:lnTo>
                    <a:pt x="0" y="69227"/>
                  </a:lnTo>
                  <a:lnTo>
                    <a:pt x="69151" y="34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4203703" y="2192030"/>
              <a:ext cx="2463800" cy="0"/>
            </a:xfrm>
            <a:custGeom>
              <a:avLst/>
              <a:gdLst/>
              <a:ahLst/>
              <a:cxnLst/>
              <a:rect l="l" t="t" r="r" b="b"/>
              <a:pathLst>
                <a:path w="2463800" h="0">
                  <a:moveTo>
                    <a:pt x="2463802" y="0"/>
                  </a:moveTo>
                  <a:lnTo>
                    <a:pt x="2532" y="0"/>
                  </a:lnTo>
                  <a:lnTo>
                    <a:pt x="0" y="0"/>
                  </a:lnTo>
                </a:path>
              </a:pathLst>
            </a:custGeom>
            <a:ln w="12714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159694" y="2157412"/>
              <a:ext cx="69215" cy="69850"/>
            </a:xfrm>
            <a:custGeom>
              <a:avLst/>
              <a:gdLst/>
              <a:ahLst/>
              <a:cxnLst/>
              <a:rect l="l" t="t" r="r" b="b"/>
              <a:pathLst>
                <a:path w="69214" h="69850">
                  <a:moveTo>
                    <a:pt x="69151" y="0"/>
                  </a:moveTo>
                  <a:lnTo>
                    <a:pt x="0" y="34607"/>
                  </a:lnTo>
                  <a:lnTo>
                    <a:pt x="69151" y="69227"/>
                  </a:lnTo>
                  <a:lnTo>
                    <a:pt x="51866" y="34607"/>
                  </a:lnTo>
                  <a:lnTo>
                    <a:pt x="69151" y="0"/>
                  </a:lnTo>
                  <a:close/>
                </a:path>
              </a:pathLst>
            </a:custGeom>
            <a:solidFill>
              <a:srgbClr val="005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5461000" y="2637026"/>
              <a:ext cx="1206500" cy="0"/>
            </a:xfrm>
            <a:custGeom>
              <a:avLst/>
              <a:gdLst/>
              <a:ahLst/>
              <a:cxnLst/>
              <a:rect l="l" t="t" r="r" b="b"/>
              <a:pathLst>
                <a:path w="1206500" h="0">
                  <a:moveTo>
                    <a:pt x="1206498" y="0"/>
                  </a:moveTo>
                  <a:lnTo>
                    <a:pt x="13687" y="0"/>
                  </a:lnTo>
                  <a:lnTo>
                    <a:pt x="0" y="0"/>
                  </a:lnTo>
                </a:path>
              </a:pathLst>
            </a:custGeom>
            <a:ln w="12714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5416994" y="2602407"/>
              <a:ext cx="69215" cy="69850"/>
            </a:xfrm>
            <a:custGeom>
              <a:avLst/>
              <a:gdLst/>
              <a:ahLst/>
              <a:cxnLst/>
              <a:rect l="l" t="t" r="r" b="b"/>
              <a:pathLst>
                <a:path w="69214" h="69850">
                  <a:moveTo>
                    <a:pt x="69151" y="0"/>
                  </a:moveTo>
                  <a:lnTo>
                    <a:pt x="0" y="34620"/>
                  </a:lnTo>
                  <a:lnTo>
                    <a:pt x="69151" y="69227"/>
                  </a:lnTo>
                  <a:lnTo>
                    <a:pt x="51866" y="34620"/>
                  </a:lnTo>
                  <a:lnTo>
                    <a:pt x="69151" y="0"/>
                  </a:lnTo>
                  <a:close/>
                </a:path>
              </a:pathLst>
            </a:custGeom>
            <a:solidFill>
              <a:srgbClr val="005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5842005" y="3997453"/>
              <a:ext cx="800100" cy="0"/>
            </a:xfrm>
            <a:custGeom>
              <a:avLst/>
              <a:gdLst/>
              <a:ahLst/>
              <a:cxnLst/>
              <a:rect l="l" t="t" r="r" b="b"/>
              <a:pathLst>
                <a:path w="800100" h="0">
                  <a:moveTo>
                    <a:pt x="800102" y="0"/>
                  </a:moveTo>
                  <a:lnTo>
                    <a:pt x="8831" y="0"/>
                  </a:lnTo>
                  <a:lnTo>
                    <a:pt x="0" y="0"/>
                  </a:lnTo>
                </a:path>
              </a:pathLst>
            </a:custGeom>
            <a:ln w="12714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6719506" y="2073505"/>
            <a:ext cx="1539875" cy="227329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005493"/>
                </a:solidFill>
                <a:latin typeface="Lucida Sans Unicode"/>
                <a:cs typeface="Lucida Sans Unicode"/>
              </a:rPr>
              <a:t>instance</a:t>
            </a:r>
            <a:r>
              <a:rPr dirty="0" sz="1300" spc="47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005493"/>
                </a:solidFill>
                <a:latin typeface="Lucida Sans Unicode"/>
                <a:cs typeface="Lucida Sans Unicode"/>
              </a:rPr>
              <a:t>variables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6719099" y="2510779"/>
            <a:ext cx="961390" cy="227329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spc="-10">
                <a:solidFill>
                  <a:srgbClr val="005493"/>
                </a:solidFill>
                <a:latin typeface="Lucida Sans Unicode"/>
                <a:cs typeface="Lucida Sans Unicode"/>
              </a:rPr>
              <a:t>constructor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6719099" y="3874378"/>
            <a:ext cx="736600" cy="227329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spc="-10">
                <a:solidFill>
                  <a:srgbClr val="005493"/>
                </a:solidFill>
                <a:latin typeface="Lucida Sans Unicode"/>
                <a:cs typeface="Lucida Sans Unicode"/>
              </a:rPr>
              <a:t>methods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5797994" y="3962831"/>
            <a:ext cx="69215" cy="69850"/>
          </a:xfrm>
          <a:custGeom>
            <a:avLst/>
            <a:gdLst/>
            <a:ahLst/>
            <a:cxnLst/>
            <a:rect l="l" t="t" r="r" b="b"/>
            <a:pathLst>
              <a:path w="69214" h="69850">
                <a:moveTo>
                  <a:pt x="69151" y="0"/>
                </a:moveTo>
                <a:lnTo>
                  <a:pt x="0" y="34620"/>
                </a:lnTo>
                <a:lnTo>
                  <a:pt x="69151" y="69227"/>
                </a:lnTo>
                <a:lnTo>
                  <a:pt x="51866" y="34620"/>
                </a:lnTo>
                <a:lnTo>
                  <a:pt x="69151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6656234" y="5531677"/>
            <a:ext cx="826769" cy="227329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005493"/>
                </a:solidFill>
                <a:latin typeface="Lucida Sans Unicode"/>
                <a:cs typeface="Lucida Sans Unicode"/>
              </a:rPr>
              <a:t>test</a:t>
            </a:r>
            <a:r>
              <a:rPr dirty="0" sz="1300" spc="2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005493"/>
                </a:solidFill>
                <a:latin typeface="Lucida Sans Unicode"/>
                <a:cs typeface="Lucida Sans Unicode"/>
              </a:rPr>
              <a:t>client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26" name="object 26" descr=""/>
          <p:cNvSpPr/>
          <p:nvPr/>
        </p:nvSpPr>
        <p:spPr>
          <a:xfrm>
            <a:off x="5950394" y="5615685"/>
            <a:ext cx="69215" cy="69850"/>
          </a:xfrm>
          <a:custGeom>
            <a:avLst/>
            <a:gdLst/>
            <a:ahLst/>
            <a:cxnLst/>
            <a:rect l="l" t="t" r="r" b="b"/>
            <a:pathLst>
              <a:path w="69214" h="69850">
                <a:moveTo>
                  <a:pt x="69151" y="0"/>
                </a:moveTo>
                <a:lnTo>
                  <a:pt x="0" y="34620"/>
                </a:lnTo>
                <a:lnTo>
                  <a:pt x="69151" y="69227"/>
                </a:lnTo>
                <a:lnTo>
                  <a:pt x="51866" y="34620"/>
                </a:lnTo>
                <a:lnTo>
                  <a:pt x="69151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" name="object 2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42645" y="4362105"/>
            <a:ext cx="2593187" cy="975500"/>
          </a:xfrm>
          <a:prstGeom prst="rect">
            <a:avLst/>
          </a:prstGeom>
        </p:spPr>
      </p:pic>
      <p:sp>
        <p:nvSpPr>
          <p:cNvPr id="28" name="object 28" descr=""/>
          <p:cNvSpPr txBox="1"/>
          <p:nvPr/>
        </p:nvSpPr>
        <p:spPr>
          <a:xfrm>
            <a:off x="6870700" y="4397946"/>
            <a:ext cx="2489200" cy="864869"/>
          </a:xfrm>
          <a:prstGeom prst="rect">
            <a:avLst/>
          </a:prstGeom>
          <a:solidFill>
            <a:srgbClr val="FFFFFF"/>
          </a:solidFill>
        </p:spPr>
        <p:txBody>
          <a:bodyPr wrap="square" lIns="0" tIns="72390" rIns="0" bIns="0" rtlCol="0" vert="horz">
            <a:spAutoFit/>
          </a:bodyPr>
          <a:lstStyle/>
          <a:p>
            <a:pPr marL="106680">
              <a:lnSpc>
                <a:spcPct val="100000"/>
              </a:lnSpc>
              <a:spcBef>
                <a:spcPts val="570"/>
              </a:spcBef>
            </a:pPr>
            <a:r>
              <a:rPr dirty="0" sz="1000">
                <a:latin typeface="Lucida Console"/>
                <a:cs typeface="Lucida Console"/>
              </a:rPr>
              <a:t>%</a:t>
            </a:r>
            <a:r>
              <a:rPr dirty="0" sz="1000" spc="60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java</a:t>
            </a:r>
            <a:r>
              <a:rPr dirty="0" sz="1000" spc="60">
                <a:latin typeface="Lucida Console"/>
                <a:cs typeface="Lucida Console"/>
              </a:rPr>
              <a:t> </a:t>
            </a:r>
            <a:r>
              <a:rPr dirty="0" sz="1000" spc="-10">
                <a:latin typeface="Lucida Console"/>
                <a:cs typeface="Lucida Console"/>
              </a:rPr>
              <a:t>Complex</a:t>
            </a:r>
            <a:endParaRPr sz="1000">
              <a:latin typeface="Lucida Console"/>
              <a:cs typeface="Lucida Console"/>
            </a:endParaRPr>
          </a:p>
          <a:p>
            <a:pPr marL="106680">
              <a:lnSpc>
                <a:spcPct val="100000"/>
              </a:lnSpc>
              <a:spcBef>
                <a:spcPts val="204"/>
              </a:spcBef>
            </a:pPr>
            <a:r>
              <a:rPr dirty="0" sz="1000">
                <a:latin typeface="Lucida Console"/>
                <a:cs typeface="Lucida Console"/>
              </a:rPr>
              <a:t>a</a:t>
            </a:r>
            <a:r>
              <a:rPr dirty="0" sz="1000" spc="40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=</a:t>
            </a:r>
            <a:r>
              <a:rPr dirty="0" sz="1000" spc="40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3.0</a:t>
            </a:r>
            <a:r>
              <a:rPr dirty="0" sz="1000" spc="4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+</a:t>
            </a:r>
            <a:r>
              <a:rPr dirty="0" sz="1000" spc="40">
                <a:latin typeface="Lucida Console"/>
                <a:cs typeface="Lucida Console"/>
              </a:rPr>
              <a:t> </a:t>
            </a:r>
            <a:r>
              <a:rPr dirty="0" sz="1000" spc="-20">
                <a:latin typeface="Lucida Console"/>
                <a:cs typeface="Lucida Console"/>
              </a:rPr>
              <a:t>4.0i</a:t>
            </a:r>
            <a:endParaRPr sz="1000">
              <a:latin typeface="Lucida Console"/>
              <a:cs typeface="Lucida Console"/>
            </a:endParaRPr>
          </a:p>
          <a:p>
            <a:pPr marL="106680">
              <a:lnSpc>
                <a:spcPct val="100000"/>
              </a:lnSpc>
              <a:spcBef>
                <a:spcPts val="200"/>
              </a:spcBef>
            </a:pPr>
            <a:r>
              <a:rPr dirty="0" sz="1000">
                <a:latin typeface="Lucida Console"/>
                <a:cs typeface="Lucida Console"/>
              </a:rPr>
              <a:t>b</a:t>
            </a:r>
            <a:r>
              <a:rPr dirty="0" sz="1000" spc="4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=</a:t>
            </a:r>
            <a:r>
              <a:rPr dirty="0" sz="1000" spc="4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-2.0</a:t>
            </a:r>
            <a:r>
              <a:rPr dirty="0" sz="1000" spc="4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+</a:t>
            </a:r>
            <a:r>
              <a:rPr dirty="0" sz="1000" spc="50">
                <a:latin typeface="Lucida Console"/>
                <a:cs typeface="Lucida Console"/>
              </a:rPr>
              <a:t> </a:t>
            </a:r>
            <a:r>
              <a:rPr dirty="0" sz="1000" spc="-20">
                <a:latin typeface="Lucida Console"/>
                <a:cs typeface="Lucida Console"/>
              </a:rPr>
              <a:t>3.0i</a:t>
            </a:r>
            <a:endParaRPr sz="1000">
              <a:latin typeface="Lucida Console"/>
              <a:cs typeface="Lucida Console"/>
            </a:endParaRPr>
          </a:p>
          <a:p>
            <a:pPr marL="106680">
              <a:lnSpc>
                <a:spcPct val="100000"/>
              </a:lnSpc>
              <a:spcBef>
                <a:spcPts val="204"/>
              </a:spcBef>
            </a:pPr>
            <a:r>
              <a:rPr dirty="0" sz="1000">
                <a:latin typeface="Lucida Console"/>
                <a:cs typeface="Lucida Console"/>
              </a:rPr>
              <a:t>a</a:t>
            </a:r>
            <a:r>
              <a:rPr dirty="0" sz="1000" spc="4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*</a:t>
            </a:r>
            <a:r>
              <a:rPr dirty="0" sz="1000" spc="4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b</a:t>
            </a:r>
            <a:r>
              <a:rPr dirty="0" sz="1000" spc="4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=</a:t>
            </a:r>
            <a:r>
              <a:rPr dirty="0" sz="1000" spc="4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-18.0</a:t>
            </a:r>
            <a:r>
              <a:rPr dirty="0" sz="1000" spc="4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+</a:t>
            </a:r>
            <a:r>
              <a:rPr dirty="0" sz="1000" spc="45">
                <a:latin typeface="Lucida Console"/>
                <a:cs typeface="Lucida Console"/>
              </a:rPr>
              <a:t> </a:t>
            </a:r>
            <a:r>
              <a:rPr dirty="0" sz="1000" spc="-20">
                <a:latin typeface="Lucida Console"/>
                <a:cs typeface="Lucida Console"/>
              </a:rPr>
              <a:t>1.0i</a:t>
            </a:r>
            <a:endParaRPr sz="1000">
              <a:latin typeface="Lucida Console"/>
              <a:cs typeface="Lucida Consol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0700" y="1581745"/>
            <a:ext cx="9017635" cy="0"/>
          </a:xfrm>
          <a:custGeom>
            <a:avLst/>
            <a:gdLst/>
            <a:ahLst/>
            <a:cxnLst/>
            <a:rect l="l" t="t" r="r" b="b"/>
            <a:pathLst>
              <a:path w="9017635" h="0">
                <a:moveTo>
                  <a:pt x="0" y="0"/>
                </a:moveTo>
                <a:lnTo>
                  <a:pt x="9017020" y="0"/>
                </a:lnTo>
              </a:path>
            </a:pathLst>
          </a:custGeom>
          <a:ln w="52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5568632" y="3190100"/>
            <a:ext cx="3982085" cy="3375660"/>
            <a:chOff x="5568632" y="3190100"/>
            <a:chExt cx="3982085" cy="3375660"/>
          </a:xfrm>
        </p:grpSpPr>
        <p:sp>
          <p:nvSpPr>
            <p:cNvPr id="4" name="object 4" descr=""/>
            <p:cNvSpPr/>
            <p:nvPr/>
          </p:nvSpPr>
          <p:spPr>
            <a:xfrm>
              <a:off x="8928100" y="3190100"/>
              <a:ext cx="622300" cy="3343910"/>
            </a:xfrm>
            <a:custGeom>
              <a:avLst/>
              <a:gdLst/>
              <a:ahLst/>
              <a:cxnLst/>
              <a:rect l="l" t="t" r="r" b="b"/>
              <a:pathLst>
                <a:path w="622300" h="3343909">
                  <a:moveTo>
                    <a:pt x="0" y="0"/>
                  </a:moveTo>
                  <a:lnTo>
                    <a:pt x="622300" y="0"/>
                  </a:lnTo>
                  <a:lnTo>
                    <a:pt x="622300" y="3343842"/>
                  </a:lnTo>
                  <a:lnTo>
                    <a:pt x="0" y="33438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79275" y="3200399"/>
              <a:ext cx="3348824" cy="3339583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8070856" y="3202811"/>
              <a:ext cx="0" cy="3356610"/>
            </a:xfrm>
            <a:custGeom>
              <a:avLst/>
              <a:gdLst/>
              <a:ahLst/>
              <a:cxnLst/>
              <a:rect l="l" t="t" r="r" b="b"/>
              <a:pathLst>
                <a:path w="0" h="3356609">
                  <a:moveTo>
                    <a:pt x="0" y="0"/>
                  </a:moveTo>
                  <a:lnTo>
                    <a:pt x="0" y="3356564"/>
                  </a:lnTo>
                </a:path>
              </a:pathLst>
            </a:custGeom>
            <a:ln w="1271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575300" y="4862013"/>
              <a:ext cx="3962400" cy="0"/>
            </a:xfrm>
            <a:custGeom>
              <a:avLst/>
              <a:gdLst/>
              <a:ahLst/>
              <a:cxnLst/>
              <a:rect l="l" t="t" r="r" b="b"/>
              <a:pathLst>
                <a:path w="3962400" h="0">
                  <a:moveTo>
                    <a:pt x="0" y="0"/>
                  </a:moveTo>
                  <a:lnTo>
                    <a:pt x="3962399" y="0"/>
                  </a:lnTo>
                </a:path>
              </a:pathLst>
            </a:custGeom>
            <a:ln w="1271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532130" y="1250334"/>
            <a:ext cx="1961514" cy="2901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700" spc="-20">
                <a:latin typeface="Arial"/>
                <a:cs typeface="Arial"/>
              </a:rPr>
              <a:t>The</a:t>
            </a:r>
            <a:r>
              <a:rPr dirty="0" sz="1700" spc="-5">
                <a:latin typeface="Arial"/>
                <a:cs typeface="Arial"/>
              </a:rPr>
              <a:t> </a:t>
            </a:r>
            <a:r>
              <a:rPr dirty="0" sz="1700" spc="70">
                <a:latin typeface="Arial"/>
                <a:cs typeface="Arial"/>
              </a:rPr>
              <a:t>Mandelbrot</a:t>
            </a:r>
            <a:r>
              <a:rPr dirty="0" sz="1700">
                <a:latin typeface="Arial"/>
                <a:cs typeface="Arial"/>
              </a:rPr>
              <a:t> </a:t>
            </a:r>
            <a:r>
              <a:rPr dirty="0" sz="1700" spc="-25">
                <a:latin typeface="Arial"/>
                <a:cs typeface="Arial"/>
              </a:rPr>
              <a:t>set</a:t>
            </a:r>
            <a:endParaRPr sz="17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20700" y="1867814"/>
            <a:ext cx="4775200" cy="165290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93345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735"/>
              </a:spcBef>
            </a:pPr>
            <a:r>
              <a:rPr dirty="0" sz="1450">
                <a:latin typeface="Lucida Sans Unicode"/>
                <a:cs typeface="Lucida Sans Unicode"/>
              </a:rPr>
              <a:t>The</a:t>
            </a:r>
            <a:r>
              <a:rPr dirty="0" sz="1450" spc="70">
                <a:latin typeface="Lucida Sans Unicode"/>
                <a:cs typeface="Lucida Sans Unicode"/>
              </a:rPr>
              <a:t> </a:t>
            </a:r>
            <a:r>
              <a:rPr dirty="0" sz="1450" i="1">
                <a:solidFill>
                  <a:srgbClr val="005493"/>
                </a:solidFill>
                <a:latin typeface="Lucida Sans Italic"/>
                <a:cs typeface="Lucida Sans Italic"/>
              </a:rPr>
              <a:t>Mandelbrot</a:t>
            </a:r>
            <a:r>
              <a:rPr dirty="0" sz="1450" spc="70" i="1">
                <a:solidFill>
                  <a:srgbClr val="005493"/>
                </a:solidFill>
                <a:latin typeface="Lucida Sans Italic"/>
                <a:cs typeface="Lucida Sans Italic"/>
              </a:rPr>
              <a:t> </a:t>
            </a:r>
            <a:r>
              <a:rPr dirty="0" sz="1450" i="1">
                <a:solidFill>
                  <a:srgbClr val="005493"/>
                </a:solidFill>
                <a:latin typeface="Lucida Sans Italic"/>
                <a:cs typeface="Lucida Sans Italic"/>
              </a:rPr>
              <a:t>set</a:t>
            </a:r>
            <a:r>
              <a:rPr dirty="0" sz="1450" spc="70" i="1">
                <a:solidFill>
                  <a:srgbClr val="005493"/>
                </a:solidFill>
                <a:latin typeface="Lucida Sans Italic"/>
                <a:cs typeface="Lucida Sans Italic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is</a:t>
            </a:r>
            <a:r>
              <a:rPr dirty="0" sz="1450" spc="7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a</a:t>
            </a:r>
            <a:r>
              <a:rPr dirty="0" sz="1450" spc="7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set</a:t>
            </a:r>
            <a:r>
              <a:rPr dirty="0" sz="1450" spc="7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of</a:t>
            </a:r>
            <a:r>
              <a:rPr dirty="0" sz="1450" spc="7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complex</a:t>
            </a:r>
            <a:r>
              <a:rPr dirty="0" sz="1450" spc="70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numbers.</a:t>
            </a:r>
            <a:endParaRPr sz="1450">
              <a:latin typeface="Lucida Sans Unicode"/>
              <a:cs typeface="Lucida Sans Unicode"/>
            </a:endParaRPr>
          </a:p>
          <a:p>
            <a:pPr marL="474345" marR="274320" indent="-157480">
              <a:lnSpc>
                <a:spcPct val="118700"/>
              </a:lnSpc>
              <a:spcBef>
                <a:spcPts val="245"/>
              </a:spcBef>
              <a:buSzPct val="127586"/>
              <a:buFont typeface="Calibri"/>
              <a:buChar char="•"/>
              <a:tabLst>
                <a:tab pos="474980" algn="l"/>
              </a:tabLst>
            </a:pPr>
            <a:r>
              <a:rPr dirty="0" sz="1450">
                <a:latin typeface="Lucida Sans Unicode"/>
                <a:cs typeface="Lucida Sans Unicode"/>
              </a:rPr>
              <a:t>Represent</a:t>
            </a:r>
            <a:r>
              <a:rPr dirty="0" sz="1450" spc="7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each</a:t>
            </a:r>
            <a:r>
              <a:rPr dirty="0" sz="1450" spc="7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complex</a:t>
            </a:r>
            <a:r>
              <a:rPr dirty="0" sz="1450" spc="7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number</a:t>
            </a:r>
            <a:r>
              <a:rPr dirty="0" sz="1450" spc="70">
                <a:latin typeface="Lucida Sans Unicode"/>
                <a:cs typeface="Lucida Sans Unicode"/>
              </a:rPr>
              <a:t> </a:t>
            </a:r>
            <a:r>
              <a:rPr dirty="0" sz="1450" i="1">
                <a:latin typeface="Lucida Sans Italic"/>
                <a:cs typeface="Lucida Sans Italic"/>
              </a:rPr>
              <a:t>x</a:t>
            </a:r>
            <a:r>
              <a:rPr dirty="0" sz="1450" spc="70" i="1">
                <a:latin typeface="Lucida Sans Italic"/>
                <a:cs typeface="Lucida Sans Italic"/>
              </a:rPr>
              <a:t> </a:t>
            </a:r>
            <a:r>
              <a:rPr dirty="0" sz="1450" spc="-225">
                <a:latin typeface="Lucida Sans Unicode"/>
                <a:cs typeface="Lucida Sans Unicode"/>
              </a:rPr>
              <a:t>+</a:t>
            </a:r>
            <a:r>
              <a:rPr dirty="0" sz="1450" spc="70">
                <a:latin typeface="Lucida Sans Unicode"/>
                <a:cs typeface="Lucida Sans Unicode"/>
              </a:rPr>
              <a:t> </a:t>
            </a:r>
            <a:r>
              <a:rPr dirty="0" sz="1450" i="1">
                <a:latin typeface="Lucida Sans Italic"/>
                <a:cs typeface="Lucida Sans Italic"/>
              </a:rPr>
              <a:t>yi</a:t>
            </a:r>
            <a:r>
              <a:rPr dirty="0" sz="1450" spc="70" i="1">
                <a:latin typeface="Lucida Sans Italic"/>
                <a:cs typeface="Lucida Sans Italic"/>
              </a:rPr>
              <a:t> </a:t>
            </a:r>
            <a:r>
              <a:rPr dirty="0" sz="1450" spc="50">
                <a:latin typeface="Lucida Sans Unicode"/>
                <a:cs typeface="Lucida Sans Unicode"/>
              </a:rPr>
              <a:t>by</a:t>
            </a:r>
            <a:r>
              <a:rPr dirty="0" sz="1450" spc="70">
                <a:latin typeface="Lucida Sans Unicode"/>
                <a:cs typeface="Lucida Sans Unicode"/>
              </a:rPr>
              <a:t> </a:t>
            </a:r>
            <a:r>
              <a:rPr dirty="0" sz="1450" spc="-50">
                <a:latin typeface="Lucida Sans Unicode"/>
                <a:cs typeface="Lucida Sans Unicode"/>
              </a:rPr>
              <a:t>a </a:t>
            </a:r>
            <a:r>
              <a:rPr dirty="0" sz="1450">
                <a:latin typeface="Lucida Sans Unicode"/>
                <a:cs typeface="Lucida Sans Unicode"/>
              </a:rPr>
              <a:t>point</a:t>
            </a:r>
            <a:r>
              <a:rPr dirty="0" sz="1450" spc="4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(</a:t>
            </a:r>
            <a:r>
              <a:rPr dirty="0" sz="1450" i="1">
                <a:latin typeface="Lucida Sans Italic"/>
                <a:cs typeface="Lucida Sans Italic"/>
              </a:rPr>
              <a:t>x</a:t>
            </a:r>
            <a:r>
              <a:rPr dirty="0" sz="1450">
                <a:latin typeface="Lucida Sans Unicode"/>
                <a:cs typeface="Lucida Sans Unicode"/>
              </a:rPr>
              <a:t>,</a:t>
            </a:r>
            <a:r>
              <a:rPr dirty="0" sz="1450" spc="50">
                <a:latin typeface="Lucida Sans Unicode"/>
                <a:cs typeface="Lucida Sans Unicode"/>
              </a:rPr>
              <a:t> </a:t>
            </a:r>
            <a:r>
              <a:rPr dirty="0" sz="1450" i="1">
                <a:latin typeface="Lucida Sans Italic"/>
                <a:cs typeface="Lucida Sans Italic"/>
              </a:rPr>
              <a:t>y</a:t>
            </a:r>
            <a:r>
              <a:rPr dirty="0" sz="1450" spc="-285" i="1">
                <a:latin typeface="Lucida Sans Italic"/>
                <a:cs typeface="Lucida Sans Italic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)</a:t>
            </a:r>
            <a:r>
              <a:rPr dirty="0" sz="1450" spc="5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in</a:t>
            </a:r>
            <a:r>
              <a:rPr dirty="0" sz="1450" spc="5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the</a:t>
            </a:r>
            <a:r>
              <a:rPr dirty="0" sz="1450" spc="45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plane.</a:t>
            </a:r>
            <a:endParaRPr sz="1450">
              <a:latin typeface="Lucida Sans Unicode"/>
              <a:cs typeface="Lucida Sans Unicode"/>
            </a:endParaRPr>
          </a:p>
          <a:p>
            <a:pPr marL="474345" indent="-157480">
              <a:lnSpc>
                <a:spcPct val="100000"/>
              </a:lnSpc>
              <a:spcBef>
                <a:spcPts val="575"/>
              </a:spcBef>
              <a:buSzPct val="127586"/>
              <a:buFont typeface="Calibri"/>
              <a:buChar char="•"/>
              <a:tabLst>
                <a:tab pos="474980" algn="l"/>
              </a:tabLst>
            </a:pPr>
            <a:r>
              <a:rPr dirty="0" sz="1450">
                <a:latin typeface="Lucida Sans Unicode"/>
                <a:cs typeface="Lucida Sans Unicode"/>
              </a:rPr>
              <a:t>If</a:t>
            </a:r>
            <a:r>
              <a:rPr dirty="0" sz="1450" spc="4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a</a:t>
            </a:r>
            <a:r>
              <a:rPr dirty="0" sz="1450" spc="4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point</a:t>
            </a:r>
            <a:r>
              <a:rPr dirty="0" sz="1450" spc="4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is</a:t>
            </a:r>
            <a:r>
              <a:rPr dirty="0" sz="1450" spc="45">
                <a:latin typeface="Lucida Sans Unicode"/>
                <a:cs typeface="Lucida Sans Unicode"/>
              </a:rPr>
              <a:t> </a:t>
            </a:r>
            <a:r>
              <a:rPr dirty="0" sz="1450" i="1">
                <a:latin typeface="Lucida Sans Italic"/>
                <a:cs typeface="Lucida Sans Italic"/>
              </a:rPr>
              <a:t>in</a:t>
            </a:r>
            <a:r>
              <a:rPr dirty="0" sz="1450" spc="45" i="1">
                <a:latin typeface="Lucida Sans Italic"/>
                <a:cs typeface="Lucida Sans Italic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the</a:t>
            </a:r>
            <a:r>
              <a:rPr dirty="0" sz="1450" spc="4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set,</a:t>
            </a:r>
            <a:r>
              <a:rPr dirty="0" sz="1450" spc="45">
                <a:latin typeface="Lucida Sans Unicode"/>
                <a:cs typeface="Lucida Sans Unicode"/>
              </a:rPr>
              <a:t> </a:t>
            </a:r>
            <a:r>
              <a:rPr dirty="0" sz="1450" spc="65">
                <a:latin typeface="Lucida Sans Unicode"/>
                <a:cs typeface="Lucida Sans Unicode"/>
              </a:rPr>
              <a:t>we</a:t>
            </a:r>
            <a:r>
              <a:rPr dirty="0" sz="1450" spc="4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color</a:t>
            </a:r>
            <a:r>
              <a:rPr dirty="0" sz="1450" spc="4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it</a:t>
            </a:r>
            <a:r>
              <a:rPr dirty="0" sz="1450" spc="45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BLACK.</a:t>
            </a:r>
            <a:endParaRPr sz="1450">
              <a:latin typeface="Lucida Sans Unicode"/>
              <a:cs typeface="Lucida Sans Unicode"/>
            </a:endParaRPr>
          </a:p>
          <a:p>
            <a:pPr marL="474345" indent="-157480">
              <a:lnSpc>
                <a:spcPct val="100000"/>
              </a:lnSpc>
              <a:spcBef>
                <a:spcPts val="570"/>
              </a:spcBef>
              <a:buSzPct val="127586"/>
              <a:buFont typeface="Calibri"/>
              <a:buChar char="•"/>
              <a:tabLst>
                <a:tab pos="474980" algn="l"/>
              </a:tabLst>
            </a:pPr>
            <a:r>
              <a:rPr dirty="0" sz="1450">
                <a:latin typeface="Lucida Sans Unicode"/>
                <a:cs typeface="Lucida Sans Unicode"/>
              </a:rPr>
              <a:t>If</a:t>
            </a:r>
            <a:r>
              <a:rPr dirty="0" sz="1450" spc="4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a</a:t>
            </a:r>
            <a:r>
              <a:rPr dirty="0" sz="1450" spc="4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point</a:t>
            </a:r>
            <a:r>
              <a:rPr dirty="0" sz="1450" spc="4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is</a:t>
            </a:r>
            <a:r>
              <a:rPr dirty="0" sz="1450" spc="45">
                <a:latin typeface="Lucida Sans Unicode"/>
                <a:cs typeface="Lucida Sans Unicode"/>
              </a:rPr>
              <a:t> </a:t>
            </a:r>
            <a:r>
              <a:rPr dirty="0" sz="1450" i="1">
                <a:latin typeface="Lucida Sans Italic"/>
                <a:cs typeface="Lucida Sans Italic"/>
              </a:rPr>
              <a:t>not</a:t>
            </a:r>
            <a:r>
              <a:rPr dirty="0" sz="1450" spc="45" i="1">
                <a:latin typeface="Lucida Sans Italic"/>
                <a:cs typeface="Lucida Sans Italic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in</a:t>
            </a:r>
            <a:r>
              <a:rPr dirty="0" sz="1450" spc="4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the</a:t>
            </a:r>
            <a:r>
              <a:rPr dirty="0" sz="1450" spc="5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set,</a:t>
            </a:r>
            <a:r>
              <a:rPr dirty="0" sz="1450" spc="45">
                <a:latin typeface="Lucida Sans Unicode"/>
                <a:cs typeface="Lucida Sans Unicode"/>
              </a:rPr>
              <a:t> </a:t>
            </a:r>
            <a:r>
              <a:rPr dirty="0" sz="1450" spc="65">
                <a:latin typeface="Lucida Sans Unicode"/>
                <a:cs typeface="Lucida Sans Unicode"/>
              </a:rPr>
              <a:t>we</a:t>
            </a:r>
            <a:r>
              <a:rPr dirty="0" sz="1450" spc="4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color</a:t>
            </a:r>
            <a:r>
              <a:rPr dirty="0" sz="1450" spc="4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it</a:t>
            </a:r>
            <a:r>
              <a:rPr dirty="0" sz="1450" spc="45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WHITE.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20700" y="5173522"/>
            <a:ext cx="4775200" cy="136080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91440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720"/>
              </a:spcBef>
            </a:pPr>
            <a:r>
              <a:rPr dirty="0" sz="1450" spc="-10">
                <a:solidFill>
                  <a:srgbClr val="005493"/>
                </a:solidFill>
                <a:latin typeface="Lucida Sans Unicode"/>
                <a:cs typeface="Lucida Sans Unicode"/>
              </a:rPr>
              <a:t>Challenge</a:t>
            </a:r>
            <a:endParaRPr sz="1450">
              <a:latin typeface="Lucida Sans Unicode"/>
              <a:cs typeface="Lucida Sans Unicode"/>
            </a:endParaRPr>
          </a:p>
          <a:p>
            <a:pPr marL="474345" marR="179070" indent="-157480">
              <a:lnSpc>
                <a:spcPct val="118700"/>
              </a:lnSpc>
              <a:spcBef>
                <a:spcPts val="250"/>
              </a:spcBef>
              <a:buSzPct val="127586"/>
              <a:buFont typeface="Calibri"/>
              <a:buChar char="•"/>
              <a:tabLst>
                <a:tab pos="474980" algn="l"/>
              </a:tabLst>
            </a:pPr>
            <a:r>
              <a:rPr dirty="0" sz="1450">
                <a:latin typeface="Lucida Sans Unicode"/>
                <a:cs typeface="Lucida Sans Unicode"/>
              </a:rPr>
              <a:t>No</a:t>
            </a:r>
            <a:r>
              <a:rPr dirty="0" sz="1450" spc="8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simple</a:t>
            </a:r>
            <a:r>
              <a:rPr dirty="0" sz="1450" spc="8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formula</a:t>
            </a:r>
            <a:r>
              <a:rPr dirty="0" sz="1450" spc="9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exists</a:t>
            </a:r>
            <a:r>
              <a:rPr dirty="0" sz="1450" spc="8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for</a:t>
            </a:r>
            <a:r>
              <a:rPr dirty="0" sz="1450" spc="9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testing</a:t>
            </a:r>
            <a:r>
              <a:rPr dirty="0" sz="1450" spc="85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whether </a:t>
            </a:r>
            <a:r>
              <a:rPr dirty="0" sz="1450">
                <a:latin typeface="Lucida Sans Unicode"/>
                <a:cs typeface="Lucida Sans Unicode"/>
              </a:rPr>
              <a:t>a</a:t>
            </a:r>
            <a:r>
              <a:rPr dirty="0" sz="1450" spc="5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number</a:t>
            </a:r>
            <a:r>
              <a:rPr dirty="0" sz="1450" spc="5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is</a:t>
            </a:r>
            <a:r>
              <a:rPr dirty="0" sz="1450" spc="5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in</a:t>
            </a:r>
            <a:r>
              <a:rPr dirty="0" sz="1450" spc="5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the</a:t>
            </a:r>
            <a:r>
              <a:rPr dirty="0" sz="1450" spc="50">
                <a:latin typeface="Lucida Sans Unicode"/>
                <a:cs typeface="Lucida Sans Unicode"/>
              </a:rPr>
              <a:t> </a:t>
            </a:r>
            <a:r>
              <a:rPr dirty="0" sz="1450" spc="-20">
                <a:latin typeface="Lucida Sans Unicode"/>
                <a:cs typeface="Lucida Sans Unicode"/>
              </a:rPr>
              <a:t>set.</a:t>
            </a:r>
            <a:endParaRPr sz="1450">
              <a:latin typeface="Lucida Sans Unicode"/>
              <a:cs typeface="Lucida Sans Unicode"/>
            </a:endParaRPr>
          </a:p>
          <a:p>
            <a:pPr marL="474345" indent="-157480">
              <a:lnSpc>
                <a:spcPct val="100000"/>
              </a:lnSpc>
              <a:spcBef>
                <a:spcPts val="570"/>
              </a:spcBef>
              <a:buSzPct val="127586"/>
              <a:buFont typeface="Calibri"/>
              <a:buChar char="•"/>
              <a:tabLst>
                <a:tab pos="474980" algn="l"/>
              </a:tabLst>
            </a:pPr>
            <a:r>
              <a:rPr dirty="0" sz="1450">
                <a:latin typeface="Lucida Sans Unicode"/>
                <a:cs typeface="Lucida Sans Unicode"/>
              </a:rPr>
              <a:t>Instead,</a:t>
            </a:r>
            <a:r>
              <a:rPr dirty="0" sz="1450" spc="6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the</a:t>
            </a:r>
            <a:r>
              <a:rPr dirty="0" sz="1450" spc="6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set</a:t>
            </a:r>
            <a:r>
              <a:rPr dirty="0" sz="1450" spc="6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is</a:t>
            </a:r>
            <a:r>
              <a:rPr dirty="0" sz="1450" spc="6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defined</a:t>
            </a:r>
            <a:r>
              <a:rPr dirty="0" sz="1450" spc="60">
                <a:latin typeface="Lucida Sans Unicode"/>
                <a:cs typeface="Lucida Sans Unicode"/>
              </a:rPr>
              <a:t> </a:t>
            </a:r>
            <a:r>
              <a:rPr dirty="0" sz="1450" spc="50">
                <a:latin typeface="Lucida Sans Unicode"/>
                <a:cs typeface="Lucida Sans Unicode"/>
              </a:rPr>
              <a:t>by</a:t>
            </a:r>
            <a:r>
              <a:rPr dirty="0" sz="1450" spc="6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an</a:t>
            </a:r>
            <a:r>
              <a:rPr dirty="0" sz="1450" spc="60">
                <a:latin typeface="Lucida Sans Unicode"/>
                <a:cs typeface="Lucida Sans Unicode"/>
              </a:rPr>
              <a:t> </a:t>
            </a:r>
            <a:r>
              <a:rPr dirty="0" sz="1450" spc="-10" i="1">
                <a:latin typeface="Lucida Sans Italic"/>
                <a:cs typeface="Lucida Sans Italic"/>
              </a:rPr>
              <a:t>algorithm</a:t>
            </a:r>
            <a:r>
              <a:rPr dirty="0" sz="1450" spc="-10">
                <a:latin typeface="Lucida Sans Unicode"/>
                <a:cs typeface="Lucida Sans Unicode"/>
              </a:rPr>
              <a:t>.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20700" y="3711384"/>
            <a:ext cx="2768600" cy="1029969"/>
          </a:xfrm>
          <a:prstGeom prst="rect">
            <a:avLst/>
          </a:prstGeom>
          <a:solidFill>
            <a:srgbClr val="FFFFFF"/>
          </a:solidFill>
        </p:spPr>
        <p:txBody>
          <a:bodyPr wrap="square" lIns="0" tIns="85090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670"/>
              </a:spcBef>
            </a:pPr>
            <a:r>
              <a:rPr dirty="0" sz="1450" spc="-10">
                <a:solidFill>
                  <a:srgbClr val="005493"/>
                </a:solidFill>
                <a:latin typeface="Lucida Sans Unicode"/>
                <a:cs typeface="Lucida Sans Unicode"/>
              </a:rPr>
              <a:t>Examples</a:t>
            </a:r>
            <a:endParaRPr sz="1450">
              <a:latin typeface="Lucida Sans Unicode"/>
              <a:cs typeface="Lucida Sans Unicode"/>
            </a:endParaRPr>
          </a:p>
          <a:p>
            <a:pPr marL="474345" indent="-157480">
              <a:lnSpc>
                <a:spcPct val="100000"/>
              </a:lnSpc>
              <a:spcBef>
                <a:spcPts val="575"/>
              </a:spcBef>
              <a:buSzPct val="127586"/>
              <a:buFont typeface="Calibri"/>
              <a:buChar char="•"/>
              <a:tabLst>
                <a:tab pos="474980" algn="l"/>
              </a:tabLst>
            </a:pPr>
            <a:r>
              <a:rPr dirty="0" sz="1450" i="1">
                <a:latin typeface="Lucida Sans Italic"/>
                <a:cs typeface="Lucida Sans Italic"/>
              </a:rPr>
              <a:t>In</a:t>
            </a:r>
            <a:r>
              <a:rPr dirty="0" sz="1450" spc="60" i="1">
                <a:latin typeface="Lucida Sans Italic"/>
                <a:cs typeface="Lucida Sans Italic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the</a:t>
            </a:r>
            <a:r>
              <a:rPr dirty="0" sz="1450" spc="6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set:</a:t>
            </a:r>
            <a:r>
              <a:rPr dirty="0" sz="1450" spc="60">
                <a:latin typeface="Lucida Sans Unicode"/>
                <a:cs typeface="Lucida Sans Unicode"/>
              </a:rPr>
              <a:t> </a:t>
            </a:r>
            <a:r>
              <a:rPr dirty="0" sz="1450" b="0">
                <a:latin typeface="Brush Script Std"/>
                <a:cs typeface="Brush Script Std"/>
              </a:rPr>
              <a:t>−</a:t>
            </a:r>
            <a:r>
              <a:rPr dirty="0" sz="1450">
                <a:latin typeface="Lucida Sans Unicode"/>
                <a:cs typeface="Lucida Sans Unicode"/>
              </a:rPr>
              <a:t>0.5</a:t>
            </a:r>
            <a:r>
              <a:rPr dirty="0" sz="1450" spc="60">
                <a:latin typeface="Lucida Sans Unicode"/>
                <a:cs typeface="Lucida Sans Unicode"/>
              </a:rPr>
              <a:t> </a:t>
            </a:r>
            <a:r>
              <a:rPr dirty="0" sz="1450" spc="-225">
                <a:latin typeface="Lucida Sans Unicode"/>
                <a:cs typeface="Lucida Sans Unicode"/>
              </a:rPr>
              <a:t>+</a:t>
            </a:r>
            <a:r>
              <a:rPr dirty="0" sz="1450" spc="60">
                <a:latin typeface="Lucida Sans Unicode"/>
                <a:cs typeface="Lucida Sans Unicode"/>
              </a:rPr>
              <a:t> </a:t>
            </a:r>
            <a:r>
              <a:rPr dirty="0" sz="1450" spc="-25">
                <a:latin typeface="Lucida Sans Unicode"/>
                <a:cs typeface="Lucida Sans Unicode"/>
              </a:rPr>
              <a:t>0</a:t>
            </a:r>
            <a:r>
              <a:rPr dirty="0" sz="1450" spc="-25" i="1">
                <a:latin typeface="Lucida Sans Italic"/>
                <a:cs typeface="Lucida Sans Italic"/>
              </a:rPr>
              <a:t>i</a:t>
            </a:r>
            <a:r>
              <a:rPr dirty="0" sz="1450" spc="-25">
                <a:latin typeface="Lucida Sans Unicode"/>
                <a:cs typeface="Lucida Sans Unicode"/>
              </a:rPr>
              <a:t>.</a:t>
            </a:r>
            <a:endParaRPr sz="1450">
              <a:latin typeface="Lucida Sans Unicode"/>
              <a:cs typeface="Lucida Sans Unicode"/>
            </a:endParaRPr>
          </a:p>
          <a:p>
            <a:pPr marL="474345" indent="-157480">
              <a:lnSpc>
                <a:spcPct val="100000"/>
              </a:lnSpc>
              <a:spcBef>
                <a:spcPts val="570"/>
              </a:spcBef>
              <a:buSzPct val="127586"/>
              <a:buFont typeface="Calibri"/>
              <a:buChar char="•"/>
              <a:tabLst>
                <a:tab pos="474980" algn="l"/>
              </a:tabLst>
            </a:pPr>
            <a:r>
              <a:rPr dirty="0" sz="1450" i="1">
                <a:latin typeface="Lucida Sans Italic"/>
                <a:cs typeface="Lucida Sans Italic"/>
              </a:rPr>
              <a:t>Not</a:t>
            </a:r>
            <a:r>
              <a:rPr dirty="0" sz="1450" spc="40" i="1">
                <a:latin typeface="Lucida Sans Italic"/>
                <a:cs typeface="Lucida Sans Italic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in</a:t>
            </a:r>
            <a:r>
              <a:rPr dirty="0" sz="1450" spc="4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the</a:t>
            </a:r>
            <a:r>
              <a:rPr dirty="0" sz="1450" spc="4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set:</a:t>
            </a:r>
            <a:r>
              <a:rPr dirty="0" sz="1450" spc="4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1</a:t>
            </a:r>
            <a:r>
              <a:rPr dirty="0" sz="1450" spc="40">
                <a:latin typeface="Lucida Sans Unicode"/>
                <a:cs typeface="Lucida Sans Unicode"/>
              </a:rPr>
              <a:t> </a:t>
            </a:r>
            <a:r>
              <a:rPr dirty="0" sz="1450" spc="-225">
                <a:latin typeface="Lucida Sans Unicode"/>
                <a:cs typeface="Lucida Sans Unicode"/>
              </a:rPr>
              <a:t>+</a:t>
            </a:r>
            <a:r>
              <a:rPr dirty="0" sz="1450" spc="45">
                <a:latin typeface="Lucida Sans Unicode"/>
                <a:cs typeface="Lucida Sans Unicode"/>
              </a:rPr>
              <a:t> </a:t>
            </a:r>
            <a:r>
              <a:rPr dirty="0" sz="1450" spc="-35" i="1">
                <a:latin typeface="Lucida Sans Italic"/>
                <a:cs typeface="Lucida Sans Italic"/>
              </a:rPr>
              <a:t>i</a:t>
            </a:r>
            <a:r>
              <a:rPr dirty="0" sz="1450" spc="-35">
                <a:latin typeface="Lucida Sans Unicode"/>
                <a:cs typeface="Lucida Sans Unicode"/>
              </a:rPr>
              <a:t>.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8887942" y="2775000"/>
            <a:ext cx="412750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>
                <a:latin typeface="Lucida Sans Unicode"/>
                <a:cs typeface="Lucida Sans Unicode"/>
              </a:rPr>
              <a:t>(1,</a:t>
            </a:r>
            <a:r>
              <a:rPr dirty="0" sz="1100" spc="220">
                <a:latin typeface="Lucida Sans Unicode"/>
                <a:cs typeface="Lucida Sans Unicode"/>
              </a:rPr>
              <a:t> </a:t>
            </a:r>
            <a:r>
              <a:rPr dirty="0" sz="1100" spc="-25">
                <a:latin typeface="Lucida Sans Unicode"/>
                <a:cs typeface="Lucida Sans Unicode"/>
              </a:rPr>
              <a:t>1)</a:t>
            </a:r>
            <a:endParaRPr sz="1100">
              <a:latin typeface="Lucida Sans Unicode"/>
              <a:cs typeface="Lucida Sans Unicode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92787" y="2951552"/>
            <a:ext cx="273173" cy="279063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6975792" y="5103621"/>
            <a:ext cx="636905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>
                <a:solidFill>
                  <a:srgbClr val="FFFFFF"/>
                </a:solidFill>
                <a:latin typeface="Lucida Sans Unicode"/>
                <a:cs typeface="Lucida Sans Unicode"/>
              </a:rPr>
              <a:t>(</a:t>
            </a:r>
            <a:r>
              <a:rPr dirty="0" sz="1100" b="0">
                <a:solidFill>
                  <a:srgbClr val="FFFFFF"/>
                </a:solidFill>
                <a:latin typeface="Brush Script Std"/>
                <a:cs typeface="Brush Script Std"/>
              </a:rPr>
              <a:t>−</a:t>
            </a:r>
            <a:r>
              <a:rPr dirty="0" sz="1100">
                <a:solidFill>
                  <a:srgbClr val="FFFFFF"/>
                </a:solidFill>
                <a:latin typeface="Lucida Sans Unicode"/>
                <a:cs typeface="Lucida Sans Unicode"/>
              </a:rPr>
              <a:t>0.5,</a:t>
            </a:r>
            <a:r>
              <a:rPr dirty="0" sz="1100" spc="2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100" spc="-25">
                <a:solidFill>
                  <a:srgbClr val="FFFFFF"/>
                </a:solidFill>
                <a:latin typeface="Lucida Sans Unicode"/>
                <a:cs typeface="Lucida Sans Unicode"/>
              </a:rPr>
              <a:t>0)</a:t>
            </a:r>
            <a:endParaRPr sz="1100">
              <a:latin typeface="Lucida Sans Unicode"/>
              <a:cs typeface="Lucida Sans Unicode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85380" y="4824984"/>
            <a:ext cx="70288" cy="297677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5726506" y="3184983"/>
            <a:ext cx="1085215" cy="3981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94615" marR="5080" indent="-82550">
              <a:lnSpc>
                <a:spcPct val="100000"/>
              </a:lnSpc>
              <a:spcBef>
                <a:spcPts val="135"/>
              </a:spcBef>
            </a:pPr>
            <a:r>
              <a:rPr dirty="0" sz="1200">
                <a:solidFill>
                  <a:srgbClr val="005493"/>
                </a:solidFill>
                <a:latin typeface="Lucida Sans Unicode"/>
                <a:cs typeface="Lucida Sans Unicode"/>
              </a:rPr>
              <a:t>B.</a:t>
            </a:r>
            <a:r>
              <a:rPr dirty="0" sz="1200" spc="4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0">
                <a:solidFill>
                  <a:srgbClr val="005493"/>
                </a:solidFill>
                <a:latin typeface="Lucida Sans Unicode"/>
                <a:cs typeface="Lucida Sans Unicode"/>
              </a:rPr>
              <a:t>Mandelbrot 1924</a:t>
            </a:r>
            <a:r>
              <a:rPr dirty="0" sz="1200" spc="-10" b="0">
                <a:solidFill>
                  <a:srgbClr val="005493"/>
                </a:solidFill>
                <a:latin typeface="Brush Script Std"/>
                <a:cs typeface="Brush Script Std"/>
              </a:rPr>
              <a:t>−</a:t>
            </a:r>
            <a:r>
              <a:rPr dirty="0" sz="1200" spc="-10">
                <a:solidFill>
                  <a:srgbClr val="005493"/>
                </a:solidFill>
                <a:latin typeface="Lucida Sans Unicode"/>
                <a:cs typeface="Lucida Sans Unicode"/>
              </a:rPr>
              <a:t>2010</a:t>
            </a:r>
            <a:endParaRPr sz="1200">
              <a:latin typeface="Lucida Sans Unicode"/>
              <a:cs typeface="Lucida Sans Unicode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15000" y="1924710"/>
            <a:ext cx="1066800" cy="1295425"/>
          </a:xfrm>
          <a:prstGeom prst="rect">
            <a:avLst/>
          </a:prstGeom>
        </p:spPr>
      </p:pic>
      <p:sp>
        <p:nvSpPr>
          <p:cNvPr id="18" name="object 1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-25"/>
              <a:t>42</a:t>
            </a:fld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0700" y="1581745"/>
            <a:ext cx="9017635" cy="0"/>
          </a:xfrm>
          <a:custGeom>
            <a:avLst/>
            <a:gdLst/>
            <a:ahLst/>
            <a:cxnLst/>
            <a:rect l="l" t="t" r="r" b="b"/>
            <a:pathLst>
              <a:path w="9017635" h="0">
                <a:moveTo>
                  <a:pt x="0" y="0"/>
                </a:moveTo>
                <a:lnTo>
                  <a:pt x="9017020" y="0"/>
                </a:lnTo>
              </a:path>
            </a:pathLst>
          </a:custGeom>
          <a:ln w="52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Determining</a:t>
            </a:r>
            <a:r>
              <a:rPr dirty="0" spc="160"/>
              <a:t> </a:t>
            </a:r>
            <a:r>
              <a:rPr dirty="0"/>
              <a:t>whether</a:t>
            </a:r>
            <a:r>
              <a:rPr dirty="0" spc="160"/>
              <a:t> </a:t>
            </a:r>
            <a:r>
              <a:rPr dirty="0" spc="85"/>
              <a:t>a</a:t>
            </a:r>
            <a:r>
              <a:rPr dirty="0" spc="160"/>
              <a:t> </a:t>
            </a:r>
            <a:r>
              <a:rPr dirty="0"/>
              <a:t>point</a:t>
            </a:r>
            <a:r>
              <a:rPr dirty="0" spc="160"/>
              <a:t> </a:t>
            </a:r>
            <a:r>
              <a:rPr dirty="0"/>
              <a:t>is</a:t>
            </a:r>
            <a:r>
              <a:rPr dirty="0" spc="160"/>
              <a:t> </a:t>
            </a:r>
            <a:r>
              <a:rPr dirty="0"/>
              <a:t>in</a:t>
            </a:r>
            <a:r>
              <a:rPr dirty="0" spc="160"/>
              <a:t> </a:t>
            </a:r>
            <a:r>
              <a:rPr dirty="0"/>
              <a:t>the</a:t>
            </a:r>
            <a:r>
              <a:rPr dirty="0" spc="160"/>
              <a:t> </a:t>
            </a:r>
            <a:r>
              <a:rPr dirty="0" spc="70"/>
              <a:t>Mandelbrot</a:t>
            </a:r>
            <a:r>
              <a:rPr dirty="0" spc="160"/>
              <a:t> </a:t>
            </a:r>
            <a:r>
              <a:rPr dirty="0" spc="-25"/>
              <a:t>set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520700" y="1867814"/>
            <a:ext cx="5067300" cy="137350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105410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830"/>
              </a:spcBef>
            </a:pPr>
            <a:r>
              <a:rPr dirty="0" baseline="3831" sz="2175">
                <a:latin typeface="Lucida Sans Unicode"/>
                <a:cs typeface="Lucida Sans Unicode"/>
              </a:rPr>
              <a:t>Is</a:t>
            </a:r>
            <a:r>
              <a:rPr dirty="0" baseline="3831" sz="2175" spc="89">
                <a:latin typeface="Lucida Sans Unicode"/>
                <a:cs typeface="Lucida Sans Unicode"/>
              </a:rPr>
              <a:t> </a:t>
            </a:r>
            <a:r>
              <a:rPr dirty="0" baseline="3831" sz="2175">
                <a:latin typeface="Lucida Sans Unicode"/>
                <a:cs typeface="Lucida Sans Unicode"/>
              </a:rPr>
              <a:t>a</a:t>
            </a:r>
            <a:r>
              <a:rPr dirty="0" baseline="3831" sz="2175" spc="82">
                <a:latin typeface="Lucida Sans Unicode"/>
                <a:cs typeface="Lucida Sans Unicode"/>
              </a:rPr>
              <a:t> </a:t>
            </a:r>
            <a:r>
              <a:rPr dirty="0" baseline="3831" sz="2175">
                <a:latin typeface="Lucida Sans Unicode"/>
                <a:cs typeface="Lucida Sans Unicode"/>
              </a:rPr>
              <a:t>complex</a:t>
            </a:r>
            <a:r>
              <a:rPr dirty="0" baseline="3831" sz="2175" spc="89">
                <a:latin typeface="Lucida Sans Unicode"/>
                <a:cs typeface="Lucida Sans Unicode"/>
              </a:rPr>
              <a:t> </a:t>
            </a:r>
            <a:r>
              <a:rPr dirty="0" baseline="3831" sz="2175">
                <a:latin typeface="Lucida Sans Unicode"/>
                <a:cs typeface="Lucida Sans Unicode"/>
              </a:rPr>
              <a:t>number</a:t>
            </a:r>
            <a:r>
              <a:rPr dirty="0" baseline="3831" sz="2175" spc="89">
                <a:latin typeface="Lucida Sans Unicode"/>
                <a:cs typeface="Lucida Sans Unicode"/>
              </a:rPr>
              <a:t> </a:t>
            </a:r>
            <a:r>
              <a:rPr dirty="0" baseline="3831" sz="2175" i="1">
                <a:latin typeface="Lucida Sans Italic"/>
                <a:cs typeface="Lucida Sans Italic"/>
              </a:rPr>
              <a:t>z</a:t>
            </a:r>
            <a:r>
              <a:rPr dirty="0" sz="1000">
                <a:latin typeface="Lucida Sans Unicode"/>
                <a:cs typeface="Lucida Sans Unicode"/>
              </a:rPr>
              <a:t>0</a:t>
            </a:r>
            <a:r>
              <a:rPr dirty="0" sz="1000" spc="200">
                <a:latin typeface="Lucida Sans Unicode"/>
                <a:cs typeface="Lucida Sans Unicode"/>
              </a:rPr>
              <a:t> </a:t>
            </a:r>
            <a:r>
              <a:rPr dirty="0" baseline="3831" sz="2175">
                <a:latin typeface="Lucida Sans Unicode"/>
                <a:cs typeface="Lucida Sans Unicode"/>
              </a:rPr>
              <a:t>in</a:t>
            </a:r>
            <a:r>
              <a:rPr dirty="0" baseline="3831" sz="2175" spc="89">
                <a:latin typeface="Lucida Sans Unicode"/>
                <a:cs typeface="Lucida Sans Unicode"/>
              </a:rPr>
              <a:t> </a:t>
            </a:r>
            <a:r>
              <a:rPr dirty="0" baseline="3831" sz="2175">
                <a:latin typeface="Lucida Sans Unicode"/>
                <a:cs typeface="Lucida Sans Unicode"/>
              </a:rPr>
              <a:t>the</a:t>
            </a:r>
            <a:r>
              <a:rPr dirty="0" baseline="3831" sz="2175" spc="89">
                <a:latin typeface="Lucida Sans Unicode"/>
                <a:cs typeface="Lucida Sans Unicode"/>
              </a:rPr>
              <a:t> </a:t>
            </a:r>
            <a:r>
              <a:rPr dirty="0" baseline="3831" sz="2175" spc="-30">
                <a:latin typeface="Lucida Sans Unicode"/>
                <a:cs typeface="Lucida Sans Unicode"/>
              </a:rPr>
              <a:t>set?</a:t>
            </a:r>
            <a:endParaRPr baseline="3831" sz="2175">
              <a:latin typeface="Lucida Sans Unicode"/>
              <a:cs typeface="Lucida Sans Unicode"/>
            </a:endParaRPr>
          </a:p>
          <a:p>
            <a:pPr marL="474345" indent="-157480">
              <a:lnSpc>
                <a:spcPct val="100000"/>
              </a:lnSpc>
              <a:spcBef>
                <a:spcPts val="475"/>
              </a:spcBef>
              <a:buSzPct val="127586"/>
              <a:buFont typeface="Calibri"/>
              <a:buChar char="•"/>
              <a:tabLst>
                <a:tab pos="474980" algn="l"/>
              </a:tabLst>
            </a:pPr>
            <a:r>
              <a:rPr dirty="0" sz="1450">
                <a:latin typeface="Lucida Sans Unicode"/>
                <a:cs typeface="Lucida Sans Unicode"/>
              </a:rPr>
              <a:t>Iterate</a:t>
            </a:r>
            <a:r>
              <a:rPr dirty="0" sz="1450" spc="5">
                <a:latin typeface="Lucida Sans Unicode"/>
                <a:cs typeface="Lucida Sans Unicode"/>
              </a:rPr>
              <a:t> </a:t>
            </a:r>
            <a:r>
              <a:rPr dirty="0" sz="1450" spc="-10" i="1">
                <a:latin typeface="Lucida Sans Italic"/>
                <a:cs typeface="Lucida Sans Italic"/>
              </a:rPr>
              <a:t>z</a:t>
            </a:r>
            <a:r>
              <a:rPr dirty="0" baseline="-5555" sz="1500" spc="-15" i="1">
                <a:latin typeface="Lucida Sans Italic"/>
                <a:cs typeface="Lucida Sans Italic"/>
              </a:rPr>
              <a:t>t</a:t>
            </a:r>
            <a:r>
              <a:rPr dirty="0" baseline="-5555" sz="1500" spc="-15">
                <a:latin typeface="Lucida Sans Unicode"/>
                <a:cs typeface="Lucida Sans Unicode"/>
              </a:rPr>
              <a:t>+1</a:t>
            </a:r>
            <a:r>
              <a:rPr dirty="0" baseline="-5555" sz="1500" spc="217">
                <a:latin typeface="Lucida Sans Unicode"/>
                <a:cs typeface="Lucida Sans Unicode"/>
              </a:rPr>
              <a:t> </a:t>
            </a:r>
            <a:r>
              <a:rPr dirty="0" sz="1450" spc="-225">
                <a:latin typeface="Lucida Sans Unicode"/>
                <a:cs typeface="Lucida Sans Unicode"/>
              </a:rPr>
              <a:t>=</a:t>
            </a:r>
            <a:r>
              <a:rPr dirty="0" sz="1450" spc="1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(</a:t>
            </a:r>
            <a:r>
              <a:rPr dirty="0" sz="1450" i="1">
                <a:latin typeface="Lucida Sans Italic"/>
                <a:cs typeface="Lucida Sans Italic"/>
              </a:rPr>
              <a:t>z</a:t>
            </a:r>
            <a:r>
              <a:rPr dirty="0" baseline="-5555" sz="1500" i="1">
                <a:latin typeface="Lucida Sans Italic"/>
                <a:cs typeface="Lucida Sans Italic"/>
              </a:rPr>
              <a:t>t</a:t>
            </a:r>
            <a:r>
              <a:rPr dirty="0" baseline="-5555" sz="1500" spc="-225" i="1">
                <a:latin typeface="Lucida Sans Italic"/>
                <a:cs typeface="Lucida Sans Italic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)</a:t>
            </a:r>
            <a:r>
              <a:rPr dirty="0" baseline="22222" sz="1500">
                <a:latin typeface="Lucida Sans Unicode"/>
                <a:cs typeface="Lucida Sans Unicode"/>
              </a:rPr>
              <a:t>2</a:t>
            </a:r>
            <a:r>
              <a:rPr dirty="0" baseline="22222" sz="1500" spc="225">
                <a:latin typeface="Lucida Sans Unicode"/>
                <a:cs typeface="Lucida Sans Unicode"/>
              </a:rPr>
              <a:t> </a:t>
            </a:r>
            <a:r>
              <a:rPr dirty="0" sz="1450" spc="-225">
                <a:latin typeface="Lucida Sans Unicode"/>
                <a:cs typeface="Lucida Sans Unicode"/>
              </a:rPr>
              <a:t>+</a:t>
            </a:r>
            <a:r>
              <a:rPr dirty="0" sz="1450" spc="10">
                <a:latin typeface="Lucida Sans Unicode"/>
                <a:cs typeface="Lucida Sans Unicode"/>
              </a:rPr>
              <a:t> </a:t>
            </a:r>
            <a:r>
              <a:rPr dirty="0" sz="1450" spc="-25" i="1">
                <a:latin typeface="Lucida Sans Italic"/>
                <a:cs typeface="Lucida Sans Italic"/>
              </a:rPr>
              <a:t>z</a:t>
            </a:r>
            <a:r>
              <a:rPr dirty="0" baseline="-5555" sz="1500" spc="-37">
                <a:latin typeface="Lucida Sans Unicode"/>
                <a:cs typeface="Lucida Sans Unicode"/>
              </a:rPr>
              <a:t>0</a:t>
            </a:r>
            <a:r>
              <a:rPr dirty="0" sz="1450" spc="-25">
                <a:latin typeface="Lucida Sans Unicode"/>
                <a:cs typeface="Lucida Sans Unicode"/>
              </a:rPr>
              <a:t>.</a:t>
            </a:r>
            <a:endParaRPr sz="1450">
              <a:latin typeface="Lucida Sans Unicode"/>
              <a:cs typeface="Lucida Sans Unicode"/>
            </a:endParaRPr>
          </a:p>
          <a:p>
            <a:pPr marL="474345" indent="-157480">
              <a:lnSpc>
                <a:spcPct val="100000"/>
              </a:lnSpc>
              <a:spcBef>
                <a:spcPts val="575"/>
              </a:spcBef>
              <a:buSzPct val="127586"/>
              <a:buFont typeface="Calibri"/>
              <a:buChar char="•"/>
              <a:tabLst>
                <a:tab pos="474980" algn="l"/>
              </a:tabLst>
            </a:pPr>
            <a:r>
              <a:rPr dirty="0" sz="1450">
                <a:latin typeface="Lucida Sans Unicode"/>
                <a:cs typeface="Lucida Sans Unicode"/>
              </a:rPr>
              <a:t>If</a:t>
            </a:r>
            <a:r>
              <a:rPr dirty="0" sz="1450" spc="50">
                <a:latin typeface="Lucida Sans Unicode"/>
                <a:cs typeface="Lucida Sans Unicode"/>
              </a:rPr>
              <a:t> </a:t>
            </a:r>
            <a:r>
              <a:rPr dirty="0" sz="1450" spc="-55">
                <a:latin typeface="Lucida Sans Unicode"/>
                <a:cs typeface="Lucida Sans Unicode"/>
              </a:rPr>
              <a:t>|</a:t>
            </a:r>
            <a:r>
              <a:rPr dirty="0" sz="1450" spc="-55" i="1">
                <a:latin typeface="Lucida Sans Italic"/>
                <a:cs typeface="Lucida Sans Italic"/>
              </a:rPr>
              <a:t>z</a:t>
            </a:r>
            <a:r>
              <a:rPr dirty="0" baseline="-5555" sz="1500" spc="-82" i="1">
                <a:latin typeface="Lucida Sans Italic"/>
                <a:cs typeface="Lucida Sans Italic"/>
              </a:rPr>
              <a:t>t</a:t>
            </a:r>
            <a:r>
              <a:rPr dirty="0" baseline="-5555" sz="1500" spc="-277" i="1">
                <a:latin typeface="Lucida Sans Italic"/>
                <a:cs typeface="Lucida Sans Italic"/>
              </a:rPr>
              <a:t> </a:t>
            </a:r>
            <a:r>
              <a:rPr dirty="0" sz="1450" spc="-160">
                <a:latin typeface="Lucida Sans Unicode"/>
                <a:cs typeface="Lucida Sans Unicode"/>
              </a:rPr>
              <a:t>|</a:t>
            </a:r>
            <a:r>
              <a:rPr dirty="0" sz="1450" spc="55">
                <a:latin typeface="Lucida Sans Unicode"/>
                <a:cs typeface="Lucida Sans Unicode"/>
              </a:rPr>
              <a:t> </a:t>
            </a:r>
            <a:r>
              <a:rPr dirty="0" sz="1450" i="1">
                <a:latin typeface="Lucida Sans Italic"/>
                <a:cs typeface="Lucida Sans Italic"/>
              </a:rPr>
              <a:t>diverges</a:t>
            </a:r>
            <a:r>
              <a:rPr dirty="0" sz="1450" spc="50" i="1">
                <a:latin typeface="Lucida Sans Italic"/>
                <a:cs typeface="Lucida Sans Italic"/>
              </a:rPr>
              <a:t> </a:t>
            </a:r>
            <a:r>
              <a:rPr dirty="0" sz="1450" i="1">
                <a:latin typeface="Lucida Sans Italic"/>
                <a:cs typeface="Lucida Sans Italic"/>
              </a:rPr>
              <a:t>to</a:t>
            </a:r>
            <a:r>
              <a:rPr dirty="0" sz="1450" spc="55" i="1">
                <a:latin typeface="Lucida Sans Italic"/>
                <a:cs typeface="Lucida Sans Italic"/>
              </a:rPr>
              <a:t> </a:t>
            </a:r>
            <a:r>
              <a:rPr dirty="0" sz="1450" i="1">
                <a:latin typeface="Lucida Sans Italic"/>
                <a:cs typeface="Lucida Sans Italic"/>
              </a:rPr>
              <a:t>infinity</a:t>
            </a:r>
            <a:r>
              <a:rPr dirty="0" sz="1450">
                <a:latin typeface="Lucida Sans Unicode"/>
                <a:cs typeface="Lucida Sans Unicode"/>
              </a:rPr>
              <a:t>,</a:t>
            </a:r>
            <a:r>
              <a:rPr dirty="0" sz="1450" spc="55">
                <a:latin typeface="Lucida Sans Unicode"/>
                <a:cs typeface="Lucida Sans Unicode"/>
              </a:rPr>
              <a:t> </a:t>
            </a:r>
            <a:r>
              <a:rPr dirty="0" sz="1450" i="1">
                <a:latin typeface="Lucida Sans Italic"/>
                <a:cs typeface="Lucida Sans Italic"/>
              </a:rPr>
              <a:t>z</a:t>
            </a:r>
            <a:r>
              <a:rPr dirty="0" baseline="-5555" sz="1500">
                <a:latin typeface="Lucida Sans Unicode"/>
                <a:cs typeface="Lucida Sans Unicode"/>
              </a:rPr>
              <a:t>0</a:t>
            </a:r>
            <a:r>
              <a:rPr dirty="0" baseline="-5555" sz="1500" spc="292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is</a:t>
            </a:r>
            <a:r>
              <a:rPr dirty="0" sz="1450" spc="55">
                <a:latin typeface="Lucida Sans Unicode"/>
                <a:cs typeface="Lucida Sans Unicode"/>
              </a:rPr>
              <a:t> </a:t>
            </a:r>
            <a:r>
              <a:rPr dirty="0" sz="1450" i="1">
                <a:latin typeface="Lucida Sans Italic"/>
                <a:cs typeface="Lucida Sans Italic"/>
              </a:rPr>
              <a:t>not</a:t>
            </a:r>
            <a:r>
              <a:rPr dirty="0" sz="1450" spc="55" i="1">
                <a:latin typeface="Lucida Sans Italic"/>
                <a:cs typeface="Lucida Sans Italic"/>
              </a:rPr>
              <a:t> </a:t>
            </a:r>
            <a:r>
              <a:rPr dirty="0" sz="1450" i="1">
                <a:latin typeface="Lucida Sans Italic"/>
                <a:cs typeface="Lucida Sans Italic"/>
              </a:rPr>
              <a:t>in</a:t>
            </a:r>
            <a:r>
              <a:rPr dirty="0" sz="1450" spc="55" i="1">
                <a:latin typeface="Lucida Sans Italic"/>
                <a:cs typeface="Lucida Sans Italic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the</a:t>
            </a:r>
            <a:r>
              <a:rPr dirty="0" sz="1450" spc="55">
                <a:latin typeface="Lucida Sans Unicode"/>
                <a:cs typeface="Lucida Sans Unicode"/>
              </a:rPr>
              <a:t> </a:t>
            </a:r>
            <a:r>
              <a:rPr dirty="0" sz="1450" spc="-20">
                <a:latin typeface="Lucida Sans Unicode"/>
                <a:cs typeface="Lucida Sans Unicode"/>
              </a:rPr>
              <a:t>set.</a:t>
            </a:r>
            <a:endParaRPr sz="1450">
              <a:latin typeface="Lucida Sans Unicode"/>
              <a:cs typeface="Lucida Sans Unicode"/>
            </a:endParaRPr>
          </a:p>
          <a:p>
            <a:pPr marL="474345" indent="-157480">
              <a:lnSpc>
                <a:spcPct val="100000"/>
              </a:lnSpc>
              <a:spcBef>
                <a:spcPts val="570"/>
              </a:spcBef>
              <a:buSzPct val="127586"/>
              <a:buFont typeface="Calibri"/>
              <a:buChar char="•"/>
              <a:tabLst>
                <a:tab pos="474980" algn="l"/>
              </a:tabLst>
            </a:pPr>
            <a:r>
              <a:rPr dirty="0" sz="1450">
                <a:latin typeface="Lucida Sans Unicode"/>
                <a:cs typeface="Lucida Sans Unicode"/>
              </a:rPr>
              <a:t>If</a:t>
            </a:r>
            <a:r>
              <a:rPr dirty="0" sz="1450" spc="3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not,</a:t>
            </a:r>
            <a:r>
              <a:rPr dirty="0" sz="1450" spc="40">
                <a:latin typeface="Lucida Sans Unicode"/>
                <a:cs typeface="Lucida Sans Unicode"/>
              </a:rPr>
              <a:t> </a:t>
            </a:r>
            <a:r>
              <a:rPr dirty="0" sz="1450" i="1">
                <a:latin typeface="Lucida Sans Italic"/>
                <a:cs typeface="Lucida Sans Italic"/>
              </a:rPr>
              <a:t>z</a:t>
            </a:r>
            <a:r>
              <a:rPr dirty="0" baseline="-5555" sz="1500">
                <a:latin typeface="Lucida Sans Unicode"/>
                <a:cs typeface="Lucida Sans Unicode"/>
              </a:rPr>
              <a:t>0</a:t>
            </a:r>
            <a:r>
              <a:rPr dirty="0" baseline="-5555" sz="1500" spc="27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is</a:t>
            </a:r>
            <a:r>
              <a:rPr dirty="0" sz="1450" spc="40">
                <a:latin typeface="Lucida Sans Unicode"/>
                <a:cs typeface="Lucida Sans Unicode"/>
              </a:rPr>
              <a:t> </a:t>
            </a:r>
            <a:r>
              <a:rPr dirty="0" sz="1450" i="1">
                <a:latin typeface="Lucida Sans Italic"/>
                <a:cs typeface="Lucida Sans Italic"/>
              </a:rPr>
              <a:t>in</a:t>
            </a:r>
            <a:r>
              <a:rPr dirty="0" sz="1450" spc="40" i="1">
                <a:latin typeface="Lucida Sans Italic"/>
                <a:cs typeface="Lucida Sans Italic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the</a:t>
            </a:r>
            <a:r>
              <a:rPr dirty="0" sz="1450" spc="40">
                <a:latin typeface="Lucida Sans Unicode"/>
                <a:cs typeface="Lucida Sans Unicode"/>
              </a:rPr>
              <a:t> </a:t>
            </a:r>
            <a:r>
              <a:rPr dirty="0" sz="1450" spc="-20">
                <a:latin typeface="Lucida Sans Unicode"/>
                <a:cs typeface="Lucida Sans Unicode"/>
              </a:rPr>
              <a:t>set.</a:t>
            </a:r>
            <a:endParaRPr sz="1450">
              <a:latin typeface="Lucida Sans Unicode"/>
              <a:cs typeface="Lucida Sans Unicode"/>
            </a:endParaRP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489355" y="3484987"/>
          <a:ext cx="2399665" cy="2244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1030"/>
                <a:gridCol w="1773555"/>
              </a:tblGrid>
              <a:tr h="374015">
                <a:tc>
                  <a:txBody>
                    <a:bodyPr/>
                    <a:lstStyle/>
                    <a:p>
                      <a:pPr marL="278130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1300" i="1">
                          <a:latin typeface="Lucida Sans Italic"/>
                          <a:cs typeface="Lucida Sans Italic"/>
                        </a:rPr>
                        <a:t>t</a:t>
                      </a:r>
                      <a:endParaRPr sz="1300">
                        <a:latin typeface="Lucida Sans Italic"/>
                        <a:cs typeface="Lucida Sans Italic"/>
                      </a:endParaRPr>
                    </a:p>
                  </a:txBody>
                  <a:tcPr marL="0" marR="0" marB="0" marT="6921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3F6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baseline="4273" sz="1950" spc="-37" i="1">
                          <a:latin typeface="Lucida Sans Italic"/>
                          <a:cs typeface="Lucida Sans Italic"/>
                        </a:rPr>
                        <a:t>z</a:t>
                      </a:r>
                      <a:r>
                        <a:rPr dirty="0" sz="850" spc="-25" i="1">
                          <a:latin typeface="Lucida Sans Italic"/>
                          <a:cs typeface="Lucida Sans Italic"/>
                        </a:rPr>
                        <a:t>t</a:t>
                      </a:r>
                      <a:endParaRPr sz="850">
                        <a:latin typeface="Lucida Sans Italic"/>
                        <a:cs typeface="Lucida Sans Italic"/>
                      </a:endParaRPr>
                    </a:p>
                  </a:txBody>
                  <a:tcPr marL="0" marR="0" marB="0" marT="8001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3F6F9"/>
                    </a:solidFill>
                  </a:tcPr>
                </a:tc>
              </a:tr>
              <a:tr h="374015">
                <a:tc>
                  <a:txBody>
                    <a:bodyPr/>
                    <a:lstStyle/>
                    <a:p>
                      <a:pPr marL="26543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8572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dirty="0" sz="1150" b="0">
                          <a:latin typeface="Brush Script Std"/>
                          <a:cs typeface="Brush Script Std"/>
                        </a:rPr>
                        <a:t>−</a:t>
                      </a:r>
                      <a:r>
                        <a:rPr dirty="0" sz="1150">
                          <a:latin typeface="Lucida Sans Unicode"/>
                          <a:cs typeface="Lucida Sans Unicode"/>
                        </a:rPr>
                        <a:t>1/2</a:t>
                      </a:r>
                      <a:r>
                        <a:rPr dirty="0" sz="1150" spc="5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50" spc="-200">
                          <a:latin typeface="Lucida Sans Unicode"/>
                          <a:cs typeface="Lucida Sans Unicode"/>
                        </a:rPr>
                        <a:t>+</a:t>
                      </a:r>
                      <a:r>
                        <a:rPr dirty="0" sz="1150" spc="5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50" spc="-25">
                          <a:latin typeface="Lucida Sans Unicode"/>
                          <a:cs typeface="Lucida Sans Unicode"/>
                        </a:rPr>
                        <a:t>0</a:t>
                      </a:r>
                      <a:r>
                        <a:rPr dirty="0" sz="1150" spc="-25" i="1">
                          <a:latin typeface="Lucida Sans Italic"/>
                          <a:cs typeface="Lucida Sans Italic"/>
                        </a:rPr>
                        <a:t>i</a:t>
                      </a:r>
                      <a:endParaRPr sz="1150">
                        <a:latin typeface="Lucida Sans Italic"/>
                        <a:cs typeface="Lucida Sans Italic"/>
                      </a:endParaRPr>
                    </a:p>
                  </a:txBody>
                  <a:tcPr marL="0" marR="0" marB="0" marT="8318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374015">
                <a:tc>
                  <a:txBody>
                    <a:bodyPr/>
                    <a:lstStyle/>
                    <a:p>
                      <a:pPr marL="26543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8572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dirty="0" sz="1150" b="0">
                          <a:latin typeface="Brush Script Std"/>
                          <a:cs typeface="Brush Script Std"/>
                        </a:rPr>
                        <a:t>−</a:t>
                      </a:r>
                      <a:r>
                        <a:rPr dirty="0" sz="1150">
                          <a:latin typeface="Lucida Sans Unicode"/>
                          <a:cs typeface="Lucida Sans Unicode"/>
                        </a:rPr>
                        <a:t>1/4</a:t>
                      </a:r>
                      <a:r>
                        <a:rPr dirty="0" sz="1150" spc="5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50" spc="-200">
                          <a:latin typeface="Lucida Sans Unicode"/>
                          <a:cs typeface="Lucida Sans Unicode"/>
                        </a:rPr>
                        <a:t>+</a:t>
                      </a:r>
                      <a:r>
                        <a:rPr dirty="0" sz="1150" spc="5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50" spc="-25">
                          <a:latin typeface="Lucida Sans Unicode"/>
                          <a:cs typeface="Lucida Sans Unicode"/>
                        </a:rPr>
                        <a:t>0</a:t>
                      </a:r>
                      <a:r>
                        <a:rPr dirty="0" sz="1150" spc="-25" i="1">
                          <a:latin typeface="Lucida Sans Italic"/>
                          <a:cs typeface="Lucida Sans Italic"/>
                        </a:rPr>
                        <a:t>i</a:t>
                      </a:r>
                      <a:endParaRPr sz="1150">
                        <a:latin typeface="Lucida Sans Italic"/>
                        <a:cs typeface="Lucida Sans Italic"/>
                      </a:endParaRPr>
                    </a:p>
                  </a:txBody>
                  <a:tcPr marL="0" marR="0" marB="0" marT="8318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374015">
                <a:tc>
                  <a:txBody>
                    <a:bodyPr/>
                    <a:lstStyle/>
                    <a:p>
                      <a:pPr marL="26543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8572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dirty="0" sz="1150" b="0">
                          <a:latin typeface="Brush Script Std"/>
                          <a:cs typeface="Brush Script Std"/>
                        </a:rPr>
                        <a:t>−</a:t>
                      </a:r>
                      <a:r>
                        <a:rPr dirty="0" sz="1150">
                          <a:latin typeface="Lucida Sans Unicode"/>
                          <a:cs typeface="Lucida Sans Unicode"/>
                        </a:rPr>
                        <a:t>7/16</a:t>
                      </a:r>
                      <a:r>
                        <a:rPr dirty="0" sz="1150" spc="1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50" spc="-200">
                          <a:latin typeface="Lucida Sans Unicode"/>
                          <a:cs typeface="Lucida Sans Unicode"/>
                        </a:rPr>
                        <a:t>+</a:t>
                      </a:r>
                      <a:r>
                        <a:rPr dirty="0" sz="1150" spc="15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50" spc="-35">
                          <a:latin typeface="Lucida Sans Unicode"/>
                          <a:cs typeface="Lucida Sans Unicode"/>
                        </a:rPr>
                        <a:t>0</a:t>
                      </a:r>
                      <a:r>
                        <a:rPr dirty="0" sz="1150" spc="-35" i="1">
                          <a:latin typeface="Lucida Sans Italic"/>
                          <a:cs typeface="Lucida Sans Italic"/>
                        </a:rPr>
                        <a:t>i</a:t>
                      </a:r>
                      <a:endParaRPr sz="1150">
                        <a:latin typeface="Lucida Sans Italic"/>
                        <a:cs typeface="Lucida Sans Italic"/>
                      </a:endParaRPr>
                    </a:p>
                  </a:txBody>
                  <a:tcPr marL="0" marR="0" marB="0" marT="8318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374015">
                <a:tc>
                  <a:txBody>
                    <a:bodyPr/>
                    <a:lstStyle/>
                    <a:p>
                      <a:pPr marL="26543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8572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dirty="0" sz="1150" b="0">
                          <a:latin typeface="Brush Script Std"/>
                          <a:cs typeface="Brush Script Std"/>
                        </a:rPr>
                        <a:t>−</a:t>
                      </a:r>
                      <a:r>
                        <a:rPr dirty="0" sz="1150">
                          <a:latin typeface="Lucida Sans Unicode"/>
                          <a:cs typeface="Lucida Sans Unicode"/>
                        </a:rPr>
                        <a:t>79/256</a:t>
                      </a:r>
                      <a:r>
                        <a:rPr dirty="0" sz="1150" spc="5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50" spc="-200">
                          <a:latin typeface="Lucida Sans Unicode"/>
                          <a:cs typeface="Lucida Sans Unicode"/>
                        </a:rPr>
                        <a:t>+</a:t>
                      </a:r>
                      <a:r>
                        <a:rPr dirty="0" sz="1150" spc="5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50" spc="-25">
                          <a:latin typeface="Lucida Sans Unicode"/>
                          <a:cs typeface="Lucida Sans Unicode"/>
                        </a:rPr>
                        <a:t>0</a:t>
                      </a:r>
                      <a:r>
                        <a:rPr dirty="0" sz="1150" spc="-25" i="1">
                          <a:latin typeface="Lucida Sans Italic"/>
                          <a:cs typeface="Lucida Sans Italic"/>
                        </a:rPr>
                        <a:t>i</a:t>
                      </a:r>
                      <a:endParaRPr sz="1150">
                        <a:latin typeface="Lucida Sans Italic"/>
                        <a:cs typeface="Lucida Sans Italic"/>
                      </a:endParaRPr>
                    </a:p>
                  </a:txBody>
                  <a:tcPr marL="0" marR="0" marB="0" marT="8318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374015">
                <a:tc>
                  <a:txBody>
                    <a:bodyPr/>
                    <a:lstStyle/>
                    <a:p>
                      <a:pPr marL="26543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8572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dirty="0" sz="1150" b="0">
                          <a:latin typeface="Brush Script Std"/>
                          <a:cs typeface="Brush Script Std"/>
                        </a:rPr>
                        <a:t>−</a:t>
                      </a:r>
                      <a:r>
                        <a:rPr dirty="0" sz="1150">
                          <a:latin typeface="Lucida Sans Unicode"/>
                          <a:cs typeface="Lucida Sans Unicode"/>
                        </a:rPr>
                        <a:t>26527/65536</a:t>
                      </a:r>
                      <a:r>
                        <a:rPr dirty="0" sz="1150" spc="25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50" spc="-200">
                          <a:latin typeface="Lucida Sans Unicode"/>
                          <a:cs typeface="Lucida Sans Unicode"/>
                        </a:rPr>
                        <a:t>+</a:t>
                      </a:r>
                      <a:r>
                        <a:rPr dirty="0" sz="1150" spc="3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50" spc="-25">
                          <a:latin typeface="Lucida Sans Unicode"/>
                          <a:cs typeface="Lucida Sans Unicode"/>
                        </a:rPr>
                        <a:t>0</a:t>
                      </a:r>
                      <a:r>
                        <a:rPr dirty="0" sz="1150" spc="-25" i="1">
                          <a:latin typeface="Lucida Sans Italic"/>
                          <a:cs typeface="Lucida Sans Italic"/>
                        </a:rPr>
                        <a:t>i</a:t>
                      </a:r>
                      <a:endParaRPr sz="1150">
                        <a:latin typeface="Lucida Sans Italic"/>
                        <a:cs typeface="Lucida Sans Italic"/>
                      </a:endParaRPr>
                    </a:p>
                  </a:txBody>
                  <a:tcPr marL="0" marR="0" marB="0" marT="8318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916213" y="5979599"/>
            <a:ext cx="2011680" cy="4692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97155" marR="5080" indent="-85090">
              <a:lnSpc>
                <a:spcPct val="126600"/>
              </a:lnSpc>
              <a:spcBef>
                <a:spcPts val="95"/>
              </a:spcBef>
            </a:pPr>
            <a:r>
              <a:rPr dirty="0" sz="1150">
                <a:solidFill>
                  <a:srgbClr val="005493"/>
                </a:solidFill>
                <a:latin typeface="Lucida Sans Unicode"/>
                <a:cs typeface="Lucida Sans Unicode"/>
              </a:rPr>
              <a:t>always</a:t>
            </a:r>
            <a:r>
              <a:rPr dirty="0" sz="1150" spc="6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>
                <a:solidFill>
                  <a:srgbClr val="005493"/>
                </a:solidFill>
                <a:latin typeface="Lucida Sans Unicode"/>
                <a:cs typeface="Lucida Sans Unicode"/>
              </a:rPr>
              <a:t>between</a:t>
            </a:r>
            <a:r>
              <a:rPr dirty="0" sz="1150" spc="6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 b="0">
                <a:solidFill>
                  <a:srgbClr val="005493"/>
                </a:solidFill>
                <a:latin typeface="Brush Script Std"/>
                <a:cs typeface="Brush Script Std"/>
              </a:rPr>
              <a:t>−</a:t>
            </a:r>
            <a:r>
              <a:rPr dirty="0" sz="1150">
                <a:solidFill>
                  <a:srgbClr val="005493"/>
                </a:solidFill>
                <a:latin typeface="Lucida Sans Unicode"/>
                <a:cs typeface="Lucida Sans Unicode"/>
              </a:rPr>
              <a:t>1/2</a:t>
            </a:r>
            <a:r>
              <a:rPr dirty="0" sz="1150" spc="6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>
                <a:solidFill>
                  <a:srgbClr val="005493"/>
                </a:solidFill>
                <a:latin typeface="Lucida Sans Unicode"/>
                <a:cs typeface="Lucida Sans Unicode"/>
              </a:rPr>
              <a:t>and</a:t>
            </a:r>
            <a:r>
              <a:rPr dirty="0" sz="1150" spc="6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 spc="-50">
                <a:solidFill>
                  <a:srgbClr val="005493"/>
                </a:solidFill>
                <a:latin typeface="Lucida Sans Unicode"/>
                <a:cs typeface="Lucida Sans Unicode"/>
              </a:rPr>
              <a:t>0 </a:t>
            </a:r>
            <a:r>
              <a:rPr dirty="0" sz="1150">
                <a:solidFill>
                  <a:srgbClr val="005493"/>
                </a:solidFill>
                <a:latin typeface="Lucida Sans Unicode"/>
                <a:cs typeface="Lucida Sans Unicode"/>
              </a:rPr>
              <a:t>z </a:t>
            </a:r>
            <a:r>
              <a:rPr dirty="0" sz="1150" spc="-200">
                <a:solidFill>
                  <a:srgbClr val="005493"/>
                </a:solidFill>
                <a:latin typeface="Lucida Sans Unicode"/>
                <a:cs typeface="Lucida Sans Unicode"/>
              </a:rPr>
              <a:t>=</a:t>
            </a:r>
            <a:r>
              <a:rPr dirty="0" sz="1150" spc="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 b="0">
                <a:solidFill>
                  <a:srgbClr val="005493"/>
                </a:solidFill>
                <a:latin typeface="Brush Script Std"/>
                <a:cs typeface="Brush Script Std"/>
              </a:rPr>
              <a:t>−</a:t>
            </a:r>
            <a:r>
              <a:rPr dirty="0" sz="1150">
                <a:solidFill>
                  <a:srgbClr val="005493"/>
                </a:solidFill>
                <a:latin typeface="Lucida Sans Unicode"/>
                <a:cs typeface="Lucida Sans Unicode"/>
              </a:rPr>
              <a:t>1/2 </a:t>
            </a:r>
            <a:r>
              <a:rPr dirty="0" sz="1150" spc="-200">
                <a:solidFill>
                  <a:srgbClr val="005493"/>
                </a:solidFill>
                <a:latin typeface="Lucida Sans Unicode"/>
                <a:cs typeface="Lucida Sans Unicode"/>
              </a:rPr>
              <a:t>+</a:t>
            </a:r>
            <a:r>
              <a:rPr dirty="0" sz="1150" spc="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>
                <a:solidFill>
                  <a:srgbClr val="005493"/>
                </a:solidFill>
                <a:latin typeface="Lucida Sans Unicode"/>
                <a:cs typeface="Lucida Sans Unicode"/>
              </a:rPr>
              <a:t>0</a:t>
            </a:r>
            <a:r>
              <a:rPr dirty="0" sz="1150" i="1">
                <a:solidFill>
                  <a:srgbClr val="005493"/>
                </a:solidFill>
                <a:latin typeface="Lucida Sans Italic"/>
                <a:cs typeface="Lucida Sans Italic"/>
              </a:rPr>
              <a:t>i </a:t>
            </a:r>
            <a:r>
              <a:rPr dirty="0" sz="1150">
                <a:solidFill>
                  <a:srgbClr val="005493"/>
                </a:solidFill>
                <a:latin typeface="Lucida Sans Unicode"/>
                <a:cs typeface="Lucida Sans Unicode"/>
              </a:rPr>
              <a:t>is</a:t>
            </a:r>
            <a:r>
              <a:rPr dirty="0" sz="1150" spc="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 i="1">
                <a:solidFill>
                  <a:srgbClr val="005493"/>
                </a:solidFill>
                <a:latin typeface="Lucida Sans Italic"/>
                <a:cs typeface="Lucida Sans Italic"/>
              </a:rPr>
              <a:t>in </a:t>
            </a:r>
            <a:r>
              <a:rPr dirty="0" sz="1150">
                <a:solidFill>
                  <a:srgbClr val="005493"/>
                </a:solidFill>
                <a:latin typeface="Lucida Sans Unicode"/>
                <a:cs typeface="Lucida Sans Unicode"/>
              </a:rPr>
              <a:t>the</a:t>
            </a:r>
            <a:r>
              <a:rPr dirty="0" sz="1150" spc="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 spc="-25">
                <a:solidFill>
                  <a:srgbClr val="005493"/>
                </a:solidFill>
                <a:latin typeface="Lucida Sans Unicode"/>
                <a:cs typeface="Lucida Sans Unicode"/>
              </a:rPr>
              <a:t>set</a:t>
            </a:r>
            <a:endParaRPr sz="1150">
              <a:latin typeface="Lucida Sans Unicode"/>
              <a:cs typeface="Lucida Sans Unicode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1889480" y="5739752"/>
            <a:ext cx="69215" cy="285750"/>
            <a:chOff x="1889480" y="5739752"/>
            <a:chExt cx="69215" cy="285750"/>
          </a:xfrm>
        </p:grpSpPr>
        <p:sp>
          <p:nvSpPr>
            <p:cNvPr id="8" name="object 8" descr=""/>
            <p:cNvSpPr/>
            <p:nvPr/>
          </p:nvSpPr>
          <p:spPr>
            <a:xfrm>
              <a:off x="1924044" y="5783807"/>
              <a:ext cx="0" cy="241935"/>
            </a:xfrm>
            <a:custGeom>
              <a:avLst/>
              <a:gdLst/>
              <a:ahLst/>
              <a:cxnLst/>
              <a:rect l="l" t="t" r="r" b="b"/>
              <a:pathLst>
                <a:path w="0" h="241935">
                  <a:moveTo>
                    <a:pt x="0" y="0"/>
                  </a:moveTo>
                  <a:lnTo>
                    <a:pt x="0" y="4171"/>
                  </a:lnTo>
                  <a:lnTo>
                    <a:pt x="0" y="241571"/>
                  </a:lnTo>
                </a:path>
              </a:pathLst>
            </a:custGeom>
            <a:ln w="12714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889480" y="5739752"/>
              <a:ext cx="69215" cy="69850"/>
            </a:xfrm>
            <a:custGeom>
              <a:avLst/>
              <a:gdLst/>
              <a:ahLst/>
              <a:cxnLst/>
              <a:rect l="l" t="t" r="r" b="b"/>
              <a:pathLst>
                <a:path w="69214" h="69850">
                  <a:moveTo>
                    <a:pt x="34569" y="0"/>
                  </a:moveTo>
                  <a:lnTo>
                    <a:pt x="0" y="69227"/>
                  </a:lnTo>
                  <a:lnTo>
                    <a:pt x="34569" y="51917"/>
                  </a:lnTo>
                  <a:lnTo>
                    <a:pt x="60504" y="51917"/>
                  </a:lnTo>
                  <a:lnTo>
                    <a:pt x="34569" y="0"/>
                  </a:lnTo>
                  <a:close/>
                </a:path>
                <a:path w="69214" h="69850">
                  <a:moveTo>
                    <a:pt x="60504" y="51917"/>
                  </a:moveTo>
                  <a:lnTo>
                    <a:pt x="34569" y="51917"/>
                  </a:lnTo>
                  <a:lnTo>
                    <a:pt x="69151" y="69227"/>
                  </a:lnTo>
                  <a:lnTo>
                    <a:pt x="60504" y="51917"/>
                  </a:lnTo>
                  <a:close/>
                </a:path>
              </a:pathLst>
            </a:custGeom>
            <a:solidFill>
              <a:srgbClr val="005493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0" name="object 10" descr=""/>
          <p:cNvGraphicFramePr>
            <a:graphicFrameLocks noGrp="1"/>
          </p:cNvGraphicFramePr>
          <p:nvPr/>
        </p:nvGraphicFramePr>
        <p:xfrm>
          <a:off x="3213974" y="3484987"/>
          <a:ext cx="2399665" cy="2244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1030"/>
                <a:gridCol w="1773555"/>
              </a:tblGrid>
              <a:tr h="3740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1300" i="1">
                          <a:latin typeface="Lucida Sans Italic"/>
                          <a:cs typeface="Lucida Sans Italic"/>
                        </a:rPr>
                        <a:t>t</a:t>
                      </a:r>
                      <a:endParaRPr sz="1300">
                        <a:latin typeface="Lucida Sans Italic"/>
                        <a:cs typeface="Lucida Sans Italic"/>
                      </a:endParaRPr>
                    </a:p>
                  </a:txBody>
                  <a:tcPr marL="0" marR="0" marB="0" marT="6921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3F6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baseline="4273" sz="1950" spc="-37" i="1">
                          <a:latin typeface="Lucida Sans Italic"/>
                          <a:cs typeface="Lucida Sans Italic"/>
                        </a:rPr>
                        <a:t>z</a:t>
                      </a:r>
                      <a:r>
                        <a:rPr dirty="0" sz="850" spc="-25" i="1">
                          <a:latin typeface="Lucida Sans Italic"/>
                          <a:cs typeface="Lucida Sans Italic"/>
                        </a:rPr>
                        <a:t>t</a:t>
                      </a:r>
                      <a:endParaRPr sz="850">
                        <a:latin typeface="Lucida Sans Italic"/>
                        <a:cs typeface="Lucida Sans Italic"/>
                      </a:endParaRPr>
                    </a:p>
                  </a:txBody>
                  <a:tcPr marL="0" marR="0" marB="0" marT="8001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3F6F9"/>
                    </a:solidFill>
                  </a:tcPr>
                </a:tc>
              </a:tr>
              <a:tr h="3740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0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8572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dirty="0" sz="1150">
                          <a:latin typeface="Lucida Sans Unicode"/>
                          <a:cs typeface="Lucida Sans Unicode"/>
                        </a:rPr>
                        <a:t>1 </a:t>
                      </a:r>
                      <a:r>
                        <a:rPr dirty="0" sz="1150" spc="-200">
                          <a:latin typeface="Lucida Sans Unicode"/>
                          <a:cs typeface="Lucida Sans Unicode"/>
                        </a:rPr>
                        <a:t>+</a:t>
                      </a:r>
                      <a:r>
                        <a:rPr dirty="0" sz="1150" spc="5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50" spc="-50" i="1">
                          <a:latin typeface="Lucida Sans Italic"/>
                          <a:cs typeface="Lucida Sans Italic"/>
                        </a:rPr>
                        <a:t>i</a:t>
                      </a:r>
                      <a:endParaRPr sz="1150">
                        <a:latin typeface="Lucida Sans Italic"/>
                        <a:cs typeface="Lucida Sans Italic"/>
                      </a:endParaRPr>
                    </a:p>
                  </a:txBody>
                  <a:tcPr marL="0" marR="0" marB="0" marT="8318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3740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8572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dirty="0" sz="1150">
                          <a:latin typeface="Lucida Sans Unicode"/>
                          <a:cs typeface="Lucida Sans Unicode"/>
                        </a:rPr>
                        <a:t>1 </a:t>
                      </a:r>
                      <a:r>
                        <a:rPr dirty="0" sz="1150" spc="-200">
                          <a:latin typeface="Lucida Sans Unicode"/>
                          <a:cs typeface="Lucida Sans Unicode"/>
                        </a:rPr>
                        <a:t>+</a:t>
                      </a:r>
                      <a:r>
                        <a:rPr dirty="0" sz="1150" spc="5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50" spc="-25">
                          <a:latin typeface="Lucida Sans Unicode"/>
                          <a:cs typeface="Lucida Sans Unicode"/>
                        </a:rPr>
                        <a:t>3</a:t>
                      </a:r>
                      <a:r>
                        <a:rPr dirty="0" sz="1150" spc="-25" i="1">
                          <a:latin typeface="Lucida Sans Italic"/>
                          <a:cs typeface="Lucida Sans Italic"/>
                        </a:rPr>
                        <a:t>i</a:t>
                      </a:r>
                      <a:endParaRPr sz="1150">
                        <a:latin typeface="Lucida Sans Italic"/>
                        <a:cs typeface="Lucida Sans Italic"/>
                      </a:endParaRPr>
                    </a:p>
                  </a:txBody>
                  <a:tcPr marL="0" marR="0" marB="0" marT="8318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3740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2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8572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dirty="0" sz="1150" b="0">
                          <a:latin typeface="Brush Script Std"/>
                          <a:cs typeface="Brush Script Std"/>
                        </a:rPr>
                        <a:t>−</a:t>
                      </a:r>
                      <a:r>
                        <a:rPr dirty="0" sz="1150">
                          <a:latin typeface="Lucida Sans Unicode"/>
                          <a:cs typeface="Lucida Sans Unicode"/>
                        </a:rPr>
                        <a:t>7</a:t>
                      </a:r>
                      <a:r>
                        <a:rPr dirty="0" sz="1150" spc="25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50" spc="-200">
                          <a:latin typeface="Lucida Sans Unicode"/>
                          <a:cs typeface="Lucida Sans Unicode"/>
                        </a:rPr>
                        <a:t>+</a:t>
                      </a:r>
                      <a:r>
                        <a:rPr dirty="0" sz="1150" spc="3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50" spc="-25">
                          <a:latin typeface="Lucida Sans Unicode"/>
                          <a:cs typeface="Lucida Sans Unicode"/>
                        </a:rPr>
                        <a:t>7</a:t>
                      </a:r>
                      <a:r>
                        <a:rPr dirty="0" sz="1150" spc="-25" i="1">
                          <a:latin typeface="Lucida Sans Italic"/>
                          <a:cs typeface="Lucida Sans Italic"/>
                        </a:rPr>
                        <a:t>i</a:t>
                      </a:r>
                      <a:endParaRPr sz="1150">
                        <a:latin typeface="Lucida Sans Italic"/>
                        <a:cs typeface="Lucida Sans Italic"/>
                      </a:endParaRPr>
                    </a:p>
                  </a:txBody>
                  <a:tcPr marL="0" marR="0" marB="0" marT="8318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3740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3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8572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dirty="0" sz="1150">
                          <a:latin typeface="Lucida Sans Unicode"/>
                          <a:cs typeface="Lucida Sans Unicode"/>
                        </a:rPr>
                        <a:t>1</a:t>
                      </a:r>
                      <a:r>
                        <a:rPr dirty="0" sz="1150" spc="2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50" b="0">
                          <a:latin typeface="Brush Script Std"/>
                          <a:cs typeface="Brush Script Std"/>
                        </a:rPr>
                        <a:t>−</a:t>
                      </a:r>
                      <a:r>
                        <a:rPr dirty="0" sz="1150" spc="-5" b="0">
                          <a:latin typeface="Brush Script Std"/>
                          <a:cs typeface="Brush Script Std"/>
                        </a:rPr>
                        <a:t> </a:t>
                      </a:r>
                      <a:r>
                        <a:rPr dirty="0" sz="1150" spc="-25">
                          <a:latin typeface="Lucida Sans Unicode"/>
                          <a:cs typeface="Lucida Sans Unicode"/>
                        </a:rPr>
                        <a:t>97</a:t>
                      </a:r>
                      <a:r>
                        <a:rPr dirty="0" sz="1150" spc="-25" i="1">
                          <a:latin typeface="Lucida Sans Italic"/>
                          <a:cs typeface="Lucida Sans Italic"/>
                        </a:rPr>
                        <a:t>i</a:t>
                      </a:r>
                      <a:endParaRPr sz="1150">
                        <a:latin typeface="Lucida Sans Italic"/>
                        <a:cs typeface="Lucida Sans Italic"/>
                      </a:endParaRPr>
                    </a:p>
                  </a:txBody>
                  <a:tcPr marL="0" marR="0" marB="0" marT="8318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3740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4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8572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dirty="0" sz="1150" b="0">
                          <a:latin typeface="Brush Script Std"/>
                          <a:cs typeface="Brush Script Std"/>
                        </a:rPr>
                        <a:t>−</a:t>
                      </a:r>
                      <a:r>
                        <a:rPr dirty="0" sz="1150">
                          <a:latin typeface="Lucida Sans Unicode"/>
                          <a:cs typeface="Lucida Sans Unicode"/>
                        </a:rPr>
                        <a:t>9407</a:t>
                      </a:r>
                      <a:r>
                        <a:rPr dirty="0" sz="1150" spc="45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50" b="0">
                          <a:latin typeface="Brush Script Std"/>
                          <a:cs typeface="Brush Script Std"/>
                        </a:rPr>
                        <a:t>−</a:t>
                      </a:r>
                      <a:r>
                        <a:rPr dirty="0" sz="1150" spc="20" b="0">
                          <a:latin typeface="Brush Script Std"/>
                          <a:cs typeface="Brush Script Std"/>
                        </a:rPr>
                        <a:t> </a:t>
                      </a:r>
                      <a:r>
                        <a:rPr dirty="0" sz="1150" spc="-20">
                          <a:latin typeface="Lucida Sans Unicode"/>
                          <a:cs typeface="Lucida Sans Unicode"/>
                        </a:rPr>
                        <a:t>193</a:t>
                      </a:r>
                      <a:r>
                        <a:rPr dirty="0" sz="1150" spc="-20" i="1">
                          <a:latin typeface="Lucida Sans Italic"/>
                          <a:cs typeface="Lucida Sans Italic"/>
                        </a:rPr>
                        <a:t>i</a:t>
                      </a:r>
                      <a:endParaRPr sz="1150">
                        <a:latin typeface="Lucida Sans Italic"/>
                        <a:cs typeface="Lucida Sans Italic"/>
                      </a:endParaRPr>
                    </a:p>
                  </a:txBody>
                  <a:tcPr marL="0" marR="0" marB="0" marT="8318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1" name="object 11" descr=""/>
          <p:cNvSpPr txBox="1"/>
          <p:nvPr/>
        </p:nvSpPr>
        <p:spPr>
          <a:xfrm>
            <a:off x="3762400" y="5979599"/>
            <a:ext cx="1767205" cy="469265"/>
          </a:xfrm>
          <a:prstGeom prst="rect">
            <a:avLst/>
          </a:prstGeom>
        </p:spPr>
        <p:txBody>
          <a:bodyPr wrap="square" lIns="0" tIns="5905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65"/>
              </a:spcBef>
            </a:pPr>
            <a:r>
              <a:rPr dirty="0" sz="1150">
                <a:solidFill>
                  <a:srgbClr val="005493"/>
                </a:solidFill>
                <a:latin typeface="Lucida Sans Unicode"/>
                <a:cs typeface="Lucida Sans Unicode"/>
              </a:rPr>
              <a:t>diverges</a:t>
            </a:r>
            <a:r>
              <a:rPr dirty="0" sz="1150" spc="2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>
                <a:solidFill>
                  <a:srgbClr val="005493"/>
                </a:solidFill>
                <a:latin typeface="Lucida Sans Unicode"/>
                <a:cs typeface="Lucida Sans Unicode"/>
              </a:rPr>
              <a:t>to</a:t>
            </a:r>
            <a:r>
              <a:rPr dirty="0" sz="1150" spc="2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 spc="-10">
                <a:solidFill>
                  <a:srgbClr val="005493"/>
                </a:solidFill>
                <a:latin typeface="Lucida Sans Unicode"/>
                <a:cs typeface="Lucida Sans Unicode"/>
              </a:rPr>
              <a:t>infinity</a:t>
            </a:r>
            <a:endParaRPr sz="115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365"/>
              </a:spcBef>
            </a:pPr>
            <a:r>
              <a:rPr dirty="0" sz="1150">
                <a:solidFill>
                  <a:srgbClr val="005493"/>
                </a:solidFill>
                <a:latin typeface="Lucida Sans Unicode"/>
                <a:cs typeface="Lucida Sans Unicode"/>
              </a:rPr>
              <a:t>z </a:t>
            </a:r>
            <a:r>
              <a:rPr dirty="0" sz="1150" spc="-200">
                <a:solidFill>
                  <a:srgbClr val="005493"/>
                </a:solidFill>
                <a:latin typeface="Lucida Sans Unicode"/>
                <a:cs typeface="Lucida Sans Unicode"/>
              </a:rPr>
              <a:t>=</a:t>
            </a:r>
            <a:r>
              <a:rPr dirty="0" sz="1150">
                <a:solidFill>
                  <a:srgbClr val="005493"/>
                </a:solidFill>
                <a:latin typeface="Lucida Sans Unicode"/>
                <a:cs typeface="Lucida Sans Unicode"/>
              </a:rPr>
              <a:t> 1</a:t>
            </a:r>
            <a:r>
              <a:rPr dirty="0" sz="1150" spc="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 spc="-200">
                <a:solidFill>
                  <a:srgbClr val="005493"/>
                </a:solidFill>
                <a:latin typeface="Lucida Sans Unicode"/>
                <a:cs typeface="Lucida Sans Unicode"/>
              </a:rPr>
              <a:t>+</a:t>
            </a:r>
            <a:r>
              <a:rPr dirty="0" sz="115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 i="1">
                <a:solidFill>
                  <a:srgbClr val="005493"/>
                </a:solidFill>
                <a:latin typeface="Lucida Sans Italic"/>
                <a:cs typeface="Lucida Sans Italic"/>
              </a:rPr>
              <a:t>i </a:t>
            </a:r>
            <a:r>
              <a:rPr dirty="0" sz="1150">
                <a:solidFill>
                  <a:srgbClr val="005493"/>
                </a:solidFill>
                <a:latin typeface="Lucida Sans Unicode"/>
                <a:cs typeface="Lucida Sans Unicode"/>
              </a:rPr>
              <a:t>is</a:t>
            </a:r>
            <a:r>
              <a:rPr dirty="0" sz="1150" spc="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 i="1">
                <a:solidFill>
                  <a:srgbClr val="005493"/>
                </a:solidFill>
                <a:latin typeface="Lucida Sans Italic"/>
                <a:cs typeface="Lucida Sans Italic"/>
              </a:rPr>
              <a:t>not </a:t>
            </a:r>
            <a:r>
              <a:rPr dirty="0" sz="1150">
                <a:solidFill>
                  <a:srgbClr val="005493"/>
                </a:solidFill>
                <a:latin typeface="Lucida Sans Unicode"/>
                <a:cs typeface="Lucida Sans Unicode"/>
              </a:rPr>
              <a:t>in the</a:t>
            </a:r>
            <a:r>
              <a:rPr dirty="0" sz="1150" spc="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 spc="-25">
                <a:solidFill>
                  <a:srgbClr val="005493"/>
                </a:solidFill>
                <a:latin typeface="Lucida Sans Unicode"/>
                <a:cs typeface="Lucida Sans Unicode"/>
              </a:rPr>
              <a:t>set</a:t>
            </a:r>
            <a:endParaRPr sz="1150">
              <a:latin typeface="Lucida Sans Unicode"/>
              <a:cs typeface="Lucida Sans Unicode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4607280" y="5739752"/>
            <a:ext cx="69215" cy="285750"/>
            <a:chOff x="4607280" y="5739752"/>
            <a:chExt cx="69215" cy="285750"/>
          </a:xfrm>
        </p:grpSpPr>
        <p:sp>
          <p:nvSpPr>
            <p:cNvPr id="13" name="object 13" descr=""/>
            <p:cNvSpPr/>
            <p:nvPr/>
          </p:nvSpPr>
          <p:spPr>
            <a:xfrm>
              <a:off x="4641856" y="5783803"/>
              <a:ext cx="0" cy="241935"/>
            </a:xfrm>
            <a:custGeom>
              <a:avLst/>
              <a:gdLst/>
              <a:ahLst/>
              <a:cxnLst/>
              <a:rect l="l" t="t" r="r" b="b"/>
              <a:pathLst>
                <a:path w="0" h="241935">
                  <a:moveTo>
                    <a:pt x="0" y="0"/>
                  </a:moveTo>
                  <a:lnTo>
                    <a:pt x="0" y="5673"/>
                  </a:lnTo>
                  <a:lnTo>
                    <a:pt x="0" y="241570"/>
                  </a:lnTo>
                </a:path>
              </a:pathLst>
            </a:custGeom>
            <a:ln w="12714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07280" y="5739752"/>
              <a:ext cx="69215" cy="69850"/>
            </a:xfrm>
            <a:custGeom>
              <a:avLst/>
              <a:gdLst/>
              <a:ahLst/>
              <a:cxnLst/>
              <a:rect l="l" t="t" r="r" b="b"/>
              <a:pathLst>
                <a:path w="69214" h="69850">
                  <a:moveTo>
                    <a:pt x="34569" y="0"/>
                  </a:moveTo>
                  <a:lnTo>
                    <a:pt x="0" y="69227"/>
                  </a:lnTo>
                  <a:lnTo>
                    <a:pt x="34569" y="51917"/>
                  </a:lnTo>
                  <a:lnTo>
                    <a:pt x="60504" y="51917"/>
                  </a:lnTo>
                  <a:lnTo>
                    <a:pt x="34569" y="0"/>
                  </a:lnTo>
                  <a:close/>
                </a:path>
                <a:path w="69214" h="69850">
                  <a:moveTo>
                    <a:pt x="60504" y="51917"/>
                  </a:moveTo>
                  <a:lnTo>
                    <a:pt x="34569" y="51917"/>
                  </a:lnTo>
                  <a:lnTo>
                    <a:pt x="69151" y="69227"/>
                  </a:lnTo>
                  <a:lnTo>
                    <a:pt x="60504" y="51917"/>
                  </a:lnTo>
                  <a:close/>
                </a:path>
              </a:pathLst>
            </a:custGeom>
            <a:solidFill>
              <a:srgbClr val="005493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5" name="object 1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81725" y="1982393"/>
            <a:ext cx="3164204" cy="2905531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6151435" y="5091684"/>
            <a:ext cx="3225165" cy="5429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2540">
              <a:lnSpc>
                <a:spcPct val="100000"/>
              </a:lnSpc>
              <a:spcBef>
                <a:spcPts val="105"/>
              </a:spcBef>
            </a:pPr>
            <a:r>
              <a:rPr dirty="0" sz="1150" spc="-55">
                <a:solidFill>
                  <a:srgbClr val="005493"/>
                </a:solidFill>
                <a:latin typeface="Lucida Sans Unicode"/>
                <a:cs typeface="Lucida Sans Unicode"/>
              </a:rPr>
              <a:t>(1+</a:t>
            </a:r>
            <a:r>
              <a:rPr dirty="0" sz="1150" spc="-55" i="1">
                <a:solidFill>
                  <a:srgbClr val="005493"/>
                </a:solidFill>
                <a:latin typeface="Lucida Sans Italic"/>
                <a:cs typeface="Lucida Sans Italic"/>
              </a:rPr>
              <a:t>i</a:t>
            </a:r>
            <a:r>
              <a:rPr dirty="0" sz="1150" spc="-240" i="1">
                <a:solidFill>
                  <a:srgbClr val="005493"/>
                </a:solidFill>
                <a:latin typeface="Lucida Sans Italic"/>
                <a:cs typeface="Lucida Sans Italic"/>
              </a:rPr>
              <a:t> </a:t>
            </a:r>
            <a:r>
              <a:rPr dirty="0" sz="1150">
                <a:solidFill>
                  <a:srgbClr val="005493"/>
                </a:solidFill>
                <a:latin typeface="Lucida Sans Unicode"/>
                <a:cs typeface="Lucida Sans Unicode"/>
              </a:rPr>
              <a:t>)</a:t>
            </a:r>
            <a:r>
              <a:rPr dirty="0" baseline="22222" sz="1125">
                <a:solidFill>
                  <a:srgbClr val="005493"/>
                </a:solidFill>
                <a:latin typeface="Lucida Sans Unicode"/>
                <a:cs typeface="Lucida Sans Unicode"/>
              </a:rPr>
              <a:t>2</a:t>
            </a:r>
            <a:r>
              <a:rPr dirty="0" baseline="22222" sz="1125" spc="202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 spc="-200">
                <a:solidFill>
                  <a:srgbClr val="005493"/>
                </a:solidFill>
                <a:latin typeface="Lucida Sans Unicode"/>
                <a:cs typeface="Lucida Sans Unicode"/>
              </a:rPr>
              <a:t>+</a:t>
            </a:r>
            <a:r>
              <a:rPr dirty="0" sz="1150" spc="1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 spc="-55">
                <a:solidFill>
                  <a:srgbClr val="005493"/>
                </a:solidFill>
                <a:latin typeface="Lucida Sans Unicode"/>
                <a:cs typeface="Lucida Sans Unicode"/>
              </a:rPr>
              <a:t>(1+</a:t>
            </a:r>
            <a:r>
              <a:rPr dirty="0" sz="1150" spc="-55" i="1">
                <a:solidFill>
                  <a:srgbClr val="005493"/>
                </a:solidFill>
                <a:latin typeface="Lucida Sans Italic"/>
                <a:cs typeface="Lucida Sans Italic"/>
              </a:rPr>
              <a:t>i</a:t>
            </a:r>
            <a:r>
              <a:rPr dirty="0" sz="1150" spc="-235" i="1">
                <a:solidFill>
                  <a:srgbClr val="005493"/>
                </a:solidFill>
                <a:latin typeface="Lucida Sans Italic"/>
                <a:cs typeface="Lucida Sans Italic"/>
              </a:rPr>
              <a:t> </a:t>
            </a:r>
            <a:r>
              <a:rPr dirty="0" sz="1150">
                <a:solidFill>
                  <a:srgbClr val="005493"/>
                </a:solidFill>
                <a:latin typeface="Lucida Sans Unicode"/>
                <a:cs typeface="Lucida Sans Unicode"/>
              </a:rPr>
              <a:t>)</a:t>
            </a:r>
            <a:r>
              <a:rPr dirty="0" sz="1150" spc="1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 spc="-200">
                <a:solidFill>
                  <a:srgbClr val="005493"/>
                </a:solidFill>
                <a:latin typeface="Lucida Sans Unicode"/>
                <a:cs typeface="Lucida Sans Unicode"/>
              </a:rPr>
              <a:t>=</a:t>
            </a:r>
            <a:r>
              <a:rPr dirty="0" sz="1150" spc="1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>
                <a:solidFill>
                  <a:srgbClr val="005493"/>
                </a:solidFill>
                <a:latin typeface="Lucida Sans Unicode"/>
                <a:cs typeface="Lucida Sans Unicode"/>
              </a:rPr>
              <a:t>1</a:t>
            </a:r>
            <a:r>
              <a:rPr dirty="0" sz="1150" spc="1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 spc="-200">
                <a:solidFill>
                  <a:srgbClr val="005493"/>
                </a:solidFill>
                <a:latin typeface="Lucida Sans Unicode"/>
                <a:cs typeface="Lucida Sans Unicode"/>
              </a:rPr>
              <a:t>+</a:t>
            </a:r>
            <a:r>
              <a:rPr dirty="0" sz="1150" spc="1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>
                <a:solidFill>
                  <a:srgbClr val="005493"/>
                </a:solidFill>
                <a:latin typeface="Lucida Sans Unicode"/>
                <a:cs typeface="Lucida Sans Unicode"/>
              </a:rPr>
              <a:t>2</a:t>
            </a:r>
            <a:r>
              <a:rPr dirty="0" sz="1150" i="1">
                <a:solidFill>
                  <a:srgbClr val="005493"/>
                </a:solidFill>
                <a:latin typeface="Lucida Sans Italic"/>
                <a:cs typeface="Lucida Sans Italic"/>
              </a:rPr>
              <a:t>i</a:t>
            </a:r>
            <a:r>
              <a:rPr dirty="0" sz="1150" spc="10" i="1">
                <a:solidFill>
                  <a:srgbClr val="005493"/>
                </a:solidFill>
                <a:latin typeface="Lucida Sans Italic"/>
                <a:cs typeface="Lucida Sans Italic"/>
              </a:rPr>
              <a:t> </a:t>
            </a:r>
            <a:r>
              <a:rPr dirty="0" sz="1150" spc="-200">
                <a:solidFill>
                  <a:srgbClr val="005493"/>
                </a:solidFill>
                <a:latin typeface="Lucida Sans Unicode"/>
                <a:cs typeface="Lucida Sans Unicode"/>
              </a:rPr>
              <a:t>+</a:t>
            </a:r>
            <a:r>
              <a:rPr dirty="0" sz="1150" spc="1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 i="1">
                <a:solidFill>
                  <a:srgbClr val="005493"/>
                </a:solidFill>
                <a:latin typeface="Lucida Sans Italic"/>
                <a:cs typeface="Lucida Sans Italic"/>
              </a:rPr>
              <a:t>i</a:t>
            </a:r>
            <a:r>
              <a:rPr dirty="0" sz="1150" spc="-235" i="1">
                <a:solidFill>
                  <a:srgbClr val="005493"/>
                </a:solidFill>
                <a:latin typeface="Lucida Sans Italic"/>
                <a:cs typeface="Lucida Sans Italic"/>
              </a:rPr>
              <a:t> </a:t>
            </a:r>
            <a:r>
              <a:rPr dirty="0" baseline="22222" sz="1125">
                <a:solidFill>
                  <a:srgbClr val="005493"/>
                </a:solidFill>
                <a:latin typeface="Lucida Sans Unicode"/>
                <a:cs typeface="Lucida Sans Unicode"/>
              </a:rPr>
              <a:t>2</a:t>
            </a:r>
            <a:r>
              <a:rPr dirty="0" baseline="22222" sz="1125" spc="202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 spc="-200">
                <a:solidFill>
                  <a:srgbClr val="005493"/>
                </a:solidFill>
                <a:latin typeface="Lucida Sans Unicode"/>
                <a:cs typeface="Lucida Sans Unicode"/>
              </a:rPr>
              <a:t>+</a:t>
            </a:r>
            <a:r>
              <a:rPr dirty="0" sz="1150" spc="1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>
                <a:solidFill>
                  <a:srgbClr val="005493"/>
                </a:solidFill>
                <a:latin typeface="Lucida Sans Unicode"/>
                <a:cs typeface="Lucida Sans Unicode"/>
              </a:rPr>
              <a:t>1</a:t>
            </a:r>
            <a:r>
              <a:rPr dirty="0" sz="1150" spc="1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 spc="-200">
                <a:solidFill>
                  <a:srgbClr val="005493"/>
                </a:solidFill>
                <a:latin typeface="Lucida Sans Unicode"/>
                <a:cs typeface="Lucida Sans Unicode"/>
              </a:rPr>
              <a:t>+</a:t>
            </a:r>
            <a:r>
              <a:rPr dirty="0" sz="1150" spc="1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 i="1">
                <a:solidFill>
                  <a:srgbClr val="005493"/>
                </a:solidFill>
                <a:latin typeface="Lucida Sans Italic"/>
                <a:cs typeface="Lucida Sans Italic"/>
              </a:rPr>
              <a:t>i</a:t>
            </a:r>
            <a:r>
              <a:rPr dirty="0" sz="1150" spc="10" i="1">
                <a:solidFill>
                  <a:srgbClr val="005493"/>
                </a:solidFill>
                <a:latin typeface="Lucida Sans Italic"/>
                <a:cs typeface="Lucida Sans Italic"/>
              </a:rPr>
              <a:t> </a:t>
            </a:r>
            <a:r>
              <a:rPr dirty="0" sz="1150" spc="-200">
                <a:solidFill>
                  <a:srgbClr val="005493"/>
                </a:solidFill>
                <a:latin typeface="Lucida Sans Unicode"/>
                <a:cs typeface="Lucida Sans Unicode"/>
              </a:rPr>
              <a:t>=</a:t>
            </a:r>
            <a:r>
              <a:rPr dirty="0" sz="1150" spc="1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 spc="-20">
                <a:solidFill>
                  <a:srgbClr val="005493"/>
                </a:solidFill>
                <a:latin typeface="Lucida Sans Unicode"/>
                <a:cs typeface="Lucida Sans Unicode"/>
              </a:rPr>
              <a:t>1+3</a:t>
            </a:r>
            <a:r>
              <a:rPr dirty="0" sz="1150" spc="-20" i="1">
                <a:solidFill>
                  <a:srgbClr val="005493"/>
                </a:solidFill>
                <a:latin typeface="Lucida Sans Italic"/>
                <a:cs typeface="Lucida Sans Italic"/>
              </a:rPr>
              <a:t>i</a:t>
            </a:r>
            <a:endParaRPr sz="1150">
              <a:latin typeface="Lucida Sans Italic"/>
              <a:cs typeface="Lucida Sans Italic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Lucida Sans Italic"/>
              <a:cs typeface="Lucida Sans Italic"/>
            </a:endParaRPr>
          </a:p>
          <a:p>
            <a:pPr algn="ctr">
              <a:lnSpc>
                <a:spcPct val="100000"/>
              </a:lnSpc>
            </a:pPr>
            <a:r>
              <a:rPr dirty="0" sz="1150" spc="-45">
                <a:solidFill>
                  <a:srgbClr val="005493"/>
                </a:solidFill>
                <a:latin typeface="Lucida Sans Unicode"/>
                <a:cs typeface="Lucida Sans Unicode"/>
              </a:rPr>
              <a:t>(1+3</a:t>
            </a:r>
            <a:r>
              <a:rPr dirty="0" sz="1150" spc="-45" i="1">
                <a:solidFill>
                  <a:srgbClr val="005493"/>
                </a:solidFill>
                <a:latin typeface="Lucida Sans Italic"/>
                <a:cs typeface="Lucida Sans Italic"/>
              </a:rPr>
              <a:t>i</a:t>
            </a:r>
            <a:r>
              <a:rPr dirty="0" sz="1150" spc="-240" i="1">
                <a:solidFill>
                  <a:srgbClr val="005493"/>
                </a:solidFill>
                <a:latin typeface="Lucida Sans Italic"/>
                <a:cs typeface="Lucida Sans Italic"/>
              </a:rPr>
              <a:t> </a:t>
            </a:r>
            <a:r>
              <a:rPr dirty="0" sz="1150">
                <a:solidFill>
                  <a:srgbClr val="005493"/>
                </a:solidFill>
                <a:latin typeface="Lucida Sans Unicode"/>
                <a:cs typeface="Lucida Sans Unicode"/>
              </a:rPr>
              <a:t>)</a:t>
            </a:r>
            <a:r>
              <a:rPr dirty="0" baseline="22222" sz="1125">
                <a:solidFill>
                  <a:srgbClr val="005493"/>
                </a:solidFill>
                <a:latin typeface="Lucida Sans Unicode"/>
                <a:cs typeface="Lucida Sans Unicode"/>
              </a:rPr>
              <a:t>2</a:t>
            </a:r>
            <a:r>
              <a:rPr dirty="0" baseline="22222" sz="1125" spc="202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 spc="-200">
                <a:solidFill>
                  <a:srgbClr val="005493"/>
                </a:solidFill>
                <a:latin typeface="Lucida Sans Unicode"/>
                <a:cs typeface="Lucida Sans Unicode"/>
              </a:rPr>
              <a:t>+</a:t>
            </a:r>
            <a:r>
              <a:rPr dirty="0" sz="1150" spc="1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 spc="-55">
                <a:solidFill>
                  <a:srgbClr val="005493"/>
                </a:solidFill>
                <a:latin typeface="Lucida Sans Unicode"/>
                <a:cs typeface="Lucida Sans Unicode"/>
              </a:rPr>
              <a:t>(1+</a:t>
            </a:r>
            <a:r>
              <a:rPr dirty="0" sz="1150" spc="-55" i="1">
                <a:solidFill>
                  <a:srgbClr val="005493"/>
                </a:solidFill>
                <a:latin typeface="Lucida Sans Italic"/>
                <a:cs typeface="Lucida Sans Italic"/>
              </a:rPr>
              <a:t>i</a:t>
            </a:r>
            <a:r>
              <a:rPr dirty="0" sz="1150" spc="-235" i="1">
                <a:solidFill>
                  <a:srgbClr val="005493"/>
                </a:solidFill>
                <a:latin typeface="Lucida Sans Italic"/>
                <a:cs typeface="Lucida Sans Italic"/>
              </a:rPr>
              <a:t> </a:t>
            </a:r>
            <a:r>
              <a:rPr dirty="0" sz="1150">
                <a:solidFill>
                  <a:srgbClr val="005493"/>
                </a:solidFill>
                <a:latin typeface="Lucida Sans Unicode"/>
                <a:cs typeface="Lucida Sans Unicode"/>
              </a:rPr>
              <a:t>)</a:t>
            </a:r>
            <a:r>
              <a:rPr dirty="0" sz="1150" spc="1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 spc="-200">
                <a:solidFill>
                  <a:srgbClr val="005493"/>
                </a:solidFill>
                <a:latin typeface="Lucida Sans Unicode"/>
                <a:cs typeface="Lucida Sans Unicode"/>
              </a:rPr>
              <a:t>=</a:t>
            </a:r>
            <a:r>
              <a:rPr dirty="0" sz="1150" spc="1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>
                <a:solidFill>
                  <a:srgbClr val="005493"/>
                </a:solidFill>
                <a:latin typeface="Lucida Sans Unicode"/>
                <a:cs typeface="Lucida Sans Unicode"/>
              </a:rPr>
              <a:t>1</a:t>
            </a:r>
            <a:r>
              <a:rPr dirty="0" sz="1150" spc="1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 spc="-200">
                <a:solidFill>
                  <a:srgbClr val="005493"/>
                </a:solidFill>
                <a:latin typeface="Lucida Sans Unicode"/>
                <a:cs typeface="Lucida Sans Unicode"/>
              </a:rPr>
              <a:t>+</a:t>
            </a:r>
            <a:r>
              <a:rPr dirty="0" sz="1150" spc="1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>
                <a:solidFill>
                  <a:srgbClr val="005493"/>
                </a:solidFill>
                <a:latin typeface="Lucida Sans Unicode"/>
                <a:cs typeface="Lucida Sans Unicode"/>
              </a:rPr>
              <a:t>6</a:t>
            </a:r>
            <a:r>
              <a:rPr dirty="0" sz="1150" i="1">
                <a:solidFill>
                  <a:srgbClr val="005493"/>
                </a:solidFill>
                <a:latin typeface="Lucida Sans Italic"/>
                <a:cs typeface="Lucida Sans Italic"/>
              </a:rPr>
              <a:t>i</a:t>
            </a:r>
            <a:r>
              <a:rPr dirty="0" sz="1150" spc="10" i="1">
                <a:solidFill>
                  <a:srgbClr val="005493"/>
                </a:solidFill>
                <a:latin typeface="Lucida Sans Italic"/>
                <a:cs typeface="Lucida Sans Italic"/>
              </a:rPr>
              <a:t> </a:t>
            </a:r>
            <a:r>
              <a:rPr dirty="0" sz="1150" spc="-200">
                <a:solidFill>
                  <a:srgbClr val="005493"/>
                </a:solidFill>
                <a:latin typeface="Lucida Sans Unicode"/>
                <a:cs typeface="Lucida Sans Unicode"/>
              </a:rPr>
              <a:t>+</a:t>
            </a:r>
            <a:r>
              <a:rPr dirty="0" sz="1150" spc="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>
                <a:solidFill>
                  <a:srgbClr val="005493"/>
                </a:solidFill>
                <a:latin typeface="Lucida Sans Unicode"/>
                <a:cs typeface="Lucida Sans Unicode"/>
              </a:rPr>
              <a:t>9</a:t>
            </a:r>
            <a:r>
              <a:rPr dirty="0" sz="1150" i="1">
                <a:solidFill>
                  <a:srgbClr val="005493"/>
                </a:solidFill>
                <a:latin typeface="Lucida Sans Italic"/>
                <a:cs typeface="Lucida Sans Italic"/>
              </a:rPr>
              <a:t>i</a:t>
            </a:r>
            <a:r>
              <a:rPr dirty="0" sz="1150" spc="-235" i="1">
                <a:solidFill>
                  <a:srgbClr val="005493"/>
                </a:solidFill>
                <a:latin typeface="Lucida Sans Italic"/>
                <a:cs typeface="Lucida Sans Italic"/>
              </a:rPr>
              <a:t> </a:t>
            </a:r>
            <a:r>
              <a:rPr dirty="0" baseline="22222" sz="1125">
                <a:solidFill>
                  <a:srgbClr val="005493"/>
                </a:solidFill>
                <a:latin typeface="Lucida Sans Unicode"/>
                <a:cs typeface="Lucida Sans Unicode"/>
              </a:rPr>
              <a:t>2</a:t>
            </a:r>
            <a:r>
              <a:rPr dirty="0" baseline="22222" sz="1125" spc="202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 spc="-200">
                <a:solidFill>
                  <a:srgbClr val="005493"/>
                </a:solidFill>
                <a:latin typeface="Lucida Sans Unicode"/>
                <a:cs typeface="Lucida Sans Unicode"/>
              </a:rPr>
              <a:t>+</a:t>
            </a:r>
            <a:r>
              <a:rPr dirty="0" sz="1150" spc="1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>
                <a:solidFill>
                  <a:srgbClr val="005493"/>
                </a:solidFill>
                <a:latin typeface="Lucida Sans Unicode"/>
                <a:cs typeface="Lucida Sans Unicode"/>
              </a:rPr>
              <a:t>1</a:t>
            </a:r>
            <a:r>
              <a:rPr dirty="0" sz="1150" spc="1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 spc="-200">
                <a:solidFill>
                  <a:srgbClr val="005493"/>
                </a:solidFill>
                <a:latin typeface="Lucida Sans Unicode"/>
                <a:cs typeface="Lucida Sans Unicode"/>
              </a:rPr>
              <a:t>+</a:t>
            </a:r>
            <a:r>
              <a:rPr dirty="0" sz="1150" spc="1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 i="1">
                <a:solidFill>
                  <a:srgbClr val="005493"/>
                </a:solidFill>
                <a:latin typeface="Lucida Sans Italic"/>
                <a:cs typeface="Lucida Sans Italic"/>
              </a:rPr>
              <a:t>i</a:t>
            </a:r>
            <a:r>
              <a:rPr dirty="0" sz="1150" spc="10" i="1">
                <a:solidFill>
                  <a:srgbClr val="005493"/>
                </a:solidFill>
                <a:latin typeface="Lucida Sans Italic"/>
                <a:cs typeface="Lucida Sans Italic"/>
              </a:rPr>
              <a:t> </a:t>
            </a:r>
            <a:r>
              <a:rPr dirty="0" sz="1150" spc="-200">
                <a:solidFill>
                  <a:srgbClr val="005493"/>
                </a:solidFill>
                <a:latin typeface="Lucida Sans Unicode"/>
                <a:cs typeface="Lucida Sans Unicode"/>
              </a:rPr>
              <a:t>=</a:t>
            </a:r>
            <a:r>
              <a:rPr dirty="0" sz="1150" spc="1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150" spc="-10" b="0">
                <a:solidFill>
                  <a:srgbClr val="005493"/>
                </a:solidFill>
                <a:latin typeface="Brush Script Std"/>
                <a:cs typeface="Brush Script Std"/>
              </a:rPr>
              <a:t>−</a:t>
            </a:r>
            <a:r>
              <a:rPr dirty="0" sz="1150" spc="-10">
                <a:solidFill>
                  <a:srgbClr val="005493"/>
                </a:solidFill>
                <a:latin typeface="Lucida Sans Unicode"/>
                <a:cs typeface="Lucida Sans Unicode"/>
              </a:rPr>
              <a:t>7+7</a:t>
            </a:r>
            <a:r>
              <a:rPr dirty="0" sz="1150" spc="-10" i="1">
                <a:solidFill>
                  <a:srgbClr val="005493"/>
                </a:solidFill>
                <a:latin typeface="Lucida Sans Italic"/>
                <a:cs typeface="Lucida Sans Italic"/>
              </a:rPr>
              <a:t>i</a:t>
            </a:r>
            <a:endParaRPr sz="1150">
              <a:latin typeface="Lucida Sans Italic"/>
              <a:cs typeface="Lucida Sans Italic"/>
            </a:endParaRPr>
          </a:p>
        </p:txBody>
      </p:sp>
      <p:sp>
        <p:nvSpPr>
          <p:cNvPr id="18" name="object 1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-25"/>
              <a:t>42</a:t>
            </a:fld>
          </a:p>
        </p:txBody>
      </p:sp>
      <p:sp>
        <p:nvSpPr>
          <p:cNvPr id="17" name="object 17" descr=""/>
          <p:cNvSpPr txBox="1"/>
          <p:nvPr/>
        </p:nvSpPr>
        <p:spPr>
          <a:xfrm>
            <a:off x="7315200" y="3762235"/>
            <a:ext cx="469900" cy="12763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0" rIns="0" bIns="0" rtlCol="0" vert="horz">
            <a:spAutoFit/>
          </a:bodyPr>
          <a:lstStyle/>
          <a:p>
            <a:pPr marL="22225">
              <a:lnSpc>
                <a:spcPts val="840"/>
              </a:lnSpc>
            </a:pPr>
            <a:r>
              <a:rPr dirty="0" sz="750">
                <a:solidFill>
                  <a:srgbClr val="FFFFFF"/>
                </a:solidFill>
                <a:latin typeface="Lucida Sans Unicode"/>
                <a:cs typeface="Lucida Sans Unicode"/>
              </a:rPr>
              <a:t>(</a:t>
            </a:r>
            <a:r>
              <a:rPr dirty="0" sz="750" b="0">
                <a:solidFill>
                  <a:srgbClr val="FFFFFF"/>
                </a:solidFill>
                <a:latin typeface="Brush Script Std"/>
                <a:cs typeface="Brush Script Std"/>
              </a:rPr>
              <a:t>−</a:t>
            </a:r>
            <a:r>
              <a:rPr dirty="0" sz="750">
                <a:solidFill>
                  <a:srgbClr val="FFFFFF"/>
                </a:solidFill>
                <a:latin typeface="Lucida Sans Unicode"/>
                <a:cs typeface="Lucida Sans Unicode"/>
              </a:rPr>
              <a:t>0.5,</a:t>
            </a:r>
            <a:r>
              <a:rPr dirty="0" sz="750" spc="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750" spc="-25">
                <a:solidFill>
                  <a:srgbClr val="FFFFFF"/>
                </a:solidFill>
                <a:latin typeface="Lucida Sans Unicode"/>
                <a:cs typeface="Lucida Sans Unicode"/>
              </a:rPr>
              <a:t>0)</a:t>
            </a:r>
            <a:endParaRPr sz="7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0700" y="1581745"/>
            <a:ext cx="9017635" cy="0"/>
          </a:xfrm>
          <a:custGeom>
            <a:avLst/>
            <a:gdLst/>
            <a:ahLst/>
            <a:cxnLst/>
            <a:rect l="l" t="t" r="r" b="b"/>
            <a:pathLst>
              <a:path w="9017635" h="0">
                <a:moveTo>
                  <a:pt x="0" y="0"/>
                </a:moveTo>
                <a:lnTo>
                  <a:pt x="9017020" y="0"/>
                </a:lnTo>
              </a:path>
            </a:pathLst>
          </a:custGeom>
          <a:ln w="52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532130" y="1250334"/>
            <a:ext cx="2722245" cy="2901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700">
                <a:latin typeface="Arial"/>
                <a:cs typeface="Arial"/>
              </a:rPr>
              <a:t>Plotting</a:t>
            </a:r>
            <a:r>
              <a:rPr dirty="0" sz="1700" spc="10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the</a:t>
            </a:r>
            <a:r>
              <a:rPr dirty="0" sz="1700" spc="105">
                <a:latin typeface="Arial"/>
                <a:cs typeface="Arial"/>
              </a:rPr>
              <a:t> </a:t>
            </a:r>
            <a:r>
              <a:rPr dirty="0" sz="1700" spc="70">
                <a:latin typeface="Arial"/>
                <a:cs typeface="Arial"/>
              </a:rPr>
              <a:t>Mandelbrot</a:t>
            </a:r>
            <a:r>
              <a:rPr dirty="0" sz="1700" spc="105">
                <a:latin typeface="Arial"/>
                <a:cs typeface="Arial"/>
              </a:rPr>
              <a:t> </a:t>
            </a:r>
            <a:r>
              <a:rPr dirty="0" sz="1700" spc="-25">
                <a:latin typeface="Arial"/>
                <a:cs typeface="Arial"/>
              </a:rPr>
              <a:t>set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20700" y="1867814"/>
            <a:ext cx="4203700" cy="111887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93345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735"/>
              </a:spcBef>
            </a:pP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Practical</a:t>
            </a:r>
            <a:r>
              <a:rPr dirty="0" sz="1450" spc="12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10">
                <a:solidFill>
                  <a:srgbClr val="005493"/>
                </a:solidFill>
                <a:latin typeface="Lucida Sans Unicode"/>
                <a:cs typeface="Lucida Sans Unicode"/>
              </a:rPr>
              <a:t>issues</a:t>
            </a:r>
            <a:endParaRPr sz="1450">
              <a:latin typeface="Lucida Sans Unicode"/>
              <a:cs typeface="Lucida Sans Unicode"/>
            </a:endParaRPr>
          </a:p>
          <a:p>
            <a:pPr marL="474345" indent="-157480">
              <a:lnSpc>
                <a:spcPct val="100000"/>
              </a:lnSpc>
              <a:spcBef>
                <a:spcPts val="570"/>
              </a:spcBef>
              <a:buSzPct val="127586"/>
              <a:buFont typeface="Calibri"/>
              <a:buChar char="•"/>
              <a:tabLst>
                <a:tab pos="474980" algn="l"/>
              </a:tabLst>
            </a:pPr>
            <a:r>
              <a:rPr dirty="0" sz="1450">
                <a:latin typeface="Lucida Sans Unicode"/>
                <a:cs typeface="Lucida Sans Unicode"/>
              </a:rPr>
              <a:t>Cannot</a:t>
            </a:r>
            <a:r>
              <a:rPr dirty="0" sz="1450" spc="13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plot</a:t>
            </a:r>
            <a:r>
              <a:rPr dirty="0" sz="1450" spc="13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infinitely</a:t>
            </a:r>
            <a:r>
              <a:rPr dirty="0" sz="1450" spc="13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many</a:t>
            </a:r>
            <a:r>
              <a:rPr dirty="0" sz="1450" spc="135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points.</a:t>
            </a:r>
            <a:endParaRPr sz="1450">
              <a:latin typeface="Lucida Sans Unicode"/>
              <a:cs typeface="Lucida Sans Unicode"/>
            </a:endParaRPr>
          </a:p>
          <a:p>
            <a:pPr marL="474345" indent="-157480">
              <a:lnSpc>
                <a:spcPct val="100000"/>
              </a:lnSpc>
              <a:spcBef>
                <a:spcPts val="575"/>
              </a:spcBef>
              <a:buSzPct val="127586"/>
              <a:buFont typeface="Calibri"/>
              <a:buChar char="•"/>
              <a:tabLst>
                <a:tab pos="474980" algn="l"/>
              </a:tabLst>
            </a:pPr>
            <a:r>
              <a:rPr dirty="0" sz="1450">
                <a:latin typeface="Lucida Sans Unicode"/>
                <a:cs typeface="Lucida Sans Unicode"/>
              </a:rPr>
              <a:t>Cannot</a:t>
            </a:r>
            <a:r>
              <a:rPr dirty="0" sz="1450" spc="14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iterate</a:t>
            </a:r>
            <a:r>
              <a:rPr dirty="0" sz="1450" spc="14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infinitely</a:t>
            </a:r>
            <a:r>
              <a:rPr dirty="0" sz="1450" spc="14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many</a:t>
            </a:r>
            <a:r>
              <a:rPr dirty="0" sz="1450" spc="140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times.</a:t>
            </a:r>
            <a:endParaRPr sz="1450">
              <a:latin typeface="Lucida Sans Unicode"/>
              <a:cs typeface="Lucida Sans Unicode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7447" y="1982393"/>
            <a:ext cx="3148495" cy="2905531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508000" y="3520668"/>
            <a:ext cx="5295900" cy="108077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86995" rIns="0" bIns="0" rtlCol="0" vert="horz">
            <a:spAutoFit/>
          </a:bodyPr>
          <a:lstStyle/>
          <a:p>
            <a:pPr marL="120650">
              <a:lnSpc>
                <a:spcPct val="100000"/>
              </a:lnSpc>
              <a:spcBef>
                <a:spcPts val="685"/>
              </a:spcBef>
            </a:pP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Approximate</a:t>
            </a:r>
            <a:r>
              <a:rPr dirty="0" sz="1450" spc="10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solution</a:t>
            </a:r>
            <a:r>
              <a:rPr dirty="0" sz="1450" spc="11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for</a:t>
            </a:r>
            <a:r>
              <a:rPr dirty="0" sz="1450" spc="11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first</a:t>
            </a:r>
            <a:r>
              <a:rPr dirty="0" sz="1450" spc="10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20">
                <a:solidFill>
                  <a:srgbClr val="005493"/>
                </a:solidFill>
                <a:latin typeface="Lucida Sans Unicode"/>
                <a:cs typeface="Lucida Sans Unicode"/>
              </a:rPr>
              <a:t>issue</a:t>
            </a:r>
            <a:endParaRPr sz="1450">
              <a:latin typeface="Lucida Sans Unicode"/>
              <a:cs typeface="Lucida Sans Unicode"/>
            </a:endParaRPr>
          </a:p>
          <a:p>
            <a:pPr marL="466090" indent="-158115">
              <a:lnSpc>
                <a:spcPct val="100000"/>
              </a:lnSpc>
              <a:spcBef>
                <a:spcPts val="575"/>
              </a:spcBef>
              <a:buSzPct val="127586"/>
              <a:buFont typeface="Calibri"/>
              <a:buChar char="•"/>
              <a:tabLst>
                <a:tab pos="466725" algn="l"/>
              </a:tabLst>
            </a:pPr>
            <a:r>
              <a:rPr dirty="0" sz="1450">
                <a:latin typeface="Lucida Sans Unicode"/>
                <a:cs typeface="Lucida Sans Unicode"/>
              </a:rPr>
              <a:t>Sample</a:t>
            </a:r>
            <a:r>
              <a:rPr dirty="0" sz="1450" spc="6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from</a:t>
            </a:r>
            <a:r>
              <a:rPr dirty="0" sz="1450" spc="6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an</a:t>
            </a:r>
            <a:r>
              <a:rPr dirty="0" sz="1450" spc="65">
                <a:latin typeface="Lucida Sans Unicode"/>
                <a:cs typeface="Lucida Sans Unicode"/>
              </a:rPr>
              <a:t> </a:t>
            </a:r>
            <a:r>
              <a:rPr dirty="0" sz="1450" spc="-75" i="1">
                <a:latin typeface="Lucida Sans Italic"/>
                <a:cs typeface="Lucida Sans Italic"/>
              </a:rPr>
              <a:t>N</a:t>
            </a:r>
            <a:r>
              <a:rPr dirty="0" sz="1450" spc="-75">
                <a:latin typeface="Lucida Sans Unicode"/>
                <a:cs typeface="Lucida Sans Unicode"/>
              </a:rPr>
              <a:t>-</a:t>
            </a:r>
            <a:r>
              <a:rPr dirty="0" sz="1450" spc="-165">
                <a:latin typeface="Lucida Sans Unicode"/>
                <a:cs typeface="Lucida Sans Unicode"/>
              </a:rPr>
              <a:t>by-</a:t>
            </a:r>
            <a:r>
              <a:rPr dirty="0" sz="1450" i="1">
                <a:latin typeface="Lucida Sans Italic"/>
                <a:cs typeface="Lucida Sans Italic"/>
              </a:rPr>
              <a:t>N</a:t>
            </a:r>
            <a:r>
              <a:rPr dirty="0" sz="1450" spc="65" i="1">
                <a:latin typeface="Lucida Sans Italic"/>
                <a:cs typeface="Lucida Sans Italic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grid</a:t>
            </a:r>
            <a:r>
              <a:rPr dirty="0" sz="1450" spc="6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of</a:t>
            </a:r>
            <a:r>
              <a:rPr dirty="0" sz="1450" spc="6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points</a:t>
            </a:r>
            <a:r>
              <a:rPr dirty="0" sz="1450" spc="6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in</a:t>
            </a:r>
            <a:r>
              <a:rPr dirty="0" sz="1450" spc="6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the</a:t>
            </a:r>
            <a:r>
              <a:rPr dirty="0" sz="1450" spc="65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plane.</a:t>
            </a:r>
            <a:endParaRPr sz="1450">
              <a:latin typeface="Lucida Sans Unicode"/>
              <a:cs typeface="Lucida Sans Unicode"/>
            </a:endParaRPr>
          </a:p>
          <a:p>
            <a:pPr marL="466090" indent="-158115">
              <a:lnSpc>
                <a:spcPct val="100000"/>
              </a:lnSpc>
              <a:spcBef>
                <a:spcPts val="570"/>
              </a:spcBef>
              <a:buSzPct val="127586"/>
              <a:buFont typeface="Calibri"/>
              <a:buChar char="•"/>
              <a:tabLst>
                <a:tab pos="466725" algn="l"/>
              </a:tabLst>
            </a:pPr>
            <a:r>
              <a:rPr dirty="0" sz="1450">
                <a:latin typeface="Lucida Sans Unicode"/>
                <a:cs typeface="Lucida Sans Unicode"/>
              </a:rPr>
              <a:t>Zoom</a:t>
            </a:r>
            <a:r>
              <a:rPr dirty="0" sz="1450" spc="7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in</a:t>
            </a:r>
            <a:r>
              <a:rPr dirty="0" sz="1450" spc="7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to</a:t>
            </a:r>
            <a:r>
              <a:rPr dirty="0" sz="1450" spc="7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see</a:t>
            </a:r>
            <a:r>
              <a:rPr dirty="0" sz="1450" spc="8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more</a:t>
            </a:r>
            <a:r>
              <a:rPr dirty="0" sz="1450" spc="7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detail</a:t>
            </a:r>
            <a:r>
              <a:rPr dirty="0" sz="1450" spc="7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(stay</a:t>
            </a:r>
            <a:r>
              <a:rPr dirty="0" sz="1450" spc="80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tuned!).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-25"/>
              <a:t>42</a:t>
            </a:fld>
          </a:p>
        </p:txBody>
      </p:sp>
      <p:sp>
        <p:nvSpPr>
          <p:cNvPr id="7" name="object 7" descr=""/>
          <p:cNvSpPr txBox="1"/>
          <p:nvPr/>
        </p:nvSpPr>
        <p:spPr>
          <a:xfrm>
            <a:off x="520700" y="5135371"/>
            <a:ext cx="5600700" cy="117030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82550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650"/>
              </a:spcBef>
            </a:pP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Approximate</a:t>
            </a:r>
            <a:r>
              <a:rPr dirty="0" sz="1450" spc="114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solution</a:t>
            </a:r>
            <a:r>
              <a:rPr dirty="0" sz="1450" spc="12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for</a:t>
            </a:r>
            <a:r>
              <a:rPr dirty="0" sz="1450" spc="12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second</a:t>
            </a:r>
            <a:r>
              <a:rPr dirty="0" sz="1450" spc="12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20">
                <a:solidFill>
                  <a:srgbClr val="005493"/>
                </a:solidFill>
                <a:latin typeface="Lucida Sans Unicode"/>
                <a:cs typeface="Lucida Sans Unicode"/>
              </a:rPr>
              <a:t>issue</a:t>
            </a:r>
            <a:endParaRPr sz="1450">
              <a:latin typeface="Lucida Sans Unicode"/>
              <a:cs typeface="Lucida Sans Unicode"/>
            </a:endParaRPr>
          </a:p>
          <a:p>
            <a:pPr marL="474345" indent="-157480">
              <a:lnSpc>
                <a:spcPct val="100000"/>
              </a:lnSpc>
              <a:spcBef>
                <a:spcPts val="570"/>
              </a:spcBef>
              <a:buSzPct val="127586"/>
              <a:buFont typeface="Calibri"/>
              <a:buChar char="•"/>
              <a:tabLst>
                <a:tab pos="474980" algn="l"/>
              </a:tabLst>
            </a:pPr>
            <a:r>
              <a:rPr dirty="0" sz="1450">
                <a:latin typeface="Lucida Sans Unicode"/>
                <a:cs typeface="Lucida Sans Unicode"/>
              </a:rPr>
              <a:t>Fact:</a:t>
            </a:r>
            <a:r>
              <a:rPr dirty="0" sz="1450" spc="35">
                <a:latin typeface="Lucida Sans Unicode"/>
                <a:cs typeface="Lucida Sans Unicode"/>
              </a:rPr>
              <a:t>  </a:t>
            </a:r>
            <a:r>
              <a:rPr dirty="0" sz="1450">
                <a:latin typeface="Lucida Sans Unicode"/>
                <a:cs typeface="Lucida Sans Unicode"/>
              </a:rPr>
              <a:t>if</a:t>
            </a:r>
            <a:r>
              <a:rPr dirty="0" sz="1450" spc="50">
                <a:latin typeface="Lucida Sans Unicode"/>
                <a:cs typeface="Lucida Sans Unicode"/>
              </a:rPr>
              <a:t> </a:t>
            </a:r>
            <a:r>
              <a:rPr dirty="0" sz="1450" spc="-160">
                <a:latin typeface="Lucida Sans Unicode"/>
                <a:cs typeface="Lucida Sans Unicode"/>
              </a:rPr>
              <a:t>|</a:t>
            </a:r>
            <a:r>
              <a:rPr dirty="0" sz="1450" spc="40">
                <a:latin typeface="Lucida Sans Unicode"/>
                <a:cs typeface="Lucida Sans Unicode"/>
              </a:rPr>
              <a:t> </a:t>
            </a:r>
            <a:r>
              <a:rPr dirty="0" sz="1450" i="1">
                <a:latin typeface="Lucida Sans Italic"/>
                <a:cs typeface="Lucida Sans Italic"/>
              </a:rPr>
              <a:t>z</a:t>
            </a:r>
            <a:r>
              <a:rPr dirty="0" baseline="-5555" sz="1500" i="1">
                <a:latin typeface="Lucida Sans Italic"/>
                <a:cs typeface="Lucida Sans Italic"/>
              </a:rPr>
              <a:t>t</a:t>
            </a:r>
            <a:r>
              <a:rPr dirty="0" baseline="-5555" sz="1500" spc="270" i="1">
                <a:latin typeface="Lucida Sans Italic"/>
                <a:cs typeface="Lucida Sans Italic"/>
              </a:rPr>
              <a:t> </a:t>
            </a:r>
            <a:r>
              <a:rPr dirty="0" sz="1450" spc="-160">
                <a:latin typeface="Lucida Sans Unicode"/>
                <a:cs typeface="Lucida Sans Unicode"/>
              </a:rPr>
              <a:t>|</a:t>
            </a:r>
            <a:r>
              <a:rPr dirty="0" sz="1450" spc="45">
                <a:latin typeface="Lucida Sans Unicode"/>
                <a:cs typeface="Lucida Sans Unicode"/>
              </a:rPr>
              <a:t> </a:t>
            </a:r>
            <a:r>
              <a:rPr dirty="0" sz="1450" spc="-225">
                <a:latin typeface="Lucida Sans Unicode"/>
                <a:cs typeface="Lucida Sans Unicode"/>
              </a:rPr>
              <a:t>&gt;</a:t>
            </a:r>
            <a:r>
              <a:rPr dirty="0" sz="1450" spc="4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2</a:t>
            </a:r>
            <a:r>
              <a:rPr dirty="0" sz="1450" spc="4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for</a:t>
            </a:r>
            <a:r>
              <a:rPr dirty="0" sz="1450" spc="4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any</a:t>
            </a:r>
            <a:r>
              <a:rPr dirty="0" sz="1450" spc="40">
                <a:latin typeface="Lucida Sans Unicode"/>
                <a:cs typeface="Lucida Sans Unicode"/>
              </a:rPr>
              <a:t> </a:t>
            </a:r>
            <a:r>
              <a:rPr dirty="0" sz="1450" i="1">
                <a:latin typeface="Lucida Sans Italic"/>
                <a:cs typeface="Lucida Sans Italic"/>
              </a:rPr>
              <a:t>t</a:t>
            </a:r>
            <a:r>
              <a:rPr dirty="0" sz="1450">
                <a:latin typeface="Lucida Sans Unicode"/>
                <a:cs typeface="Lucida Sans Unicode"/>
              </a:rPr>
              <a:t>,</a:t>
            </a:r>
            <a:r>
              <a:rPr dirty="0" sz="1450" spc="4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then</a:t>
            </a:r>
            <a:r>
              <a:rPr dirty="0" sz="1450" spc="40">
                <a:latin typeface="Lucida Sans Unicode"/>
                <a:cs typeface="Lucida Sans Unicode"/>
              </a:rPr>
              <a:t> </a:t>
            </a:r>
            <a:r>
              <a:rPr dirty="0" sz="1450" i="1">
                <a:latin typeface="Lucida Sans Italic"/>
                <a:cs typeface="Lucida Sans Italic"/>
              </a:rPr>
              <a:t>z</a:t>
            </a:r>
            <a:r>
              <a:rPr dirty="0" sz="1450" spc="40" i="1">
                <a:latin typeface="Lucida Sans Italic"/>
                <a:cs typeface="Lucida Sans Italic"/>
              </a:rPr>
              <a:t> </a:t>
            </a:r>
            <a:r>
              <a:rPr dirty="0" sz="1450" i="1">
                <a:latin typeface="Lucida Sans Italic"/>
                <a:cs typeface="Lucida Sans Italic"/>
              </a:rPr>
              <a:t>is</a:t>
            </a:r>
            <a:r>
              <a:rPr dirty="0" sz="1450" spc="45" i="1">
                <a:latin typeface="Lucida Sans Italic"/>
                <a:cs typeface="Lucida Sans Italic"/>
              </a:rPr>
              <a:t> </a:t>
            </a:r>
            <a:r>
              <a:rPr dirty="0" sz="1450" i="1">
                <a:latin typeface="Lucida Sans Italic"/>
                <a:cs typeface="Lucida Sans Italic"/>
              </a:rPr>
              <a:t>not</a:t>
            </a:r>
            <a:r>
              <a:rPr dirty="0" sz="1450" spc="40" i="1">
                <a:latin typeface="Lucida Sans Italic"/>
                <a:cs typeface="Lucida Sans Italic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in</a:t>
            </a:r>
            <a:r>
              <a:rPr dirty="0" sz="1450" spc="4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the</a:t>
            </a:r>
            <a:r>
              <a:rPr dirty="0" sz="1450" spc="45">
                <a:latin typeface="Lucida Sans Unicode"/>
                <a:cs typeface="Lucida Sans Unicode"/>
              </a:rPr>
              <a:t> </a:t>
            </a:r>
            <a:r>
              <a:rPr dirty="0" sz="1450" spc="-20">
                <a:latin typeface="Lucida Sans Unicode"/>
                <a:cs typeface="Lucida Sans Unicode"/>
              </a:rPr>
              <a:t>set.</a:t>
            </a:r>
            <a:endParaRPr sz="1450">
              <a:latin typeface="Lucida Sans Unicode"/>
              <a:cs typeface="Lucida Sans Unicode"/>
            </a:endParaRPr>
          </a:p>
          <a:p>
            <a:pPr marL="474345" indent="-157480">
              <a:lnSpc>
                <a:spcPct val="100000"/>
              </a:lnSpc>
              <a:spcBef>
                <a:spcPts val="975"/>
              </a:spcBef>
              <a:buSzPct val="127586"/>
              <a:buFont typeface="Calibri"/>
              <a:buChar char="•"/>
              <a:tabLst>
                <a:tab pos="474980" algn="l"/>
              </a:tabLst>
            </a:pPr>
            <a:r>
              <a:rPr dirty="0" baseline="3831" sz="2175" spc="-37">
                <a:latin typeface="Lucida Sans Unicode"/>
                <a:cs typeface="Lucida Sans Unicode"/>
              </a:rPr>
              <a:t>Pseudo-</a:t>
            </a:r>
            <a:r>
              <a:rPr dirty="0" baseline="3831" sz="2175">
                <a:latin typeface="Lucida Sans Unicode"/>
                <a:cs typeface="Lucida Sans Unicode"/>
              </a:rPr>
              <a:t>fact:</a:t>
            </a:r>
            <a:r>
              <a:rPr dirty="0" baseline="3831" sz="2175" spc="44">
                <a:latin typeface="Lucida Sans Unicode"/>
                <a:cs typeface="Lucida Sans Unicode"/>
              </a:rPr>
              <a:t>  </a:t>
            </a:r>
            <a:r>
              <a:rPr dirty="0" baseline="3831" sz="2175">
                <a:latin typeface="Lucida Sans Unicode"/>
                <a:cs typeface="Lucida Sans Unicode"/>
              </a:rPr>
              <a:t>if</a:t>
            </a:r>
            <a:r>
              <a:rPr dirty="0" baseline="3831" sz="2175" spc="67">
                <a:latin typeface="Lucida Sans Unicode"/>
                <a:cs typeface="Lucida Sans Unicode"/>
              </a:rPr>
              <a:t> </a:t>
            </a:r>
            <a:r>
              <a:rPr dirty="0" baseline="3831" sz="2175" spc="-240">
                <a:latin typeface="Lucida Sans Unicode"/>
                <a:cs typeface="Lucida Sans Unicode"/>
              </a:rPr>
              <a:t>|</a:t>
            </a:r>
            <a:r>
              <a:rPr dirty="0" baseline="3831" sz="2175" spc="52">
                <a:latin typeface="Lucida Sans Unicode"/>
                <a:cs typeface="Lucida Sans Unicode"/>
              </a:rPr>
              <a:t> </a:t>
            </a:r>
            <a:r>
              <a:rPr dirty="0" baseline="3831" sz="2175" i="1">
                <a:latin typeface="Lucida Sans Italic"/>
                <a:cs typeface="Lucida Sans Italic"/>
              </a:rPr>
              <a:t>z</a:t>
            </a:r>
            <a:r>
              <a:rPr dirty="0" sz="1000">
                <a:latin typeface="Lucida Sans Unicode"/>
                <a:cs typeface="Lucida Sans Unicode"/>
              </a:rPr>
              <a:t>255</a:t>
            </a:r>
            <a:r>
              <a:rPr dirty="0" sz="1000" spc="175">
                <a:latin typeface="Lucida Sans Unicode"/>
                <a:cs typeface="Lucida Sans Unicode"/>
              </a:rPr>
              <a:t> </a:t>
            </a:r>
            <a:r>
              <a:rPr dirty="0" baseline="3831" sz="2175" spc="-240">
                <a:latin typeface="Lucida Sans Unicode"/>
                <a:cs typeface="Lucida Sans Unicode"/>
              </a:rPr>
              <a:t>|</a:t>
            </a:r>
            <a:r>
              <a:rPr dirty="0" baseline="3831" sz="2175" spc="60">
                <a:latin typeface="Lucida Sans Unicode"/>
                <a:cs typeface="Lucida Sans Unicode"/>
              </a:rPr>
              <a:t> </a:t>
            </a:r>
            <a:r>
              <a:rPr dirty="0" baseline="3831" sz="2175">
                <a:latin typeface="Meiryo UI"/>
                <a:cs typeface="Meiryo UI"/>
              </a:rPr>
              <a:t>≤ </a:t>
            </a:r>
            <a:r>
              <a:rPr dirty="0" baseline="3831" sz="2175">
                <a:latin typeface="Lucida Sans Unicode"/>
                <a:cs typeface="Lucida Sans Unicode"/>
              </a:rPr>
              <a:t>2</a:t>
            </a:r>
            <a:r>
              <a:rPr dirty="0" baseline="3831" sz="2175" spc="52">
                <a:latin typeface="Lucida Sans Unicode"/>
                <a:cs typeface="Lucida Sans Unicode"/>
              </a:rPr>
              <a:t> </a:t>
            </a:r>
            <a:r>
              <a:rPr dirty="0" baseline="3831" sz="2175">
                <a:latin typeface="Lucida Sans Unicode"/>
                <a:cs typeface="Lucida Sans Unicode"/>
              </a:rPr>
              <a:t>then</a:t>
            </a:r>
            <a:r>
              <a:rPr dirty="0" baseline="3831" sz="2175" spc="60">
                <a:latin typeface="Lucida Sans Unicode"/>
                <a:cs typeface="Lucida Sans Unicode"/>
              </a:rPr>
              <a:t> </a:t>
            </a:r>
            <a:r>
              <a:rPr dirty="0" baseline="3831" sz="2175" i="1">
                <a:latin typeface="Lucida Sans Italic"/>
                <a:cs typeface="Lucida Sans Italic"/>
              </a:rPr>
              <a:t>z</a:t>
            </a:r>
            <a:r>
              <a:rPr dirty="0" baseline="3831" sz="2175" spc="52" i="1">
                <a:latin typeface="Lucida Sans Italic"/>
                <a:cs typeface="Lucida Sans Italic"/>
              </a:rPr>
              <a:t> </a:t>
            </a:r>
            <a:r>
              <a:rPr dirty="0" baseline="3831" sz="2175">
                <a:latin typeface="Lucida Sans Unicode"/>
                <a:cs typeface="Lucida Sans Unicode"/>
              </a:rPr>
              <a:t>is</a:t>
            </a:r>
            <a:r>
              <a:rPr dirty="0" baseline="3831" sz="2175" spc="52">
                <a:latin typeface="Lucida Sans Unicode"/>
                <a:cs typeface="Lucida Sans Unicode"/>
              </a:rPr>
              <a:t> </a:t>
            </a:r>
            <a:r>
              <a:rPr dirty="0" baseline="3831" sz="2175">
                <a:latin typeface="Lucida Sans Unicode"/>
                <a:cs typeface="Lucida Sans Unicode"/>
              </a:rPr>
              <a:t>"likely"</a:t>
            </a:r>
            <a:r>
              <a:rPr dirty="0" baseline="3831" sz="2175" spc="60">
                <a:latin typeface="Lucida Sans Unicode"/>
                <a:cs typeface="Lucida Sans Unicode"/>
              </a:rPr>
              <a:t> </a:t>
            </a:r>
            <a:r>
              <a:rPr dirty="0" baseline="3831" sz="2175">
                <a:latin typeface="Lucida Sans Unicode"/>
                <a:cs typeface="Lucida Sans Unicode"/>
              </a:rPr>
              <a:t>in</a:t>
            </a:r>
            <a:r>
              <a:rPr dirty="0" baseline="3831" sz="2175" spc="52">
                <a:latin typeface="Lucida Sans Unicode"/>
                <a:cs typeface="Lucida Sans Unicode"/>
              </a:rPr>
              <a:t> </a:t>
            </a:r>
            <a:r>
              <a:rPr dirty="0" baseline="3831" sz="2175">
                <a:latin typeface="Lucida Sans Unicode"/>
                <a:cs typeface="Lucida Sans Unicode"/>
              </a:rPr>
              <a:t>the</a:t>
            </a:r>
            <a:r>
              <a:rPr dirty="0" baseline="3831" sz="2175" spc="52">
                <a:latin typeface="Lucida Sans Unicode"/>
                <a:cs typeface="Lucida Sans Unicode"/>
              </a:rPr>
              <a:t> </a:t>
            </a:r>
            <a:r>
              <a:rPr dirty="0" baseline="3831" sz="2175" spc="-30">
                <a:latin typeface="Lucida Sans Unicode"/>
                <a:cs typeface="Lucida Sans Unicode"/>
              </a:rPr>
              <a:t>set.</a:t>
            </a:r>
            <a:endParaRPr baseline="3831" sz="2175">
              <a:latin typeface="Lucida Sans Unicode"/>
              <a:cs typeface="Lucida Sans Unicode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375400" y="5338800"/>
            <a:ext cx="3060700" cy="71247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5720" rIns="0" bIns="0" rtlCol="0" vert="horz">
            <a:spAutoFit/>
          </a:bodyPr>
          <a:lstStyle/>
          <a:p>
            <a:pPr marL="126364" marR="125730">
              <a:lnSpc>
                <a:spcPct val="121800"/>
              </a:lnSpc>
              <a:spcBef>
                <a:spcPts val="360"/>
              </a:spcBef>
            </a:pP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Important</a:t>
            </a:r>
            <a:r>
              <a:rPr dirty="0" sz="1450" spc="114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note:</a:t>
            </a:r>
            <a:r>
              <a:rPr dirty="0" sz="1450" spc="114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Solutions </a:t>
            </a:r>
            <a:r>
              <a:rPr dirty="0" sz="1450">
                <a:latin typeface="Lucida Sans Unicode"/>
                <a:cs typeface="Lucida Sans Unicode"/>
              </a:rPr>
              <a:t>imply</a:t>
            </a:r>
            <a:r>
              <a:rPr dirty="0" sz="1450" spc="16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significant</a:t>
            </a:r>
            <a:r>
              <a:rPr dirty="0" sz="1450" spc="160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computation.</a:t>
            </a:r>
            <a:endParaRPr sz="1450">
              <a:latin typeface="Lucida Sans Unicode"/>
              <a:cs typeface="Lucida Sans Unicode"/>
            </a:endParaRPr>
          </a:p>
        </p:txBody>
      </p:sp>
      <p:graphicFrame>
        <p:nvGraphicFramePr>
          <p:cNvPr id="9" name="object 9" descr=""/>
          <p:cNvGraphicFramePr>
            <a:graphicFrameLocks noGrp="1"/>
          </p:cNvGraphicFramePr>
          <p:nvPr/>
        </p:nvGraphicFramePr>
        <p:xfrm>
          <a:off x="6194361" y="2226277"/>
          <a:ext cx="3251835" cy="2640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300"/>
                <a:gridCol w="114300"/>
                <a:gridCol w="114300"/>
                <a:gridCol w="114300"/>
                <a:gridCol w="114300"/>
                <a:gridCol w="114300"/>
                <a:gridCol w="114300"/>
                <a:gridCol w="114300"/>
                <a:gridCol w="114300"/>
                <a:gridCol w="114300"/>
                <a:gridCol w="187960"/>
                <a:gridCol w="132715"/>
                <a:gridCol w="187960"/>
                <a:gridCol w="114300"/>
                <a:gridCol w="114300"/>
                <a:gridCol w="114300"/>
                <a:gridCol w="114300"/>
                <a:gridCol w="114300"/>
                <a:gridCol w="114300"/>
                <a:gridCol w="114300"/>
                <a:gridCol w="114300"/>
                <a:gridCol w="114300"/>
                <a:gridCol w="114300"/>
                <a:gridCol w="114300"/>
                <a:gridCol w="114300"/>
                <a:gridCol w="114300"/>
                <a:gridCol w="114300"/>
              </a:tblGrid>
              <a:tr h="1257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310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310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</a:tr>
              <a:tr h="1257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310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310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</a:tr>
              <a:tr h="1257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310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310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</a:tr>
              <a:tr h="1257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310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310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</a:tr>
              <a:tr h="1257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310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310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</a:tr>
              <a:tr h="1257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310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310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</a:tr>
              <a:tr h="1257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310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310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</a:tr>
              <a:tr h="1257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310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310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</a:tr>
              <a:tr h="1257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310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310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</a:tr>
              <a:tr h="1257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310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310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</a:tr>
              <a:tr h="1257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310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310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</a:tr>
              <a:tr h="1257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310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310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</a:tr>
              <a:tr h="1257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  <a:spcBef>
                          <a:spcPts val="95"/>
                        </a:spcBef>
                      </a:pPr>
                      <a:r>
                        <a:rPr dirty="0" sz="750" spc="-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(</a:t>
                      </a:r>
                      <a:r>
                        <a:rPr dirty="0" sz="750" spc="-20" b="0">
                          <a:solidFill>
                            <a:srgbClr val="FFFFFF"/>
                          </a:solidFill>
                          <a:latin typeface="Brush Script Std"/>
                          <a:cs typeface="Brush Script Std"/>
                        </a:rPr>
                        <a:t>−</a:t>
                      </a:r>
                      <a:r>
                        <a:rPr dirty="0" sz="750" spc="-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0.</a:t>
                      </a:r>
                      <a:endParaRPr sz="7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2065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800"/>
                        </a:lnSpc>
                        <a:spcBef>
                          <a:spcPts val="95"/>
                        </a:spcBef>
                      </a:pPr>
                      <a:r>
                        <a:rPr dirty="0" sz="7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5</a:t>
                      </a:r>
                      <a:endParaRPr sz="7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2065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0795">
                        <a:lnSpc>
                          <a:spcPts val="800"/>
                        </a:lnSpc>
                        <a:spcBef>
                          <a:spcPts val="95"/>
                        </a:spcBef>
                      </a:pPr>
                      <a:r>
                        <a:rPr dirty="0" sz="7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,</a:t>
                      </a:r>
                      <a:r>
                        <a:rPr dirty="0" sz="750" spc="13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75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0)</a:t>
                      </a:r>
                      <a:endParaRPr sz="7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12065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</a:tr>
              <a:tr h="1257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310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310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</a:tr>
              <a:tr h="1257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310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310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</a:tr>
              <a:tr h="1257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310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310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</a:tr>
              <a:tr h="1257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310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310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</a:tr>
              <a:tr h="1257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310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310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</a:tr>
              <a:tr h="1257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310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310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</a:tr>
              <a:tr h="1257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310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310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</a:tr>
              <a:tr h="1257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310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310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D5D5D5"/>
                      </a:solidFill>
                      <a:prstDash val="solid"/>
                    </a:lnL>
                    <a:lnR w="6350">
                      <a:solidFill>
                        <a:srgbClr val="D5D5D5"/>
                      </a:solidFill>
                      <a:prstDash val="solid"/>
                    </a:lnR>
                    <a:lnT w="6350">
                      <a:solidFill>
                        <a:srgbClr val="D5D5D5"/>
                      </a:solidFill>
                      <a:prstDash val="solid"/>
                    </a:lnT>
                    <a:lnB w="6350">
                      <a:solidFill>
                        <a:srgbClr val="D5D5D5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0700" y="1581745"/>
            <a:ext cx="9017635" cy="0"/>
          </a:xfrm>
          <a:custGeom>
            <a:avLst/>
            <a:gdLst/>
            <a:ahLst/>
            <a:cxnLst/>
            <a:rect l="l" t="t" r="r" b="b"/>
            <a:pathLst>
              <a:path w="9017635" h="0">
                <a:moveTo>
                  <a:pt x="0" y="0"/>
                </a:moveTo>
                <a:lnTo>
                  <a:pt x="9017020" y="0"/>
                </a:lnTo>
              </a:path>
            </a:pathLst>
          </a:custGeom>
          <a:ln w="52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Complex</a:t>
            </a:r>
            <a:r>
              <a:rPr dirty="0" spc="225"/>
              <a:t> </a:t>
            </a:r>
            <a:r>
              <a:rPr dirty="0"/>
              <a:t>number</a:t>
            </a:r>
            <a:r>
              <a:rPr dirty="0" spc="229"/>
              <a:t> </a:t>
            </a:r>
            <a:r>
              <a:rPr dirty="0"/>
              <a:t>client:</a:t>
            </a:r>
            <a:r>
              <a:rPr dirty="0" spc="225"/>
              <a:t> </a:t>
            </a:r>
            <a:r>
              <a:rPr dirty="0" spc="70"/>
              <a:t>Mandelbrot</a:t>
            </a:r>
            <a:r>
              <a:rPr dirty="0" spc="229"/>
              <a:t> </a:t>
            </a:r>
            <a:r>
              <a:rPr dirty="0"/>
              <a:t>set</a:t>
            </a:r>
            <a:r>
              <a:rPr dirty="0" spc="229"/>
              <a:t> </a:t>
            </a:r>
            <a:r>
              <a:rPr dirty="0"/>
              <a:t>visualization</a:t>
            </a:r>
            <a:r>
              <a:rPr dirty="0" spc="225"/>
              <a:t> </a:t>
            </a:r>
            <a:r>
              <a:rPr dirty="0"/>
              <a:t>(helper</a:t>
            </a:r>
            <a:r>
              <a:rPr dirty="0" spc="229"/>
              <a:t> </a:t>
            </a:r>
            <a:r>
              <a:rPr dirty="0" spc="-10"/>
              <a:t>method)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520700" y="1893239"/>
            <a:ext cx="5600700" cy="114490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83185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655"/>
              </a:spcBef>
            </a:pPr>
            <a:r>
              <a:rPr dirty="0" sz="1450">
                <a:latin typeface="Lucida Sans Unicode"/>
                <a:cs typeface="Lucida Sans Unicode"/>
              </a:rPr>
              <a:t>Mandelbrot</a:t>
            </a:r>
            <a:r>
              <a:rPr dirty="0" sz="1450" spc="9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function</a:t>
            </a:r>
            <a:r>
              <a:rPr dirty="0" sz="1450" spc="10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of</a:t>
            </a:r>
            <a:r>
              <a:rPr dirty="0" sz="1450" spc="10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a</a:t>
            </a:r>
            <a:r>
              <a:rPr dirty="0" sz="1450" spc="9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complex</a:t>
            </a:r>
            <a:r>
              <a:rPr dirty="0" sz="1450" spc="100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number.</a:t>
            </a:r>
            <a:endParaRPr sz="1450">
              <a:latin typeface="Lucida Sans Unicode"/>
              <a:cs typeface="Lucida Sans Unicode"/>
            </a:endParaRPr>
          </a:p>
          <a:p>
            <a:pPr marL="474345" indent="-157480">
              <a:lnSpc>
                <a:spcPct val="100000"/>
              </a:lnSpc>
              <a:spcBef>
                <a:spcPts val="575"/>
              </a:spcBef>
              <a:buSzPct val="127586"/>
              <a:buFont typeface="Calibri"/>
              <a:buChar char="•"/>
              <a:tabLst>
                <a:tab pos="474980" algn="l"/>
              </a:tabLst>
            </a:pPr>
            <a:r>
              <a:rPr dirty="0" sz="1450">
                <a:latin typeface="Lucida Sans Unicode"/>
                <a:cs typeface="Lucida Sans Unicode"/>
              </a:rPr>
              <a:t>Returns</a:t>
            </a:r>
            <a:r>
              <a:rPr dirty="0" sz="1450" spc="6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WHITE</a:t>
            </a:r>
            <a:r>
              <a:rPr dirty="0" sz="1450" spc="6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if</a:t>
            </a:r>
            <a:r>
              <a:rPr dirty="0" sz="1450" spc="7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the</a:t>
            </a:r>
            <a:r>
              <a:rPr dirty="0" sz="1450" spc="6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number</a:t>
            </a:r>
            <a:r>
              <a:rPr dirty="0" sz="1450" spc="6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is</a:t>
            </a:r>
            <a:r>
              <a:rPr dirty="0" sz="1450" spc="7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not</a:t>
            </a:r>
            <a:r>
              <a:rPr dirty="0" sz="1450" spc="6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in</a:t>
            </a:r>
            <a:r>
              <a:rPr dirty="0" sz="1450" spc="6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the</a:t>
            </a:r>
            <a:r>
              <a:rPr dirty="0" sz="1450" spc="70">
                <a:latin typeface="Lucida Sans Unicode"/>
                <a:cs typeface="Lucida Sans Unicode"/>
              </a:rPr>
              <a:t> </a:t>
            </a:r>
            <a:r>
              <a:rPr dirty="0" sz="1450" spc="-20">
                <a:latin typeface="Lucida Sans Unicode"/>
                <a:cs typeface="Lucida Sans Unicode"/>
              </a:rPr>
              <a:t>set.</a:t>
            </a:r>
            <a:endParaRPr sz="1450">
              <a:latin typeface="Lucida Sans Unicode"/>
              <a:cs typeface="Lucida Sans Unicode"/>
            </a:endParaRPr>
          </a:p>
          <a:p>
            <a:pPr marL="474345" indent="-157480">
              <a:lnSpc>
                <a:spcPct val="100000"/>
              </a:lnSpc>
              <a:spcBef>
                <a:spcPts val="570"/>
              </a:spcBef>
              <a:buSzPct val="127586"/>
              <a:buFont typeface="Calibri"/>
              <a:buChar char="•"/>
              <a:tabLst>
                <a:tab pos="474980" algn="l"/>
              </a:tabLst>
            </a:pPr>
            <a:r>
              <a:rPr dirty="0" sz="1450">
                <a:latin typeface="Lucida Sans Unicode"/>
                <a:cs typeface="Lucida Sans Unicode"/>
              </a:rPr>
              <a:t>Returns</a:t>
            </a:r>
            <a:r>
              <a:rPr dirty="0" sz="1450" spc="8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BLACK</a:t>
            </a:r>
            <a:r>
              <a:rPr dirty="0" sz="1450" spc="8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if</a:t>
            </a:r>
            <a:r>
              <a:rPr dirty="0" sz="1450" spc="8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the</a:t>
            </a:r>
            <a:r>
              <a:rPr dirty="0" sz="1450" spc="8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number</a:t>
            </a:r>
            <a:r>
              <a:rPr dirty="0" sz="1450" spc="8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is</a:t>
            </a:r>
            <a:r>
              <a:rPr dirty="0" sz="1450" spc="8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(probably)</a:t>
            </a:r>
            <a:r>
              <a:rPr dirty="0" sz="1450" spc="8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in</a:t>
            </a:r>
            <a:r>
              <a:rPr dirty="0" sz="1450" spc="9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the</a:t>
            </a:r>
            <a:r>
              <a:rPr dirty="0" sz="1450" spc="85">
                <a:latin typeface="Lucida Sans Unicode"/>
                <a:cs typeface="Lucida Sans Unicode"/>
              </a:rPr>
              <a:t> </a:t>
            </a:r>
            <a:r>
              <a:rPr dirty="0" sz="1450" spc="-20">
                <a:latin typeface="Lucida Sans Unicode"/>
                <a:cs typeface="Lucida Sans Unicode"/>
              </a:rPr>
              <a:t>set.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673100" y="3291801"/>
            <a:ext cx="4445000" cy="2466975"/>
          </a:xfrm>
          <a:custGeom>
            <a:avLst/>
            <a:gdLst/>
            <a:ahLst/>
            <a:cxnLst/>
            <a:rect l="l" t="t" r="r" b="b"/>
            <a:pathLst>
              <a:path w="4445000" h="2466975">
                <a:moveTo>
                  <a:pt x="0" y="0"/>
                </a:moveTo>
                <a:lnTo>
                  <a:pt x="4445000" y="0"/>
                </a:lnTo>
                <a:lnTo>
                  <a:pt x="4445000" y="2466568"/>
                </a:lnTo>
                <a:lnTo>
                  <a:pt x="0" y="24665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783590" y="3352822"/>
            <a:ext cx="4188460" cy="227584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dirty="0" sz="1200">
                <a:latin typeface="Lucida Console"/>
                <a:cs typeface="Lucida Console"/>
              </a:rPr>
              <a:t>public</a:t>
            </a:r>
            <a:r>
              <a:rPr dirty="0" sz="1200" spc="17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static</a:t>
            </a:r>
            <a:r>
              <a:rPr dirty="0" sz="1200" spc="17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Color</a:t>
            </a:r>
            <a:r>
              <a:rPr dirty="0" sz="1200" spc="18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mand(Complex</a:t>
            </a:r>
            <a:r>
              <a:rPr dirty="0" sz="1200" spc="175">
                <a:latin typeface="Lucida Console"/>
                <a:cs typeface="Lucida Console"/>
              </a:rPr>
              <a:t> </a:t>
            </a:r>
            <a:r>
              <a:rPr dirty="0" sz="1200" spc="-25">
                <a:latin typeface="Lucida Console"/>
                <a:cs typeface="Lucida Console"/>
              </a:rPr>
              <a:t>z0)</a:t>
            </a:r>
            <a:endParaRPr sz="1200">
              <a:latin typeface="Lucida Console"/>
              <a:cs typeface="Lucida Console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200" spc="20">
                <a:latin typeface="Lucida Console"/>
                <a:cs typeface="Lucida Console"/>
              </a:rPr>
              <a:t>{</a:t>
            </a:r>
            <a:endParaRPr sz="1200">
              <a:latin typeface="Lucida Console"/>
              <a:cs typeface="Lucida Console"/>
            </a:endParaRPr>
          </a:p>
          <a:p>
            <a:pPr marL="295910">
              <a:lnSpc>
                <a:spcPct val="100000"/>
              </a:lnSpc>
              <a:spcBef>
                <a:spcPts val="170"/>
              </a:spcBef>
            </a:pPr>
            <a:r>
              <a:rPr dirty="0" sz="1200">
                <a:latin typeface="Lucida Console"/>
                <a:cs typeface="Lucida Console"/>
              </a:rPr>
              <a:t>Complex</a:t>
            </a:r>
            <a:r>
              <a:rPr dirty="0" sz="1200" spc="8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z</a:t>
            </a:r>
            <a:r>
              <a:rPr dirty="0" sz="1200" spc="8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=</a:t>
            </a:r>
            <a:r>
              <a:rPr dirty="0" sz="1200" spc="85">
                <a:latin typeface="Lucida Console"/>
                <a:cs typeface="Lucida Console"/>
              </a:rPr>
              <a:t> </a:t>
            </a:r>
            <a:r>
              <a:rPr dirty="0" sz="1200" spc="-25">
                <a:latin typeface="Lucida Console"/>
                <a:cs typeface="Lucida Console"/>
              </a:rPr>
              <a:t>z0;</a:t>
            </a:r>
            <a:endParaRPr sz="1200">
              <a:latin typeface="Lucida Console"/>
              <a:cs typeface="Lucida Console"/>
            </a:endParaRPr>
          </a:p>
          <a:p>
            <a:pPr marL="295910">
              <a:lnSpc>
                <a:spcPct val="100000"/>
              </a:lnSpc>
              <a:spcBef>
                <a:spcPts val="175"/>
              </a:spcBef>
            </a:pPr>
            <a:r>
              <a:rPr dirty="0" sz="1200">
                <a:latin typeface="Lucida Console"/>
                <a:cs typeface="Lucida Console"/>
              </a:rPr>
              <a:t>for</a:t>
            </a:r>
            <a:r>
              <a:rPr dirty="0" sz="1200" spc="6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(int</a:t>
            </a:r>
            <a:r>
              <a:rPr dirty="0" sz="1200" spc="6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t</a:t>
            </a:r>
            <a:r>
              <a:rPr dirty="0" sz="1200" spc="6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=</a:t>
            </a:r>
            <a:r>
              <a:rPr dirty="0" sz="1200" spc="6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0;</a:t>
            </a:r>
            <a:r>
              <a:rPr dirty="0" sz="1200" spc="7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t</a:t>
            </a:r>
            <a:r>
              <a:rPr dirty="0" sz="1200" spc="6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&lt;</a:t>
            </a:r>
            <a:r>
              <a:rPr dirty="0" sz="1200" spc="65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255;</a:t>
            </a:r>
            <a:r>
              <a:rPr dirty="0" sz="1200" spc="65">
                <a:latin typeface="Lucida Console"/>
                <a:cs typeface="Lucida Console"/>
              </a:rPr>
              <a:t> </a:t>
            </a:r>
            <a:r>
              <a:rPr dirty="0" sz="1200" spc="-20">
                <a:latin typeface="Lucida Console"/>
                <a:cs typeface="Lucida Console"/>
              </a:rPr>
              <a:t>t++)</a:t>
            </a:r>
            <a:endParaRPr sz="1200">
              <a:latin typeface="Lucida Console"/>
              <a:cs typeface="Lucida Console"/>
            </a:endParaRPr>
          </a:p>
          <a:p>
            <a:pPr marL="295910">
              <a:lnSpc>
                <a:spcPct val="100000"/>
              </a:lnSpc>
              <a:spcBef>
                <a:spcPts val="170"/>
              </a:spcBef>
            </a:pPr>
            <a:r>
              <a:rPr dirty="0" sz="1200" spc="20">
                <a:latin typeface="Lucida Console"/>
                <a:cs typeface="Lucida Console"/>
              </a:rPr>
              <a:t>{</a:t>
            </a:r>
            <a:endParaRPr sz="1200">
              <a:latin typeface="Lucida Console"/>
              <a:cs typeface="Lucida Console"/>
            </a:endParaRPr>
          </a:p>
          <a:p>
            <a:pPr marL="579755" marR="5080">
              <a:lnSpc>
                <a:spcPct val="111800"/>
              </a:lnSpc>
            </a:pPr>
            <a:r>
              <a:rPr dirty="0" sz="1200">
                <a:latin typeface="Lucida Console"/>
                <a:cs typeface="Lucida Console"/>
              </a:rPr>
              <a:t>if</a:t>
            </a:r>
            <a:r>
              <a:rPr dirty="0" sz="1200" spc="11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(z.abs()</a:t>
            </a:r>
            <a:r>
              <a:rPr dirty="0" sz="1200" spc="11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&gt;</a:t>
            </a:r>
            <a:r>
              <a:rPr dirty="0" sz="1200" spc="11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2.0)</a:t>
            </a:r>
            <a:r>
              <a:rPr dirty="0" sz="1200" spc="11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return</a:t>
            </a:r>
            <a:r>
              <a:rPr dirty="0" sz="1200" spc="114">
                <a:latin typeface="Lucida Console"/>
                <a:cs typeface="Lucida Console"/>
              </a:rPr>
              <a:t> </a:t>
            </a:r>
            <a:r>
              <a:rPr dirty="0" sz="1200" spc="-10">
                <a:latin typeface="Lucida Console"/>
                <a:cs typeface="Lucida Console"/>
              </a:rPr>
              <a:t>Color.WHITE; </a:t>
            </a:r>
            <a:r>
              <a:rPr dirty="0" sz="1200">
                <a:latin typeface="Lucida Console"/>
                <a:cs typeface="Lucida Console"/>
              </a:rPr>
              <a:t>z</a:t>
            </a:r>
            <a:r>
              <a:rPr dirty="0" sz="1200" spc="4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=</a:t>
            </a:r>
            <a:r>
              <a:rPr dirty="0" sz="1200" spc="40">
                <a:latin typeface="Lucida Console"/>
                <a:cs typeface="Lucida Console"/>
              </a:rPr>
              <a:t> </a:t>
            </a:r>
            <a:r>
              <a:rPr dirty="0" sz="1200" spc="-10">
                <a:latin typeface="Lucida Console"/>
                <a:cs typeface="Lucida Console"/>
              </a:rPr>
              <a:t>z.times(z);</a:t>
            </a:r>
            <a:endParaRPr sz="1200">
              <a:latin typeface="Lucida Console"/>
              <a:cs typeface="Lucida Console"/>
            </a:endParaRPr>
          </a:p>
          <a:p>
            <a:pPr marL="579755">
              <a:lnSpc>
                <a:spcPct val="100000"/>
              </a:lnSpc>
              <a:spcBef>
                <a:spcPts val="170"/>
              </a:spcBef>
            </a:pPr>
            <a:r>
              <a:rPr dirty="0" sz="1200">
                <a:latin typeface="Lucida Console"/>
                <a:cs typeface="Lucida Console"/>
              </a:rPr>
              <a:t>z</a:t>
            </a:r>
            <a:r>
              <a:rPr dirty="0" sz="1200" spc="40">
                <a:latin typeface="Lucida Console"/>
                <a:cs typeface="Lucida Console"/>
              </a:rPr>
              <a:t> </a:t>
            </a:r>
            <a:r>
              <a:rPr dirty="0" sz="1200">
                <a:latin typeface="Lucida Console"/>
                <a:cs typeface="Lucida Console"/>
              </a:rPr>
              <a:t>=</a:t>
            </a:r>
            <a:r>
              <a:rPr dirty="0" sz="1200" spc="40">
                <a:latin typeface="Lucida Console"/>
                <a:cs typeface="Lucida Console"/>
              </a:rPr>
              <a:t> </a:t>
            </a:r>
            <a:r>
              <a:rPr dirty="0" sz="1200" spc="-10">
                <a:latin typeface="Lucida Console"/>
                <a:cs typeface="Lucida Console"/>
              </a:rPr>
              <a:t>z.plus(z0);</a:t>
            </a:r>
            <a:endParaRPr sz="1200">
              <a:latin typeface="Lucida Console"/>
              <a:cs typeface="Lucida Console"/>
            </a:endParaRPr>
          </a:p>
          <a:p>
            <a:pPr marL="295910">
              <a:lnSpc>
                <a:spcPct val="100000"/>
              </a:lnSpc>
              <a:spcBef>
                <a:spcPts val="170"/>
              </a:spcBef>
            </a:pPr>
            <a:r>
              <a:rPr dirty="0" sz="1200" spc="20">
                <a:latin typeface="Lucida Console"/>
                <a:cs typeface="Lucida Console"/>
              </a:rPr>
              <a:t>}</a:t>
            </a:r>
            <a:endParaRPr sz="1200">
              <a:latin typeface="Lucida Console"/>
              <a:cs typeface="Lucida Console"/>
            </a:endParaRPr>
          </a:p>
          <a:p>
            <a:pPr marL="295910">
              <a:lnSpc>
                <a:spcPct val="100000"/>
              </a:lnSpc>
              <a:spcBef>
                <a:spcPts val="170"/>
              </a:spcBef>
            </a:pPr>
            <a:r>
              <a:rPr dirty="0" sz="1200">
                <a:latin typeface="Lucida Console"/>
                <a:cs typeface="Lucida Console"/>
              </a:rPr>
              <a:t>return</a:t>
            </a:r>
            <a:r>
              <a:rPr dirty="0" sz="1200" spc="150">
                <a:latin typeface="Lucida Console"/>
                <a:cs typeface="Lucida Console"/>
              </a:rPr>
              <a:t> </a:t>
            </a:r>
            <a:r>
              <a:rPr dirty="0" sz="1200" spc="-10">
                <a:latin typeface="Lucida Console"/>
                <a:cs typeface="Lucida Console"/>
              </a:rPr>
              <a:t>Color.BLACK;</a:t>
            </a:r>
            <a:endParaRPr sz="1200">
              <a:latin typeface="Lucida Console"/>
              <a:cs typeface="Lucida Console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200" spc="20">
                <a:latin typeface="Lucida Console"/>
                <a:cs typeface="Lucida Console"/>
              </a:rPr>
              <a:t>}</a:t>
            </a:r>
            <a:endParaRPr sz="1200">
              <a:latin typeface="Lucida Console"/>
              <a:cs typeface="Lucida Console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5023294" y="4484115"/>
            <a:ext cx="412750" cy="69850"/>
            <a:chOff x="5023294" y="4484115"/>
            <a:chExt cx="412750" cy="69850"/>
          </a:xfrm>
        </p:grpSpPr>
        <p:sp>
          <p:nvSpPr>
            <p:cNvPr id="8" name="object 8" descr=""/>
            <p:cNvSpPr/>
            <p:nvPr/>
          </p:nvSpPr>
          <p:spPr>
            <a:xfrm>
              <a:off x="5067301" y="4518731"/>
              <a:ext cx="368300" cy="0"/>
            </a:xfrm>
            <a:custGeom>
              <a:avLst/>
              <a:gdLst/>
              <a:ahLst/>
              <a:cxnLst/>
              <a:rect l="l" t="t" r="r" b="b"/>
              <a:pathLst>
                <a:path w="368300" h="0">
                  <a:moveTo>
                    <a:pt x="0" y="0"/>
                  </a:moveTo>
                  <a:lnTo>
                    <a:pt x="4186" y="0"/>
                  </a:lnTo>
                  <a:lnTo>
                    <a:pt x="368300" y="0"/>
                  </a:lnTo>
                </a:path>
              </a:pathLst>
            </a:custGeom>
            <a:ln w="12714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023294" y="4484115"/>
              <a:ext cx="69215" cy="69850"/>
            </a:xfrm>
            <a:custGeom>
              <a:avLst/>
              <a:gdLst/>
              <a:ahLst/>
              <a:cxnLst/>
              <a:rect l="l" t="t" r="r" b="b"/>
              <a:pathLst>
                <a:path w="69214" h="69850">
                  <a:moveTo>
                    <a:pt x="69151" y="0"/>
                  </a:moveTo>
                  <a:lnTo>
                    <a:pt x="0" y="34620"/>
                  </a:lnTo>
                  <a:lnTo>
                    <a:pt x="69151" y="69227"/>
                  </a:lnTo>
                  <a:lnTo>
                    <a:pt x="51866" y="34620"/>
                  </a:lnTo>
                  <a:lnTo>
                    <a:pt x="69151" y="0"/>
                  </a:lnTo>
                  <a:close/>
                </a:path>
              </a:pathLst>
            </a:custGeom>
            <a:solidFill>
              <a:srgbClr val="00549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5367502" y="4176218"/>
            <a:ext cx="2204085" cy="21462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>
                <a:solidFill>
                  <a:srgbClr val="005493"/>
                </a:solidFill>
                <a:latin typeface="Lucida Sans Unicode"/>
                <a:cs typeface="Lucida Sans Unicode"/>
              </a:rPr>
              <a:t>For</a:t>
            </a:r>
            <a:r>
              <a:rPr dirty="0" sz="1200" spc="8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005493"/>
                </a:solidFill>
                <a:latin typeface="Lucida Sans Unicode"/>
                <a:cs typeface="Lucida Sans Unicode"/>
              </a:rPr>
              <a:t>a</a:t>
            </a:r>
            <a:r>
              <a:rPr dirty="0" sz="1200" spc="9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005493"/>
                </a:solidFill>
                <a:latin typeface="Lucida Sans Unicode"/>
                <a:cs typeface="Lucida Sans Unicode"/>
              </a:rPr>
              <a:t>more</a:t>
            </a:r>
            <a:r>
              <a:rPr dirty="0" sz="1200" spc="9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005493"/>
                </a:solidFill>
                <a:latin typeface="Lucida Sans Unicode"/>
                <a:cs typeface="Lucida Sans Unicode"/>
              </a:rPr>
              <a:t>dramatic</a:t>
            </a:r>
            <a:r>
              <a:rPr dirty="0" sz="1200" spc="9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0">
                <a:solidFill>
                  <a:srgbClr val="005493"/>
                </a:solidFill>
                <a:latin typeface="Lucida Sans Unicode"/>
                <a:cs typeface="Lucida Sans Unicode"/>
              </a:rPr>
              <a:t>picture,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3" name="object 1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-25"/>
              <a:t>42</a:t>
            </a:fld>
          </a:p>
        </p:txBody>
      </p:sp>
      <p:sp>
        <p:nvSpPr>
          <p:cNvPr id="11" name="object 11" descr=""/>
          <p:cNvSpPr txBox="1"/>
          <p:nvPr/>
        </p:nvSpPr>
        <p:spPr>
          <a:xfrm>
            <a:off x="5745950" y="4399636"/>
            <a:ext cx="3526154" cy="21462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>
                <a:solidFill>
                  <a:srgbClr val="005493"/>
                </a:solidFill>
                <a:latin typeface="Lucida Console"/>
                <a:cs typeface="Lucida Console"/>
              </a:rPr>
              <a:t>return</a:t>
            </a:r>
            <a:r>
              <a:rPr dirty="0" sz="1200" spc="185">
                <a:solidFill>
                  <a:srgbClr val="005493"/>
                </a:solidFill>
                <a:latin typeface="Lucida Console"/>
                <a:cs typeface="Lucida Console"/>
              </a:rPr>
              <a:t> </a:t>
            </a:r>
            <a:r>
              <a:rPr dirty="0" sz="1200">
                <a:solidFill>
                  <a:srgbClr val="005493"/>
                </a:solidFill>
                <a:latin typeface="Lucida Console"/>
                <a:cs typeface="Lucida Console"/>
              </a:rPr>
              <a:t>new</a:t>
            </a:r>
            <a:r>
              <a:rPr dirty="0" sz="1200" spc="190">
                <a:solidFill>
                  <a:srgbClr val="005493"/>
                </a:solidFill>
                <a:latin typeface="Lucida Console"/>
                <a:cs typeface="Lucida Console"/>
              </a:rPr>
              <a:t> </a:t>
            </a:r>
            <a:r>
              <a:rPr dirty="0" sz="1200">
                <a:solidFill>
                  <a:srgbClr val="005493"/>
                </a:solidFill>
                <a:latin typeface="Lucida Console"/>
                <a:cs typeface="Lucida Console"/>
              </a:rPr>
              <a:t>Color(255-t,</a:t>
            </a:r>
            <a:r>
              <a:rPr dirty="0" sz="1200" spc="185">
                <a:solidFill>
                  <a:srgbClr val="005493"/>
                </a:solidFill>
                <a:latin typeface="Lucida Console"/>
                <a:cs typeface="Lucida Console"/>
              </a:rPr>
              <a:t> </a:t>
            </a:r>
            <a:r>
              <a:rPr dirty="0" sz="1200">
                <a:solidFill>
                  <a:srgbClr val="005493"/>
                </a:solidFill>
                <a:latin typeface="Lucida Console"/>
                <a:cs typeface="Lucida Console"/>
              </a:rPr>
              <a:t>255-t,</a:t>
            </a:r>
            <a:r>
              <a:rPr dirty="0" sz="1200" spc="190">
                <a:solidFill>
                  <a:srgbClr val="005493"/>
                </a:solidFill>
                <a:latin typeface="Lucida Console"/>
                <a:cs typeface="Lucida Console"/>
              </a:rPr>
              <a:t> </a:t>
            </a:r>
            <a:r>
              <a:rPr dirty="0" sz="1200">
                <a:solidFill>
                  <a:srgbClr val="005493"/>
                </a:solidFill>
                <a:latin typeface="Lucida Console"/>
                <a:cs typeface="Lucida Console"/>
              </a:rPr>
              <a:t>255-</a:t>
            </a:r>
            <a:r>
              <a:rPr dirty="0" sz="1200" spc="-25">
                <a:solidFill>
                  <a:srgbClr val="005493"/>
                </a:solidFill>
                <a:latin typeface="Lucida Console"/>
                <a:cs typeface="Lucida Console"/>
              </a:rPr>
              <a:t>t)</a:t>
            </a:r>
            <a:endParaRPr sz="1200">
              <a:latin typeface="Lucida Console"/>
              <a:cs typeface="Lucida Console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367502" y="4623055"/>
            <a:ext cx="2716530" cy="21462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>
                <a:solidFill>
                  <a:srgbClr val="005493"/>
                </a:solidFill>
                <a:latin typeface="Lucida Sans Unicode"/>
                <a:cs typeface="Lucida Sans Unicode"/>
              </a:rPr>
              <a:t>or</a:t>
            </a:r>
            <a:r>
              <a:rPr dirty="0" sz="1200" spc="8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005493"/>
                </a:solidFill>
                <a:latin typeface="Lucida Sans Unicode"/>
                <a:cs typeface="Lucida Sans Unicode"/>
              </a:rPr>
              <a:t>colors</a:t>
            </a:r>
            <a:r>
              <a:rPr dirty="0" sz="1200" spc="8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005493"/>
                </a:solidFill>
                <a:latin typeface="Lucida Sans Unicode"/>
                <a:cs typeface="Lucida Sans Unicode"/>
              </a:rPr>
              <a:t>picked</a:t>
            </a:r>
            <a:r>
              <a:rPr dirty="0" sz="1200" spc="8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005493"/>
                </a:solidFill>
                <a:latin typeface="Lucida Sans Unicode"/>
                <a:cs typeface="Lucida Sans Unicode"/>
              </a:rPr>
              <a:t>from</a:t>
            </a:r>
            <a:r>
              <a:rPr dirty="0" sz="1200" spc="8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005493"/>
                </a:solidFill>
                <a:latin typeface="Lucida Sans Unicode"/>
                <a:cs typeface="Lucida Sans Unicode"/>
              </a:rPr>
              <a:t>a</a:t>
            </a:r>
            <a:r>
              <a:rPr dirty="0" sz="1200" spc="8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005493"/>
                </a:solidFill>
                <a:latin typeface="Lucida Sans Unicode"/>
                <a:cs typeface="Lucida Sans Unicode"/>
              </a:rPr>
              <a:t>color</a:t>
            </a:r>
            <a:r>
              <a:rPr dirty="0" sz="1200" spc="8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0">
                <a:solidFill>
                  <a:srgbClr val="005493"/>
                </a:solidFill>
                <a:latin typeface="Lucida Sans Unicode"/>
                <a:cs typeface="Lucida Sans Unicode"/>
              </a:rPr>
              <a:t>table.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0700" y="1581745"/>
            <a:ext cx="9017635" cy="0"/>
          </a:xfrm>
          <a:custGeom>
            <a:avLst/>
            <a:gdLst/>
            <a:ahLst/>
            <a:cxnLst/>
            <a:rect l="l" t="t" r="r" b="b"/>
            <a:pathLst>
              <a:path w="9017635" h="0">
                <a:moveTo>
                  <a:pt x="0" y="0"/>
                </a:moveTo>
                <a:lnTo>
                  <a:pt x="9017020" y="0"/>
                </a:lnTo>
              </a:path>
            </a:pathLst>
          </a:custGeom>
          <a:ln w="52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3437" y="2744779"/>
            <a:ext cx="2755582" cy="407817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5977420" y="2835247"/>
            <a:ext cx="246951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55"/>
              </a:lnSpc>
            </a:pPr>
            <a:r>
              <a:rPr dirty="0" sz="1100">
                <a:latin typeface="Lucida Console"/>
                <a:cs typeface="Lucida Console"/>
              </a:rPr>
              <a:t>%</a:t>
            </a:r>
            <a:r>
              <a:rPr dirty="0" sz="1100" spc="2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java</a:t>
            </a:r>
            <a:r>
              <a:rPr dirty="0" sz="1100" spc="2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Mandelbrot</a:t>
            </a:r>
            <a:r>
              <a:rPr dirty="0" sz="1100" spc="3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–.5</a:t>
            </a:r>
            <a:r>
              <a:rPr dirty="0" sz="1100" spc="2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0</a:t>
            </a:r>
            <a:r>
              <a:rPr dirty="0" sz="1100" spc="3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2</a:t>
            </a:r>
            <a:r>
              <a:rPr dirty="0" sz="1100" spc="25">
                <a:latin typeface="Lucida Console"/>
                <a:cs typeface="Lucida Console"/>
              </a:rPr>
              <a:t> </a:t>
            </a:r>
            <a:r>
              <a:rPr dirty="0" sz="1100" spc="-25">
                <a:latin typeface="Lucida Console"/>
                <a:cs typeface="Lucida Console"/>
              </a:rPr>
              <a:t>512</a:t>
            </a:r>
            <a:endParaRPr sz="1100">
              <a:latin typeface="Lucida Console"/>
              <a:cs typeface="Lucida Console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63437" y="2750024"/>
            <a:ext cx="2755582" cy="407817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5977420" y="2840479"/>
            <a:ext cx="246951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55"/>
              </a:lnSpc>
            </a:pPr>
            <a:r>
              <a:rPr dirty="0" sz="1100">
                <a:latin typeface="Lucida Console"/>
                <a:cs typeface="Lucida Console"/>
              </a:rPr>
              <a:t>%</a:t>
            </a:r>
            <a:r>
              <a:rPr dirty="0" sz="1100" spc="2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java</a:t>
            </a:r>
            <a:r>
              <a:rPr dirty="0" sz="1100" spc="2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Mandelbrot</a:t>
            </a:r>
            <a:r>
              <a:rPr dirty="0" sz="1100" spc="3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–.5</a:t>
            </a:r>
            <a:r>
              <a:rPr dirty="0" sz="1100" spc="2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0</a:t>
            </a:r>
            <a:r>
              <a:rPr dirty="0" sz="1100" spc="3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2</a:t>
            </a:r>
            <a:r>
              <a:rPr dirty="0" sz="1100" spc="25">
                <a:latin typeface="Lucida Console"/>
                <a:cs typeface="Lucida Console"/>
              </a:rPr>
              <a:t> </a:t>
            </a:r>
            <a:r>
              <a:rPr dirty="0" sz="1100" spc="-25">
                <a:latin typeface="Lucida Console"/>
                <a:cs typeface="Lucida Console"/>
              </a:rPr>
              <a:t>256</a:t>
            </a:r>
            <a:endParaRPr sz="1100">
              <a:latin typeface="Lucida Console"/>
              <a:cs typeface="Lucida Console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5868670" y="2744779"/>
            <a:ext cx="3576954" cy="3800475"/>
            <a:chOff x="5868670" y="2744779"/>
            <a:chExt cx="3576954" cy="3800475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82195" y="3178177"/>
              <a:ext cx="3363277" cy="336704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68670" y="2744779"/>
              <a:ext cx="2755582" cy="407817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5982652" y="2835247"/>
            <a:ext cx="246951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55"/>
              </a:lnSpc>
            </a:pPr>
            <a:r>
              <a:rPr dirty="0" sz="1100">
                <a:latin typeface="Lucida Console"/>
                <a:cs typeface="Lucida Console"/>
              </a:rPr>
              <a:t>%</a:t>
            </a:r>
            <a:r>
              <a:rPr dirty="0" sz="1100" spc="2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java</a:t>
            </a:r>
            <a:r>
              <a:rPr dirty="0" sz="1100" spc="2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Mandelbrot</a:t>
            </a:r>
            <a:r>
              <a:rPr dirty="0" sz="1100" spc="3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–.5</a:t>
            </a:r>
            <a:r>
              <a:rPr dirty="0" sz="1100" spc="2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0</a:t>
            </a:r>
            <a:r>
              <a:rPr dirty="0" sz="1100" spc="3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2</a:t>
            </a:r>
            <a:r>
              <a:rPr dirty="0" sz="1100" spc="25">
                <a:latin typeface="Lucida Console"/>
                <a:cs typeface="Lucida Console"/>
              </a:rPr>
              <a:t> </a:t>
            </a:r>
            <a:r>
              <a:rPr dirty="0" sz="1100" spc="-25">
                <a:latin typeface="Lucida Console"/>
                <a:cs typeface="Lucida Console"/>
              </a:rPr>
              <a:t>128</a:t>
            </a:r>
            <a:endParaRPr sz="1100">
              <a:latin typeface="Lucida Console"/>
              <a:cs typeface="Lucida Console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63437" y="2750024"/>
            <a:ext cx="2755582" cy="407817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5977420" y="2840479"/>
            <a:ext cx="238442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55"/>
              </a:lnSpc>
            </a:pPr>
            <a:r>
              <a:rPr dirty="0" sz="1100">
                <a:latin typeface="Lucida Console"/>
                <a:cs typeface="Lucida Console"/>
              </a:rPr>
              <a:t>%</a:t>
            </a:r>
            <a:r>
              <a:rPr dirty="0" sz="1100" spc="2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java</a:t>
            </a:r>
            <a:r>
              <a:rPr dirty="0" sz="1100" spc="2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Mandelbrot</a:t>
            </a:r>
            <a:r>
              <a:rPr dirty="0" sz="1100" spc="3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–.5</a:t>
            </a:r>
            <a:r>
              <a:rPr dirty="0" sz="1100" spc="2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0</a:t>
            </a:r>
            <a:r>
              <a:rPr dirty="0" sz="1100" spc="3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2</a:t>
            </a:r>
            <a:r>
              <a:rPr dirty="0" sz="1100" spc="25">
                <a:latin typeface="Lucida Console"/>
                <a:cs typeface="Lucida Console"/>
              </a:rPr>
              <a:t> </a:t>
            </a:r>
            <a:r>
              <a:rPr dirty="0" sz="1100" spc="-25">
                <a:latin typeface="Lucida Console"/>
                <a:cs typeface="Lucida Console"/>
              </a:rPr>
              <a:t>64</a:t>
            </a:r>
            <a:endParaRPr sz="1100">
              <a:latin typeface="Lucida Console"/>
              <a:cs typeface="Lucida Console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868238" y="2747396"/>
            <a:ext cx="2755582" cy="407817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5892800" y="2770517"/>
            <a:ext cx="2654300" cy="31813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59054" rIns="0" bIns="0" rtlCol="0" vert="horz">
            <a:spAutoFit/>
          </a:bodyPr>
          <a:lstStyle/>
          <a:p>
            <a:pPr marL="88900">
              <a:lnSpc>
                <a:spcPct val="100000"/>
              </a:lnSpc>
              <a:spcBef>
                <a:spcPts val="464"/>
              </a:spcBef>
            </a:pPr>
            <a:r>
              <a:rPr dirty="0" sz="1100">
                <a:latin typeface="Lucida Console"/>
                <a:cs typeface="Lucida Console"/>
              </a:rPr>
              <a:t>%</a:t>
            </a:r>
            <a:r>
              <a:rPr dirty="0" sz="1100" spc="2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java</a:t>
            </a:r>
            <a:r>
              <a:rPr dirty="0" sz="1100" spc="2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Mandelbrot</a:t>
            </a:r>
            <a:r>
              <a:rPr dirty="0" sz="1100" spc="3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–.5</a:t>
            </a:r>
            <a:r>
              <a:rPr dirty="0" sz="1100" spc="2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0</a:t>
            </a:r>
            <a:r>
              <a:rPr dirty="0" sz="1100" spc="3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2</a:t>
            </a:r>
            <a:r>
              <a:rPr dirty="0" sz="1100" spc="25">
                <a:latin typeface="Lucida Console"/>
                <a:cs typeface="Lucida Console"/>
              </a:rPr>
              <a:t> </a:t>
            </a:r>
            <a:r>
              <a:rPr dirty="0" sz="1100" spc="-25">
                <a:latin typeface="Lucida Console"/>
                <a:cs typeface="Lucida Console"/>
              </a:rPr>
              <a:t>32</a:t>
            </a:r>
            <a:endParaRPr sz="1100">
              <a:latin typeface="Lucida Console"/>
              <a:cs typeface="Lucida Console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Complex</a:t>
            </a:r>
            <a:r>
              <a:rPr dirty="0" spc="150"/>
              <a:t> </a:t>
            </a:r>
            <a:r>
              <a:rPr dirty="0"/>
              <a:t>number</a:t>
            </a:r>
            <a:r>
              <a:rPr dirty="0" spc="155"/>
              <a:t> </a:t>
            </a:r>
            <a:r>
              <a:rPr dirty="0"/>
              <a:t>client:</a:t>
            </a:r>
            <a:r>
              <a:rPr dirty="0" spc="155"/>
              <a:t> </a:t>
            </a:r>
            <a:r>
              <a:rPr dirty="0" spc="70"/>
              <a:t>Mandelbrot</a:t>
            </a:r>
            <a:r>
              <a:rPr dirty="0" spc="155"/>
              <a:t> </a:t>
            </a:r>
            <a:r>
              <a:rPr dirty="0"/>
              <a:t>set</a:t>
            </a:r>
            <a:r>
              <a:rPr dirty="0" spc="155"/>
              <a:t> </a:t>
            </a:r>
            <a:r>
              <a:rPr dirty="0" spc="-10"/>
              <a:t>visualization</a:t>
            </a:r>
          </a:p>
        </p:txBody>
      </p:sp>
      <p:sp>
        <p:nvSpPr>
          <p:cNvPr id="16" name="object 16" descr=""/>
          <p:cNvSpPr txBox="1"/>
          <p:nvPr/>
        </p:nvSpPr>
        <p:spPr>
          <a:xfrm>
            <a:off x="9781933" y="6445003"/>
            <a:ext cx="151130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25">
                <a:latin typeface="Calibri"/>
                <a:cs typeface="Calibri"/>
              </a:rPr>
              <a:t>45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673100" y="1740674"/>
            <a:ext cx="4470400" cy="4907915"/>
          </a:xfrm>
          <a:custGeom>
            <a:avLst/>
            <a:gdLst/>
            <a:ahLst/>
            <a:cxnLst/>
            <a:rect l="l" t="t" r="r" b="b"/>
            <a:pathLst>
              <a:path w="4470400" h="4907915">
                <a:moveTo>
                  <a:pt x="0" y="0"/>
                </a:moveTo>
                <a:lnTo>
                  <a:pt x="4470400" y="0"/>
                </a:lnTo>
                <a:lnTo>
                  <a:pt x="4470400" y="4907696"/>
                </a:lnTo>
                <a:lnTo>
                  <a:pt x="0" y="49076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825500" y="1796364"/>
            <a:ext cx="3516629" cy="13474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537335">
              <a:lnSpc>
                <a:spcPct val="112599"/>
              </a:lnSpc>
              <a:spcBef>
                <a:spcPts val="95"/>
              </a:spcBef>
            </a:pPr>
            <a:r>
              <a:rPr dirty="0" sz="1100">
                <a:latin typeface="Lucida Console"/>
                <a:cs typeface="Lucida Console"/>
              </a:rPr>
              <a:t>import</a:t>
            </a:r>
            <a:r>
              <a:rPr dirty="0" sz="1100" spc="40">
                <a:latin typeface="Lucida Console"/>
                <a:cs typeface="Lucida Console"/>
              </a:rPr>
              <a:t> </a:t>
            </a:r>
            <a:r>
              <a:rPr dirty="0" sz="1100" spc="-10">
                <a:latin typeface="Lucida Console"/>
                <a:cs typeface="Lucida Console"/>
              </a:rPr>
              <a:t>java.awt.Color; </a:t>
            </a:r>
            <a:r>
              <a:rPr dirty="0" sz="1100">
                <a:latin typeface="Lucida Console"/>
                <a:cs typeface="Lucida Console"/>
              </a:rPr>
              <a:t>public</a:t>
            </a:r>
            <a:r>
              <a:rPr dirty="0" sz="1100" spc="4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class</a:t>
            </a:r>
            <a:r>
              <a:rPr dirty="0" sz="1100" spc="40">
                <a:latin typeface="Lucida Console"/>
                <a:cs typeface="Lucida Console"/>
              </a:rPr>
              <a:t> </a:t>
            </a:r>
            <a:r>
              <a:rPr dirty="0" sz="1100" spc="-10">
                <a:latin typeface="Lucida Console"/>
                <a:cs typeface="Lucida Console"/>
              </a:rPr>
              <a:t>Mandelbrot</a:t>
            </a:r>
            <a:endParaRPr sz="1100">
              <a:latin typeface="Lucida Console"/>
              <a:cs typeface="Lucida Console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dirty="0" sz="1100" spc="5">
                <a:latin typeface="Lucida Console"/>
                <a:cs typeface="Lucida Console"/>
              </a:rPr>
              <a:t>{</a:t>
            </a:r>
            <a:endParaRPr sz="1100">
              <a:latin typeface="Lucida Console"/>
              <a:cs typeface="Lucida Console"/>
            </a:endParaRPr>
          </a:p>
          <a:p>
            <a:pPr marL="267970">
              <a:lnSpc>
                <a:spcPct val="100000"/>
              </a:lnSpc>
              <a:spcBef>
                <a:spcPts val="170"/>
              </a:spcBef>
            </a:pPr>
            <a:r>
              <a:rPr dirty="0" sz="1100">
                <a:latin typeface="Lucida Console"/>
                <a:cs typeface="Lucida Console"/>
              </a:rPr>
              <a:t>public</a:t>
            </a:r>
            <a:r>
              <a:rPr dirty="0" sz="1100" spc="5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static</a:t>
            </a:r>
            <a:r>
              <a:rPr dirty="0" sz="1100" spc="5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Color</a:t>
            </a:r>
            <a:r>
              <a:rPr dirty="0" sz="1100" spc="5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mand(Complex</a:t>
            </a:r>
            <a:r>
              <a:rPr dirty="0" sz="1100" spc="55">
                <a:latin typeface="Lucida Console"/>
                <a:cs typeface="Lucida Console"/>
              </a:rPr>
              <a:t> </a:t>
            </a:r>
            <a:r>
              <a:rPr dirty="0" sz="1100" spc="-25">
                <a:latin typeface="Lucida Console"/>
                <a:cs typeface="Lucida Console"/>
              </a:rPr>
              <a:t>z0)</a:t>
            </a:r>
            <a:endParaRPr sz="1100">
              <a:latin typeface="Lucida Console"/>
              <a:cs typeface="Lucida Console"/>
            </a:endParaRPr>
          </a:p>
          <a:p>
            <a:pPr marL="267970">
              <a:lnSpc>
                <a:spcPct val="100000"/>
              </a:lnSpc>
              <a:spcBef>
                <a:spcPts val="165"/>
              </a:spcBef>
            </a:pPr>
            <a:r>
              <a:rPr dirty="0" sz="1100">
                <a:solidFill>
                  <a:srgbClr val="929292"/>
                </a:solidFill>
                <a:latin typeface="Lucida Console"/>
                <a:cs typeface="Lucida Console"/>
              </a:rPr>
              <a:t>{</a:t>
            </a:r>
            <a:r>
              <a:rPr dirty="0" sz="1100" spc="30">
                <a:solidFill>
                  <a:srgbClr val="929292"/>
                </a:solidFill>
                <a:latin typeface="Lucida Console"/>
                <a:cs typeface="Lucida Console"/>
              </a:rPr>
              <a:t> </a:t>
            </a:r>
            <a:r>
              <a:rPr dirty="0" sz="1100">
                <a:solidFill>
                  <a:srgbClr val="929292"/>
                </a:solidFill>
                <a:latin typeface="Lucida Console"/>
                <a:cs typeface="Lucida Console"/>
              </a:rPr>
              <a:t>//</a:t>
            </a:r>
            <a:r>
              <a:rPr dirty="0" sz="1100" spc="30">
                <a:solidFill>
                  <a:srgbClr val="929292"/>
                </a:solidFill>
                <a:latin typeface="Lucida Console"/>
                <a:cs typeface="Lucida Console"/>
              </a:rPr>
              <a:t> </a:t>
            </a:r>
            <a:r>
              <a:rPr dirty="0" sz="1100">
                <a:solidFill>
                  <a:srgbClr val="929292"/>
                </a:solidFill>
                <a:latin typeface="Lucida Console"/>
                <a:cs typeface="Lucida Console"/>
              </a:rPr>
              <a:t>See</a:t>
            </a:r>
            <a:r>
              <a:rPr dirty="0" sz="1100" spc="30">
                <a:solidFill>
                  <a:srgbClr val="929292"/>
                </a:solidFill>
                <a:latin typeface="Lucida Console"/>
                <a:cs typeface="Lucida Console"/>
              </a:rPr>
              <a:t> </a:t>
            </a:r>
            <a:r>
              <a:rPr dirty="0" sz="1100">
                <a:solidFill>
                  <a:srgbClr val="929292"/>
                </a:solidFill>
                <a:latin typeface="Lucida Console"/>
                <a:cs typeface="Lucida Console"/>
              </a:rPr>
              <a:t>previous</a:t>
            </a:r>
            <a:r>
              <a:rPr dirty="0" sz="1100" spc="35">
                <a:solidFill>
                  <a:srgbClr val="929292"/>
                </a:solidFill>
                <a:latin typeface="Lucida Console"/>
                <a:cs typeface="Lucida Console"/>
              </a:rPr>
              <a:t> </a:t>
            </a:r>
            <a:r>
              <a:rPr dirty="0" sz="1100">
                <a:solidFill>
                  <a:srgbClr val="929292"/>
                </a:solidFill>
                <a:latin typeface="Lucida Console"/>
                <a:cs typeface="Lucida Console"/>
              </a:rPr>
              <a:t>slide.</a:t>
            </a:r>
            <a:r>
              <a:rPr dirty="0" sz="1100" spc="30">
                <a:solidFill>
                  <a:srgbClr val="929292"/>
                </a:solidFill>
                <a:latin typeface="Lucida Console"/>
                <a:cs typeface="Lucida Console"/>
              </a:rPr>
              <a:t> </a:t>
            </a:r>
            <a:r>
              <a:rPr dirty="0" sz="1100" spc="-50">
                <a:solidFill>
                  <a:srgbClr val="929292"/>
                </a:solidFill>
                <a:latin typeface="Lucida Console"/>
                <a:cs typeface="Lucida Console"/>
              </a:rPr>
              <a:t>}</a:t>
            </a:r>
            <a:endParaRPr sz="1100">
              <a:latin typeface="Lucida Console"/>
              <a:cs typeface="Lucida Console"/>
            </a:endParaRPr>
          </a:p>
          <a:p>
            <a:pPr marL="267970">
              <a:lnSpc>
                <a:spcPct val="100000"/>
              </a:lnSpc>
              <a:spcBef>
                <a:spcPts val="165"/>
              </a:spcBef>
            </a:pPr>
            <a:r>
              <a:rPr dirty="0" sz="1100">
                <a:latin typeface="Lucida Console"/>
                <a:cs typeface="Lucida Console"/>
              </a:rPr>
              <a:t>public</a:t>
            </a:r>
            <a:r>
              <a:rPr dirty="0" sz="1100" spc="5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static</a:t>
            </a:r>
            <a:r>
              <a:rPr dirty="0" sz="1100" spc="5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void</a:t>
            </a:r>
            <a:r>
              <a:rPr dirty="0" sz="1100" spc="5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main(String[]</a:t>
            </a:r>
            <a:r>
              <a:rPr dirty="0" sz="1100" spc="55">
                <a:latin typeface="Lucida Console"/>
                <a:cs typeface="Lucida Console"/>
              </a:rPr>
              <a:t> </a:t>
            </a:r>
            <a:r>
              <a:rPr dirty="0" sz="1100" spc="-10">
                <a:latin typeface="Lucida Console"/>
                <a:cs typeface="Lucida Console"/>
              </a:rPr>
              <a:t>args)</a:t>
            </a:r>
            <a:endParaRPr sz="1100">
              <a:latin typeface="Lucida Console"/>
              <a:cs typeface="Lucida Console"/>
            </a:endParaRPr>
          </a:p>
          <a:p>
            <a:pPr marL="267970">
              <a:lnSpc>
                <a:spcPct val="100000"/>
              </a:lnSpc>
              <a:spcBef>
                <a:spcPts val="170"/>
              </a:spcBef>
            </a:pPr>
            <a:r>
              <a:rPr dirty="0" sz="1100" spc="5">
                <a:latin typeface="Lucida Console"/>
                <a:cs typeface="Lucida Console"/>
              </a:rPr>
              <a:t>{</a:t>
            </a:r>
            <a:endParaRPr sz="1100">
              <a:latin typeface="Lucida Console"/>
              <a:cs typeface="Lucida Console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336403" y="3117989"/>
            <a:ext cx="791845" cy="4032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2599"/>
              </a:lnSpc>
              <a:spcBef>
                <a:spcPts val="95"/>
              </a:spcBef>
            </a:pPr>
            <a:r>
              <a:rPr dirty="0" sz="1100">
                <a:latin typeface="Lucida Console"/>
                <a:cs typeface="Lucida Console"/>
              </a:rPr>
              <a:t>double</a:t>
            </a:r>
            <a:r>
              <a:rPr dirty="0" sz="1100" spc="40">
                <a:latin typeface="Lucida Console"/>
                <a:cs typeface="Lucida Console"/>
              </a:rPr>
              <a:t> </a:t>
            </a:r>
            <a:r>
              <a:rPr dirty="0" sz="1100" spc="-35">
                <a:latin typeface="Lucida Console"/>
                <a:cs typeface="Lucida Console"/>
              </a:rPr>
              <a:t>xc </a:t>
            </a:r>
            <a:r>
              <a:rPr dirty="0" sz="1100">
                <a:latin typeface="Lucida Console"/>
                <a:cs typeface="Lucida Console"/>
              </a:rPr>
              <a:t>double</a:t>
            </a:r>
            <a:r>
              <a:rPr dirty="0" sz="1100" spc="40">
                <a:latin typeface="Lucida Console"/>
                <a:cs typeface="Lucida Console"/>
              </a:rPr>
              <a:t> </a:t>
            </a:r>
            <a:r>
              <a:rPr dirty="0" sz="1100" spc="-35">
                <a:latin typeface="Lucida Console"/>
                <a:cs typeface="Lucida Console"/>
              </a:rPr>
              <a:t>yc</a:t>
            </a:r>
            <a:endParaRPr sz="1100">
              <a:latin typeface="Lucida Console"/>
              <a:cs typeface="Lucida Console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2358211" y="3117989"/>
            <a:ext cx="2580005" cy="403225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dirty="0" sz="1100">
                <a:latin typeface="Lucida Console"/>
                <a:cs typeface="Lucida Console"/>
              </a:rPr>
              <a:t>=</a:t>
            </a:r>
            <a:r>
              <a:rPr dirty="0" sz="1100" spc="10">
                <a:latin typeface="Lucida Console"/>
                <a:cs typeface="Lucida Console"/>
              </a:rPr>
              <a:t> </a:t>
            </a:r>
            <a:r>
              <a:rPr dirty="0" sz="1100" spc="-10">
                <a:latin typeface="Lucida Console"/>
                <a:cs typeface="Lucida Console"/>
              </a:rPr>
              <a:t>Double.parseDouble(args[0]);</a:t>
            </a:r>
            <a:endParaRPr sz="1100">
              <a:latin typeface="Lucida Console"/>
              <a:cs typeface="Lucida Console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100">
                <a:latin typeface="Lucida Console"/>
                <a:cs typeface="Lucida Console"/>
              </a:rPr>
              <a:t>=</a:t>
            </a:r>
            <a:r>
              <a:rPr dirty="0" sz="1100" spc="10">
                <a:latin typeface="Lucida Console"/>
                <a:cs typeface="Lucida Console"/>
              </a:rPr>
              <a:t> </a:t>
            </a:r>
            <a:r>
              <a:rPr dirty="0" sz="1100" spc="-10">
                <a:latin typeface="Lucida Console"/>
                <a:cs typeface="Lucida Console"/>
              </a:rPr>
              <a:t>Double.parseDouble(args[1]);</a:t>
            </a:r>
            <a:endParaRPr sz="1100">
              <a:latin typeface="Lucida Console"/>
              <a:cs typeface="Lucida Console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336403" y="3495624"/>
            <a:ext cx="3602354" cy="96964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2599"/>
              </a:lnSpc>
              <a:spcBef>
                <a:spcPts val="95"/>
              </a:spcBef>
              <a:tabLst>
                <a:tab pos="693420" algn="l"/>
              </a:tabLst>
            </a:pPr>
            <a:r>
              <a:rPr dirty="0" sz="1100">
                <a:latin typeface="Lucida Console"/>
                <a:cs typeface="Lucida Console"/>
              </a:rPr>
              <a:t>double</a:t>
            </a:r>
            <a:r>
              <a:rPr dirty="0" sz="1100" spc="2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size</a:t>
            </a:r>
            <a:r>
              <a:rPr dirty="0" sz="1100" spc="3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=</a:t>
            </a:r>
            <a:r>
              <a:rPr dirty="0" sz="1100" spc="30">
                <a:latin typeface="Lucida Console"/>
                <a:cs typeface="Lucida Console"/>
              </a:rPr>
              <a:t> </a:t>
            </a:r>
            <a:r>
              <a:rPr dirty="0" sz="1100" spc="-10">
                <a:latin typeface="Lucida Console"/>
                <a:cs typeface="Lucida Console"/>
              </a:rPr>
              <a:t>Double.parseDouble(args[2]); </a:t>
            </a:r>
            <a:r>
              <a:rPr dirty="0" sz="1100">
                <a:latin typeface="Lucida Console"/>
                <a:cs typeface="Lucida Console"/>
              </a:rPr>
              <a:t>int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 spc="-50">
                <a:latin typeface="Lucida Console"/>
                <a:cs typeface="Lucida Console"/>
              </a:rPr>
              <a:t>N</a:t>
            </a:r>
            <a:r>
              <a:rPr dirty="0" sz="1100">
                <a:latin typeface="Lucida Console"/>
                <a:cs typeface="Lucida Console"/>
              </a:rPr>
              <a:t>	=</a:t>
            </a:r>
            <a:r>
              <a:rPr dirty="0" sz="1100" spc="10">
                <a:latin typeface="Lucida Console"/>
                <a:cs typeface="Lucida Console"/>
              </a:rPr>
              <a:t> </a:t>
            </a:r>
            <a:r>
              <a:rPr dirty="0" sz="1100" spc="-10">
                <a:latin typeface="Lucida Console"/>
                <a:cs typeface="Lucida Console"/>
              </a:rPr>
              <a:t>Integer.parseInt(args[3]); </a:t>
            </a:r>
            <a:r>
              <a:rPr dirty="0" sz="1100">
                <a:latin typeface="Lucida Console"/>
                <a:cs typeface="Lucida Console"/>
              </a:rPr>
              <a:t>Picture</a:t>
            </a:r>
            <a:r>
              <a:rPr dirty="0" sz="1100" spc="3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pic</a:t>
            </a:r>
            <a:r>
              <a:rPr dirty="0" sz="1100" spc="3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=</a:t>
            </a:r>
            <a:r>
              <a:rPr dirty="0" sz="1100" spc="4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new</a:t>
            </a:r>
            <a:r>
              <a:rPr dirty="0" sz="1100" spc="3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Picture(N,</a:t>
            </a:r>
            <a:r>
              <a:rPr dirty="0" sz="1100" spc="35">
                <a:latin typeface="Lucida Console"/>
                <a:cs typeface="Lucida Console"/>
              </a:rPr>
              <a:t> </a:t>
            </a:r>
            <a:r>
              <a:rPr dirty="0" sz="1100" spc="-25">
                <a:latin typeface="Lucida Console"/>
                <a:cs typeface="Lucida Console"/>
              </a:rPr>
              <a:t>N);</a:t>
            </a:r>
            <a:endParaRPr sz="110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Lucida Console"/>
              <a:cs typeface="Lucida Console"/>
            </a:endParaRPr>
          </a:p>
          <a:p>
            <a:pPr marL="12700">
              <a:lnSpc>
                <a:spcPct val="100000"/>
              </a:lnSpc>
            </a:pPr>
            <a:r>
              <a:rPr dirty="0" sz="1100">
                <a:latin typeface="Lucida Console"/>
                <a:cs typeface="Lucida Console"/>
              </a:rPr>
              <a:t>for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(int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col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=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0;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col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&lt;</a:t>
            </a:r>
            <a:r>
              <a:rPr dirty="0" sz="1100" spc="2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N;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 spc="-10">
                <a:latin typeface="Lucida Console"/>
                <a:cs typeface="Lucida Console"/>
              </a:rPr>
              <a:t>col++)</a:t>
            </a:r>
            <a:endParaRPr sz="1100">
              <a:latin typeface="Lucida Console"/>
              <a:cs typeface="Lucida Console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591855" y="4647336"/>
            <a:ext cx="111125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5">
                <a:latin typeface="Lucida Console"/>
                <a:cs typeface="Lucida Console"/>
              </a:rPr>
              <a:t>{</a:t>
            </a:r>
            <a:endParaRPr sz="1100">
              <a:latin typeface="Lucida Console"/>
              <a:cs typeface="Lucida Console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336403" y="4817249"/>
            <a:ext cx="3687445" cy="13474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23240" marR="5080">
              <a:lnSpc>
                <a:spcPct val="112599"/>
              </a:lnSpc>
              <a:spcBef>
                <a:spcPts val="95"/>
              </a:spcBef>
            </a:pPr>
            <a:r>
              <a:rPr dirty="0" sz="1100">
                <a:latin typeface="Lucida Console"/>
                <a:cs typeface="Lucida Console"/>
              </a:rPr>
              <a:t>double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x0</a:t>
            </a:r>
            <a:r>
              <a:rPr dirty="0" sz="1100" spc="2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=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xc</a:t>
            </a:r>
            <a:r>
              <a:rPr dirty="0" sz="1100" spc="2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-</a:t>
            </a:r>
            <a:r>
              <a:rPr dirty="0" sz="1100" spc="2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size/2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+</a:t>
            </a:r>
            <a:r>
              <a:rPr dirty="0" sz="1100" spc="25">
                <a:latin typeface="Lucida Console"/>
                <a:cs typeface="Lucida Console"/>
              </a:rPr>
              <a:t> </a:t>
            </a:r>
            <a:r>
              <a:rPr dirty="0" sz="1100" spc="-10">
                <a:latin typeface="Lucida Console"/>
                <a:cs typeface="Lucida Console"/>
              </a:rPr>
              <a:t>size*col/N; </a:t>
            </a:r>
            <a:r>
              <a:rPr dirty="0" sz="1100">
                <a:latin typeface="Lucida Console"/>
                <a:cs typeface="Lucida Console"/>
              </a:rPr>
              <a:t>double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y0</a:t>
            </a:r>
            <a:r>
              <a:rPr dirty="0" sz="1100" spc="2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=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yc</a:t>
            </a:r>
            <a:r>
              <a:rPr dirty="0" sz="1100" spc="2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-</a:t>
            </a:r>
            <a:r>
              <a:rPr dirty="0" sz="1100" spc="2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size/2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+</a:t>
            </a:r>
            <a:r>
              <a:rPr dirty="0" sz="1100" spc="25">
                <a:latin typeface="Lucida Console"/>
                <a:cs typeface="Lucida Console"/>
              </a:rPr>
              <a:t> </a:t>
            </a:r>
            <a:r>
              <a:rPr dirty="0" sz="1100" spc="-10">
                <a:latin typeface="Lucida Console"/>
                <a:cs typeface="Lucida Console"/>
              </a:rPr>
              <a:t>size*row/N; </a:t>
            </a:r>
            <a:r>
              <a:rPr dirty="0" sz="1100">
                <a:latin typeface="Lucida Console"/>
                <a:cs typeface="Lucida Console"/>
              </a:rPr>
              <a:t>Complex</a:t>
            </a:r>
            <a:r>
              <a:rPr dirty="0" sz="1100" spc="3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z0</a:t>
            </a:r>
            <a:r>
              <a:rPr dirty="0" sz="1100" spc="3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=</a:t>
            </a:r>
            <a:r>
              <a:rPr dirty="0" sz="1100" spc="4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new</a:t>
            </a:r>
            <a:r>
              <a:rPr dirty="0" sz="1100" spc="3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Complex(x0,</a:t>
            </a:r>
            <a:r>
              <a:rPr dirty="0" sz="1100" spc="35">
                <a:latin typeface="Lucida Console"/>
                <a:cs typeface="Lucida Console"/>
              </a:rPr>
              <a:t> </a:t>
            </a:r>
            <a:r>
              <a:rPr dirty="0" sz="1100" spc="-20">
                <a:latin typeface="Lucida Console"/>
                <a:cs typeface="Lucida Console"/>
              </a:rPr>
              <a:t>y0); </a:t>
            </a:r>
            <a:r>
              <a:rPr dirty="0" sz="1100">
                <a:latin typeface="Lucida Console"/>
                <a:cs typeface="Lucida Console"/>
              </a:rPr>
              <a:t>Color</a:t>
            </a:r>
            <a:r>
              <a:rPr dirty="0" sz="1100" spc="2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color</a:t>
            </a:r>
            <a:r>
              <a:rPr dirty="0" sz="1100" spc="3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=</a:t>
            </a:r>
            <a:r>
              <a:rPr dirty="0" sz="1100" spc="30">
                <a:latin typeface="Lucida Console"/>
                <a:cs typeface="Lucida Console"/>
              </a:rPr>
              <a:t> </a:t>
            </a:r>
            <a:r>
              <a:rPr dirty="0" sz="1100" spc="-10">
                <a:latin typeface="Lucida Console"/>
                <a:cs typeface="Lucida Console"/>
              </a:rPr>
              <a:t>mand(z0);</a:t>
            </a:r>
            <a:endParaRPr sz="1100">
              <a:latin typeface="Lucida Console"/>
              <a:cs typeface="Lucida Console"/>
            </a:endParaRPr>
          </a:p>
          <a:p>
            <a:pPr marL="523240">
              <a:lnSpc>
                <a:spcPct val="100000"/>
              </a:lnSpc>
              <a:spcBef>
                <a:spcPts val="170"/>
              </a:spcBef>
            </a:pPr>
            <a:r>
              <a:rPr dirty="0" sz="1100">
                <a:latin typeface="Lucida Console"/>
                <a:cs typeface="Lucida Console"/>
              </a:rPr>
              <a:t>pic.set(col,</a:t>
            </a:r>
            <a:r>
              <a:rPr dirty="0" sz="1100" spc="7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N-1-row,</a:t>
            </a:r>
            <a:r>
              <a:rPr dirty="0" sz="1100" spc="70">
                <a:latin typeface="Lucida Console"/>
                <a:cs typeface="Lucida Console"/>
              </a:rPr>
              <a:t> </a:t>
            </a:r>
            <a:r>
              <a:rPr dirty="0" sz="1100" spc="-10">
                <a:latin typeface="Lucida Console"/>
                <a:cs typeface="Lucida Console"/>
              </a:rPr>
              <a:t>color);</a:t>
            </a:r>
            <a:endParaRPr sz="1100">
              <a:latin typeface="Lucida Console"/>
              <a:cs typeface="Lucida Console"/>
            </a:endParaRPr>
          </a:p>
          <a:p>
            <a:pPr marL="267970">
              <a:lnSpc>
                <a:spcPct val="100000"/>
              </a:lnSpc>
              <a:spcBef>
                <a:spcPts val="165"/>
              </a:spcBef>
            </a:pPr>
            <a:r>
              <a:rPr dirty="0" sz="1100" spc="5">
                <a:latin typeface="Lucida Console"/>
                <a:cs typeface="Lucida Console"/>
              </a:rPr>
              <a:t>}</a:t>
            </a:r>
            <a:endParaRPr sz="1100">
              <a:latin typeface="Lucida Console"/>
              <a:cs typeface="Lucida Console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dirty="0" sz="1100" spc="-10">
                <a:latin typeface="Lucida Console"/>
                <a:cs typeface="Lucida Console"/>
              </a:rPr>
              <a:t>pic.show();</a:t>
            </a:r>
            <a:endParaRPr sz="1100">
              <a:latin typeface="Lucida Console"/>
              <a:cs typeface="Lucida Console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080951" y="6157785"/>
            <a:ext cx="111125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5">
                <a:latin typeface="Lucida Console"/>
                <a:cs typeface="Lucida Console"/>
              </a:rPr>
              <a:t>}</a:t>
            </a:r>
            <a:endParaRPr sz="1100">
              <a:latin typeface="Lucida Console"/>
              <a:cs typeface="Lucida Console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825500" y="6348043"/>
            <a:ext cx="107950" cy="1892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050" spc="10">
                <a:latin typeface="Lucida Console"/>
                <a:cs typeface="Lucida Console"/>
              </a:rPr>
              <a:t>}</a:t>
            </a:r>
            <a:endParaRPr sz="1050">
              <a:latin typeface="Lucida Console"/>
              <a:cs typeface="Lucida Console"/>
            </a:endParaRPr>
          </a:p>
        </p:txBody>
      </p:sp>
      <p:pic>
        <p:nvPicPr>
          <p:cNvPr id="26" name="object 2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285005" y="4623812"/>
            <a:ext cx="203787" cy="204016"/>
          </a:xfrm>
          <a:prstGeom prst="rect">
            <a:avLst/>
          </a:prstGeom>
        </p:spPr>
      </p:pic>
      <p:sp>
        <p:nvSpPr>
          <p:cNvPr id="27" name="object 27" descr=""/>
          <p:cNvSpPr txBox="1"/>
          <p:nvPr/>
        </p:nvSpPr>
        <p:spPr>
          <a:xfrm>
            <a:off x="1566455" y="4442791"/>
            <a:ext cx="4065904" cy="21462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sz="1100">
                <a:latin typeface="Lucida Console"/>
                <a:cs typeface="Lucida Console"/>
              </a:rPr>
              <a:t>for</a:t>
            </a:r>
            <a:r>
              <a:rPr dirty="0" sz="1100" spc="3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(int</a:t>
            </a:r>
            <a:r>
              <a:rPr dirty="0" sz="1100" spc="3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row</a:t>
            </a:r>
            <a:r>
              <a:rPr dirty="0" sz="1100" spc="3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=</a:t>
            </a:r>
            <a:r>
              <a:rPr dirty="0" sz="1100" spc="3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0;</a:t>
            </a:r>
            <a:r>
              <a:rPr dirty="0" sz="1100" spc="3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row</a:t>
            </a:r>
            <a:r>
              <a:rPr dirty="0" sz="1100" spc="3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&lt;</a:t>
            </a:r>
            <a:r>
              <a:rPr dirty="0" sz="1100" spc="3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N;</a:t>
            </a:r>
            <a:r>
              <a:rPr dirty="0" sz="1100" spc="3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row++)</a:t>
            </a:r>
            <a:r>
              <a:rPr dirty="0" sz="1100" spc="-295">
                <a:latin typeface="Lucida Console"/>
                <a:cs typeface="Lucida Console"/>
              </a:rPr>
              <a:t> </a:t>
            </a:r>
            <a:r>
              <a:rPr dirty="0" baseline="25462" sz="1800">
                <a:solidFill>
                  <a:srgbClr val="005493"/>
                </a:solidFill>
                <a:latin typeface="Lucida Sans Unicode"/>
                <a:cs typeface="Lucida Sans Unicode"/>
              </a:rPr>
              <a:t>scale</a:t>
            </a:r>
            <a:r>
              <a:rPr dirty="0" baseline="25462" sz="1800" spc="44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baseline="25462" sz="1800">
                <a:solidFill>
                  <a:srgbClr val="005493"/>
                </a:solidFill>
                <a:latin typeface="Lucida Sans Unicode"/>
                <a:cs typeface="Lucida Sans Unicode"/>
              </a:rPr>
              <a:t>to</a:t>
            </a:r>
            <a:r>
              <a:rPr dirty="0" baseline="25462" sz="1800" spc="37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baseline="25462" sz="1800" spc="-15">
                <a:solidFill>
                  <a:srgbClr val="005493"/>
                </a:solidFill>
                <a:latin typeface="Lucida Sans Unicode"/>
                <a:cs typeface="Lucida Sans Unicode"/>
              </a:rPr>
              <a:t>screen</a:t>
            </a:r>
            <a:endParaRPr baseline="25462" sz="1800">
              <a:latin typeface="Lucida Sans Unicode"/>
              <a:cs typeface="Lucida Sans Unicode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4566983" y="4537050"/>
            <a:ext cx="919480" cy="21462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 spc="-10">
                <a:solidFill>
                  <a:srgbClr val="005493"/>
                </a:solidFill>
                <a:latin typeface="Lucida Sans Unicode"/>
                <a:cs typeface="Lucida Sans Unicode"/>
              </a:rPr>
              <a:t>coordinates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2968980" y="5790603"/>
            <a:ext cx="69215" cy="374650"/>
            <a:chOff x="2968980" y="5790603"/>
            <a:chExt cx="69215" cy="374650"/>
          </a:xfrm>
        </p:grpSpPr>
        <p:sp>
          <p:nvSpPr>
            <p:cNvPr id="30" name="object 30" descr=""/>
            <p:cNvSpPr/>
            <p:nvPr/>
          </p:nvSpPr>
          <p:spPr>
            <a:xfrm>
              <a:off x="3003546" y="5834661"/>
              <a:ext cx="0" cy="330835"/>
            </a:xfrm>
            <a:custGeom>
              <a:avLst/>
              <a:gdLst/>
              <a:ahLst/>
              <a:cxnLst/>
              <a:rect l="l" t="t" r="r" b="b"/>
              <a:pathLst>
                <a:path w="0" h="330835">
                  <a:moveTo>
                    <a:pt x="0" y="0"/>
                  </a:moveTo>
                  <a:lnTo>
                    <a:pt x="0" y="8600"/>
                  </a:lnTo>
                  <a:lnTo>
                    <a:pt x="0" y="330570"/>
                  </a:lnTo>
                </a:path>
              </a:pathLst>
            </a:custGeom>
            <a:ln w="12714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68980" y="5790603"/>
              <a:ext cx="69151" cy="69227"/>
            </a:xfrm>
            <a:prstGeom prst="rect">
              <a:avLst/>
            </a:prstGeom>
          </p:spPr>
        </p:pic>
      </p:grpSp>
      <p:sp>
        <p:nvSpPr>
          <p:cNvPr id="32" name="object 32" descr=""/>
          <p:cNvSpPr txBox="1"/>
          <p:nvPr/>
        </p:nvSpPr>
        <p:spPr>
          <a:xfrm>
            <a:off x="2523515" y="6195404"/>
            <a:ext cx="1098550" cy="37592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53670" marR="5080" indent="-141605">
              <a:lnSpc>
                <a:spcPts val="1270"/>
              </a:lnSpc>
              <a:spcBef>
                <a:spcPts val="320"/>
              </a:spcBef>
            </a:pPr>
            <a:r>
              <a:rPr dirty="0" sz="1200">
                <a:solidFill>
                  <a:srgbClr val="005493"/>
                </a:solidFill>
                <a:latin typeface="Lucida Sans Unicode"/>
                <a:cs typeface="Lucida Sans Unicode"/>
              </a:rPr>
              <a:t>(0,</a:t>
            </a:r>
            <a:r>
              <a:rPr dirty="0" sz="1200" spc="4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005493"/>
                </a:solidFill>
                <a:latin typeface="Lucida Sans Unicode"/>
                <a:cs typeface="Lucida Sans Unicode"/>
              </a:rPr>
              <a:t>0)</a:t>
            </a:r>
            <a:r>
              <a:rPr dirty="0" sz="1200" spc="4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005493"/>
                </a:solidFill>
                <a:latin typeface="Lucida Sans Unicode"/>
                <a:cs typeface="Lucida Sans Unicode"/>
              </a:rPr>
              <a:t>is</a:t>
            </a:r>
            <a:r>
              <a:rPr dirty="0" sz="1200" spc="4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0">
                <a:solidFill>
                  <a:srgbClr val="005493"/>
                </a:solidFill>
                <a:latin typeface="Lucida Sans Unicode"/>
                <a:cs typeface="Lucida Sans Unicode"/>
              </a:rPr>
              <a:t>upper </a:t>
            </a:r>
            <a:r>
              <a:rPr dirty="0" sz="1200">
                <a:solidFill>
                  <a:srgbClr val="005493"/>
                </a:solidFill>
                <a:latin typeface="Lucida Sans Unicode"/>
                <a:cs typeface="Lucida Sans Unicode"/>
              </a:rPr>
              <a:t>left</a:t>
            </a:r>
            <a:r>
              <a:rPr dirty="0" sz="1200" spc="6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0">
                <a:solidFill>
                  <a:srgbClr val="005493"/>
                </a:solidFill>
                <a:latin typeface="Lucida Sans Unicode"/>
                <a:cs typeface="Lucida Sans Unicode"/>
              </a:rPr>
              <a:t>corner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3399" y="1581745"/>
            <a:ext cx="9004300" cy="0"/>
          </a:xfrm>
          <a:custGeom>
            <a:avLst/>
            <a:gdLst/>
            <a:ahLst/>
            <a:cxnLst/>
            <a:rect l="l" t="t" r="r" b="b"/>
            <a:pathLst>
              <a:path w="9004300" h="0">
                <a:moveTo>
                  <a:pt x="0" y="0"/>
                </a:moveTo>
                <a:lnTo>
                  <a:pt x="9004284" y="0"/>
                </a:lnTo>
              </a:path>
            </a:pathLst>
          </a:custGeom>
          <a:ln w="52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532130" y="1250334"/>
            <a:ext cx="1584325" cy="2901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700" spc="70">
                <a:latin typeface="Arial"/>
                <a:cs typeface="Arial"/>
              </a:rPr>
              <a:t>Mandelbrot</a:t>
            </a:r>
            <a:r>
              <a:rPr dirty="0" sz="1700" spc="75">
                <a:latin typeface="Arial"/>
                <a:cs typeface="Arial"/>
              </a:rPr>
              <a:t> </a:t>
            </a:r>
            <a:r>
              <a:rPr dirty="0" sz="1700" spc="-25">
                <a:latin typeface="Arial"/>
                <a:cs typeface="Arial"/>
              </a:rPr>
              <a:t>Set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1395" y="1918117"/>
            <a:ext cx="3253270" cy="40908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686276" y="2387600"/>
            <a:ext cx="8559800" cy="3937000"/>
            <a:chOff x="686276" y="2387600"/>
            <a:chExt cx="8559800" cy="3937000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6276" y="2400300"/>
              <a:ext cx="3923823" cy="390892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2315667" y="2406751"/>
              <a:ext cx="3027680" cy="2845435"/>
            </a:xfrm>
            <a:custGeom>
              <a:avLst/>
              <a:gdLst/>
              <a:ahLst/>
              <a:cxnLst/>
              <a:rect l="l" t="t" r="r" b="b"/>
              <a:pathLst>
                <a:path w="3027679" h="2845435">
                  <a:moveTo>
                    <a:pt x="3027258" y="0"/>
                  </a:moveTo>
                  <a:lnTo>
                    <a:pt x="0" y="2845379"/>
                  </a:lnTo>
                </a:path>
              </a:pathLst>
            </a:custGeom>
            <a:ln w="12707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315527" y="5253875"/>
              <a:ext cx="3046095" cy="1049020"/>
            </a:xfrm>
            <a:custGeom>
              <a:avLst/>
              <a:gdLst/>
              <a:ahLst/>
              <a:cxnLst/>
              <a:rect l="l" t="t" r="r" b="b"/>
              <a:pathLst>
                <a:path w="3046095" h="1049020">
                  <a:moveTo>
                    <a:pt x="3045924" y="1048789"/>
                  </a:moveTo>
                  <a:lnTo>
                    <a:pt x="0" y="0"/>
                  </a:lnTo>
                </a:path>
              </a:pathLst>
            </a:custGeom>
            <a:ln w="12712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22569" y="2387600"/>
              <a:ext cx="3923029" cy="393700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47816" y="5161044"/>
              <a:ext cx="177338" cy="177508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698500" y="1944103"/>
            <a:ext cx="3149600" cy="30543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55880" rIns="0" bIns="0" rtlCol="0" vert="horz">
            <a:spAutoFit/>
          </a:bodyPr>
          <a:lstStyle/>
          <a:p>
            <a:pPr marL="86360">
              <a:lnSpc>
                <a:spcPct val="100000"/>
              </a:lnSpc>
              <a:spcBef>
                <a:spcPts val="440"/>
              </a:spcBef>
            </a:pPr>
            <a:r>
              <a:rPr dirty="0" sz="1100">
                <a:latin typeface="Lucida Console"/>
                <a:cs typeface="Lucida Console"/>
              </a:rPr>
              <a:t>%</a:t>
            </a:r>
            <a:r>
              <a:rPr dirty="0" sz="1100" spc="4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java</a:t>
            </a:r>
            <a:r>
              <a:rPr dirty="0" sz="1100" spc="4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GrayscaleMandelbrot</a:t>
            </a:r>
            <a:r>
              <a:rPr dirty="0" sz="1100" spc="45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–.5</a:t>
            </a:r>
            <a:r>
              <a:rPr dirty="0" sz="1100" spc="4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0</a:t>
            </a:r>
            <a:r>
              <a:rPr dirty="0" sz="1100" spc="45">
                <a:latin typeface="Lucida Console"/>
                <a:cs typeface="Lucida Console"/>
              </a:rPr>
              <a:t> </a:t>
            </a:r>
            <a:r>
              <a:rPr dirty="0" sz="1100" spc="-50">
                <a:latin typeface="Lucida Console"/>
                <a:cs typeface="Lucida Console"/>
              </a:rPr>
              <a:t>2</a:t>
            </a:r>
            <a:endParaRPr sz="1100">
              <a:latin typeface="Lucida Console"/>
              <a:cs typeface="Lucida Console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02884" y="1920734"/>
            <a:ext cx="3997172" cy="409080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5334000" y="1956816"/>
            <a:ext cx="3886200" cy="29273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5720" rIns="0" bIns="0" rtlCol="0" vert="horz">
            <a:spAutoFit/>
          </a:bodyPr>
          <a:lstStyle/>
          <a:p>
            <a:pPr marL="82550">
              <a:lnSpc>
                <a:spcPct val="100000"/>
              </a:lnSpc>
              <a:spcBef>
                <a:spcPts val="360"/>
              </a:spcBef>
            </a:pPr>
            <a:r>
              <a:rPr dirty="0" sz="1100">
                <a:latin typeface="Lucida Console"/>
                <a:cs typeface="Lucida Console"/>
              </a:rPr>
              <a:t>%</a:t>
            </a:r>
            <a:r>
              <a:rPr dirty="0" sz="1100" spc="5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java</a:t>
            </a:r>
            <a:r>
              <a:rPr dirty="0" sz="1100" spc="5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GrayscaleMandelbrot</a:t>
            </a:r>
            <a:r>
              <a:rPr dirty="0" sz="1100" spc="5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.1045</a:t>
            </a:r>
            <a:r>
              <a:rPr dirty="0" sz="1100" spc="5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-.637</a:t>
            </a:r>
            <a:r>
              <a:rPr dirty="0" sz="1100" spc="50">
                <a:latin typeface="Lucida Console"/>
                <a:cs typeface="Lucida Console"/>
              </a:rPr>
              <a:t> </a:t>
            </a:r>
            <a:r>
              <a:rPr dirty="0" sz="1100" spc="-25">
                <a:latin typeface="Lucida Console"/>
                <a:cs typeface="Lucida Console"/>
              </a:rPr>
              <a:t>.01</a:t>
            </a:r>
            <a:endParaRPr sz="1100">
              <a:latin typeface="Lucida Console"/>
              <a:cs typeface="Lucida Console"/>
            </a:endParaRPr>
          </a:p>
        </p:txBody>
      </p:sp>
      <p:sp>
        <p:nvSpPr>
          <p:cNvPr id="14" name="object 1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-25"/>
              <a:t>51</a:t>
            </a:fld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3399" y="1581745"/>
            <a:ext cx="9004300" cy="0"/>
          </a:xfrm>
          <a:custGeom>
            <a:avLst/>
            <a:gdLst/>
            <a:ahLst/>
            <a:cxnLst/>
            <a:rect l="l" t="t" r="r" b="b"/>
            <a:pathLst>
              <a:path w="9004300" h="0">
                <a:moveTo>
                  <a:pt x="0" y="0"/>
                </a:moveTo>
                <a:lnTo>
                  <a:pt x="9004284" y="0"/>
                </a:lnTo>
              </a:path>
            </a:pathLst>
          </a:custGeom>
          <a:ln w="52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2456" y="2197417"/>
            <a:ext cx="2619375" cy="2622321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1790877" y="3136214"/>
            <a:ext cx="7701915" cy="3173095"/>
            <a:chOff x="1790877" y="3136214"/>
            <a:chExt cx="7701915" cy="3173095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9512" y="3136214"/>
              <a:ext cx="2619375" cy="262232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0877" y="3352601"/>
              <a:ext cx="340518" cy="340901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828801" y="3393523"/>
              <a:ext cx="215900" cy="216535"/>
            </a:xfrm>
            <a:custGeom>
              <a:avLst/>
              <a:gdLst/>
              <a:ahLst/>
              <a:cxnLst/>
              <a:rect l="l" t="t" r="r" b="b"/>
              <a:pathLst>
                <a:path w="215900" h="216535">
                  <a:moveTo>
                    <a:pt x="0" y="0"/>
                  </a:moveTo>
                  <a:lnTo>
                    <a:pt x="215900" y="0"/>
                  </a:lnTo>
                  <a:lnTo>
                    <a:pt x="215900" y="216142"/>
                  </a:lnTo>
                  <a:lnTo>
                    <a:pt x="0" y="216142"/>
                  </a:lnTo>
                  <a:lnTo>
                    <a:pt x="0" y="0"/>
                  </a:lnTo>
                  <a:close/>
                </a:path>
              </a:pathLst>
            </a:custGeom>
            <a:ln w="2541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822272" y="3158667"/>
              <a:ext cx="1913255" cy="251460"/>
            </a:xfrm>
            <a:custGeom>
              <a:avLst/>
              <a:gdLst/>
              <a:ahLst/>
              <a:cxnLst/>
              <a:rect l="l" t="t" r="r" b="b"/>
              <a:pathLst>
                <a:path w="1913254" h="251460">
                  <a:moveTo>
                    <a:pt x="1912756" y="0"/>
                  </a:moveTo>
                  <a:lnTo>
                    <a:pt x="0" y="251045"/>
                  </a:lnTo>
                </a:path>
              </a:pathLst>
            </a:custGeom>
            <a:ln w="1271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819402" y="3594798"/>
              <a:ext cx="1900555" cy="2148205"/>
            </a:xfrm>
            <a:custGeom>
              <a:avLst/>
              <a:gdLst/>
              <a:ahLst/>
              <a:cxnLst/>
              <a:rect l="l" t="t" r="r" b="b"/>
              <a:pathLst>
                <a:path w="1900554" h="2148204">
                  <a:moveTo>
                    <a:pt x="1900518" y="2147880"/>
                  </a:moveTo>
                  <a:lnTo>
                    <a:pt x="0" y="0"/>
                  </a:lnTo>
                </a:path>
              </a:pathLst>
            </a:custGeom>
            <a:ln w="12706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38281" y="4305647"/>
              <a:ext cx="340518" cy="340901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4876795" y="4347091"/>
              <a:ext cx="215900" cy="216535"/>
            </a:xfrm>
            <a:custGeom>
              <a:avLst/>
              <a:gdLst/>
              <a:ahLst/>
              <a:cxnLst/>
              <a:rect l="l" t="t" r="r" b="b"/>
              <a:pathLst>
                <a:path w="215900" h="216535">
                  <a:moveTo>
                    <a:pt x="0" y="0"/>
                  </a:moveTo>
                  <a:lnTo>
                    <a:pt x="215900" y="0"/>
                  </a:lnTo>
                  <a:lnTo>
                    <a:pt x="215900" y="216142"/>
                  </a:lnTo>
                  <a:lnTo>
                    <a:pt x="0" y="216142"/>
                  </a:lnTo>
                  <a:lnTo>
                    <a:pt x="0" y="0"/>
                  </a:lnTo>
                  <a:close/>
                </a:path>
              </a:pathLst>
            </a:custGeom>
            <a:ln w="2541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73240" y="3686898"/>
              <a:ext cx="2619375" cy="2622321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4869662" y="3687318"/>
              <a:ext cx="2027555" cy="675640"/>
            </a:xfrm>
            <a:custGeom>
              <a:avLst/>
              <a:gdLst/>
              <a:ahLst/>
              <a:cxnLst/>
              <a:rect l="l" t="t" r="r" b="b"/>
              <a:pathLst>
                <a:path w="2027554" h="675639">
                  <a:moveTo>
                    <a:pt x="2027516" y="0"/>
                  </a:moveTo>
                  <a:lnTo>
                    <a:pt x="0" y="675450"/>
                  </a:lnTo>
                </a:path>
              </a:pathLst>
            </a:custGeom>
            <a:ln w="12712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866805" y="4547844"/>
              <a:ext cx="2003425" cy="1750695"/>
            </a:xfrm>
            <a:custGeom>
              <a:avLst/>
              <a:gdLst/>
              <a:ahLst/>
              <a:cxnLst/>
              <a:rect l="l" t="t" r="r" b="b"/>
              <a:pathLst>
                <a:path w="2003425" h="1750695">
                  <a:moveTo>
                    <a:pt x="2003083" y="1750395"/>
                  </a:moveTo>
                  <a:lnTo>
                    <a:pt x="0" y="0"/>
                  </a:lnTo>
                </a:path>
              </a:pathLst>
            </a:custGeom>
            <a:ln w="12708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532130" y="1250334"/>
            <a:ext cx="1584325" cy="2901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700" spc="70">
                <a:latin typeface="Arial"/>
                <a:cs typeface="Arial"/>
              </a:rPr>
              <a:t>Mandelbrot</a:t>
            </a:r>
            <a:r>
              <a:rPr dirty="0" sz="1700" spc="75">
                <a:latin typeface="Arial"/>
                <a:cs typeface="Arial"/>
              </a:rPr>
              <a:t> </a:t>
            </a:r>
            <a:r>
              <a:rPr dirty="0" sz="1700" spc="-25">
                <a:latin typeface="Arial"/>
                <a:cs typeface="Arial"/>
              </a:rPr>
              <a:t>Set</a:t>
            </a:r>
            <a:endParaRPr sz="1700">
              <a:latin typeface="Arial"/>
              <a:cs typeface="Arial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609600" y="1766100"/>
            <a:ext cx="3454400" cy="292735"/>
          </a:xfrm>
          <a:custGeom>
            <a:avLst/>
            <a:gdLst/>
            <a:ahLst/>
            <a:cxnLst/>
            <a:rect l="l" t="t" r="r" b="b"/>
            <a:pathLst>
              <a:path w="3454400" h="292735">
                <a:moveTo>
                  <a:pt x="0" y="0"/>
                </a:moveTo>
                <a:lnTo>
                  <a:pt x="3454400" y="0"/>
                </a:lnTo>
                <a:lnTo>
                  <a:pt x="3454400" y="292430"/>
                </a:lnTo>
                <a:lnTo>
                  <a:pt x="0" y="29243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609600" y="1766100"/>
            <a:ext cx="3454400" cy="292735"/>
          </a:xfrm>
          <a:prstGeom prst="rect">
            <a:avLst/>
          </a:prstGeom>
        </p:spPr>
        <p:txBody>
          <a:bodyPr wrap="square" lIns="0" tIns="54610" rIns="0" bIns="0" rtlCol="0" vert="horz">
            <a:spAutoFit/>
          </a:bodyPr>
          <a:lstStyle/>
          <a:p>
            <a:pPr marL="81280">
              <a:lnSpc>
                <a:spcPct val="100000"/>
              </a:lnSpc>
              <a:spcBef>
                <a:spcPts val="430"/>
              </a:spcBef>
            </a:pPr>
            <a:r>
              <a:rPr dirty="0" sz="1000">
                <a:latin typeface="Lucida Console"/>
                <a:cs typeface="Lucida Console"/>
              </a:rPr>
              <a:t>%</a:t>
            </a:r>
            <a:r>
              <a:rPr dirty="0" sz="1000" spc="-3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java</a:t>
            </a:r>
            <a:r>
              <a:rPr dirty="0" sz="1000" spc="-35">
                <a:latin typeface="Lucida Console"/>
                <a:cs typeface="Lucida Console"/>
              </a:rPr>
              <a:t> </a:t>
            </a:r>
            <a:r>
              <a:rPr dirty="0" sz="1000" spc="-10">
                <a:latin typeface="Lucida Console"/>
                <a:cs typeface="Lucida Console"/>
              </a:rPr>
              <a:t>ColorMandelbrot</a:t>
            </a:r>
            <a:r>
              <a:rPr dirty="0" sz="1000" spc="-30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–.5</a:t>
            </a:r>
            <a:r>
              <a:rPr dirty="0" sz="1000" spc="-3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0</a:t>
            </a:r>
            <a:r>
              <a:rPr dirty="0" sz="1000" spc="-3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2</a:t>
            </a:r>
            <a:r>
              <a:rPr dirty="0" sz="1000" spc="-30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&lt;</a:t>
            </a:r>
            <a:r>
              <a:rPr dirty="0" sz="1000" spc="-35">
                <a:latin typeface="Lucida Console"/>
                <a:cs typeface="Lucida Console"/>
              </a:rPr>
              <a:t> </a:t>
            </a:r>
            <a:r>
              <a:rPr dirty="0" sz="1000" spc="-10">
                <a:latin typeface="Lucida Console"/>
                <a:cs typeface="Lucida Console"/>
              </a:rPr>
              <a:t>mandel.txt</a:t>
            </a:r>
            <a:endParaRPr sz="1000">
              <a:latin typeface="Lucida Console"/>
              <a:cs typeface="Lucida Console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80992" y="1993595"/>
            <a:ext cx="240617" cy="240884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4248289" y="2151788"/>
            <a:ext cx="791845" cy="21462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>
                <a:solidFill>
                  <a:srgbClr val="005493"/>
                </a:solidFill>
                <a:latin typeface="Lucida Sans Unicode"/>
                <a:cs typeface="Lucida Sans Unicode"/>
              </a:rPr>
              <a:t>color</a:t>
            </a:r>
            <a:r>
              <a:rPr dirty="0" sz="1200" spc="9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25">
                <a:solidFill>
                  <a:srgbClr val="005493"/>
                </a:solidFill>
                <a:latin typeface="Lucida Sans Unicode"/>
                <a:cs typeface="Lucida Sans Unicode"/>
              </a:rPr>
              <a:t>map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2" name="object 2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-25"/>
              <a:t>51</a:t>
            </a:fld>
          </a:p>
        </p:txBody>
      </p:sp>
      <p:sp>
        <p:nvSpPr>
          <p:cNvPr id="20" name="object 20" descr=""/>
          <p:cNvSpPr txBox="1"/>
          <p:nvPr/>
        </p:nvSpPr>
        <p:spPr>
          <a:xfrm>
            <a:off x="3670300" y="2783243"/>
            <a:ext cx="850900" cy="29273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54610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430"/>
              </a:spcBef>
            </a:pPr>
            <a:r>
              <a:rPr dirty="0" sz="1000">
                <a:latin typeface="Lucida Console"/>
                <a:cs typeface="Lucida Console"/>
              </a:rPr>
              <a:t>–1.5</a:t>
            </a:r>
            <a:r>
              <a:rPr dirty="0" sz="1000" spc="-4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0</a:t>
            </a:r>
            <a:r>
              <a:rPr dirty="0" sz="1000" spc="-40">
                <a:latin typeface="Lucida Console"/>
                <a:cs typeface="Lucida Console"/>
              </a:rPr>
              <a:t> </a:t>
            </a:r>
            <a:r>
              <a:rPr dirty="0" sz="1000" spc="-50">
                <a:latin typeface="Lucida Console"/>
                <a:cs typeface="Lucida Console"/>
              </a:rPr>
              <a:t>2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883400" y="3317240"/>
            <a:ext cx="1054100" cy="29273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55879" rIns="0" bIns="0" rtlCol="0" vert="horz">
            <a:spAutoFit/>
          </a:bodyPr>
          <a:lstStyle/>
          <a:p>
            <a:pPr marL="78740">
              <a:lnSpc>
                <a:spcPct val="100000"/>
              </a:lnSpc>
              <a:spcBef>
                <a:spcPts val="439"/>
              </a:spcBef>
            </a:pPr>
            <a:r>
              <a:rPr dirty="0" sz="1000">
                <a:latin typeface="Lucida Console"/>
                <a:cs typeface="Lucida Console"/>
              </a:rPr>
              <a:t>–1.5</a:t>
            </a:r>
            <a:r>
              <a:rPr dirty="0" sz="1000" spc="-4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0</a:t>
            </a:r>
            <a:r>
              <a:rPr dirty="0" sz="1000" spc="-40">
                <a:latin typeface="Lucida Console"/>
                <a:cs typeface="Lucida Console"/>
              </a:rPr>
              <a:t> </a:t>
            </a:r>
            <a:r>
              <a:rPr dirty="0" sz="1000" spc="-20">
                <a:latin typeface="Lucida Console"/>
                <a:cs typeface="Lucida Console"/>
              </a:rPr>
              <a:t>.002</a:t>
            </a:r>
            <a:endParaRPr sz="1000">
              <a:latin typeface="Lucida Console"/>
              <a:cs typeface="Lucida Console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054100"/>
            <a:ext cx="10058400" cy="5664200"/>
            <a:chOff x="0" y="1054100"/>
            <a:chExt cx="10058400" cy="56642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12562" y="3870468"/>
              <a:ext cx="4845837" cy="284783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54100"/>
              <a:ext cx="5238750" cy="325166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6" y="3606800"/>
              <a:ext cx="5217795" cy="31115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33517" y="1054100"/>
              <a:ext cx="4824882" cy="3529634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-25"/>
              <a:t>51</a:t>
            </a:fld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3399" y="1581745"/>
            <a:ext cx="9004300" cy="0"/>
          </a:xfrm>
          <a:custGeom>
            <a:avLst/>
            <a:gdLst/>
            <a:ahLst/>
            <a:cxnLst/>
            <a:rect l="l" t="t" r="r" b="b"/>
            <a:pathLst>
              <a:path w="9004300" h="0">
                <a:moveTo>
                  <a:pt x="0" y="0"/>
                </a:moveTo>
                <a:lnTo>
                  <a:pt x="9004284" y="0"/>
                </a:lnTo>
              </a:path>
            </a:pathLst>
          </a:custGeom>
          <a:ln w="52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532130" y="1250334"/>
            <a:ext cx="1584325" cy="2901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700" spc="70">
                <a:latin typeface="Arial"/>
                <a:cs typeface="Arial"/>
              </a:rPr>
              <a:t>Mandelbrot</a:t>
            </a:r>
            <a:r>
              <a:rPr dirty="0" sz="1700" spc="75">
                <a:latin typeface="Arial"/>
                <a:cs typeface="Arial"/>
              </a:rPr>
              <a:t> </a:t>
            </a:r>
            <a:r>
              <a:rPr dirty="0" sz="1700" spc="-25">
                <a:latin typeface="Arial"/>
                <a:cs typeface="Arial"/>
              </a:rPr>
              <a:t>Set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537193" y="6278827"/>
            <a:ext cx="547370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55">
                <a:latin typeface="Lucida Sans Unicode"/>
                <a:cs typeface="Lucida Sans Unicode"/>
              </a:rPr>
              <a:t>(-</a:t>
            </a:r>
            <a:r>
              <a:rPr dirty="0" sz="1000" spc="-45">
                <a:latin typeface="Lucida Sans Unicode"/>
                <a:cs typeface="Lucida Sans Unicode"/>
              </a:rPr>
              <a:t>1.5,</a:t>
            </a:r>
            <a:r>
              <a:rPr dirty="0" sz="1000" spc="10">
                <a:latin typeface="Lucida Sans Unicode"/>
                <a:cs typeface="Lucida Sans Unicode"/>
              </a:rPr>
              <a:t> </a:t>
            </a:r>
            <a:r>
              <a:rPr dirty="0" sz="1000" spc="-110">
                <a:latin typeface="Lucida Sans Unicode"/>
                <a:cs typeface="Lucida Sans Unicode"/>
              </a:rPr>
              <a:t>-</a:t>
            </a:r>
            <a:r>
              <a:rPr dirty="0" sz="1000" spc="-60">
                <a:latin typeface="Lucida Sans Unicode"/>
                <a:cs typeface="Lucida Sans Unicode"/>
              </a:rPr>
              <a:t>1)</a:t>
            </a:r>
            <a:endParaRPr sz="1000">
              <a:latin typeface="Lucida Sans Unicode"/>
              <a:cs typeface="Lucida Sans Unicode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54100"/>
            <a:ext cx="10058400" cy="5658954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-25"/>
              <a:t>51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0700" y="1581745"/>
            <a:ext cx="9017635" cy="0"/>
          </a:xfrm>
          <a:custGeom>
            <a:avLst/>
            <a:gdLst/>
            <a:ahLst/>
            <a:cxnLst/>
            <a:rect l="l" t="t" r="r" b="b"/>
            <a:pathLst>
              <a:path w="9017635" h="0">
                <a:moveTo>
                  <a:pt x="0" y="0"/>
                </a:moveTo>
                <a:lnTo>
                  <a:pt x="9017020" y="0"/>
                </a:lnTo>
              </a:path>
            </a:pathLst>
          </a:custGeom>
          <a:ln w="52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532130" y="1250334"/>
            <a:ext cx="2586355" cy="2901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700">
                <a:latin typeface="Arial"/>
                <a:cs typeface="Arial"/>
              </a:rPr>
              <a:t>Implementing</a:t>
            </a:r>
            <a:r>
              <a:rPr dirty="0" sz="1700" spc="140">
                <a:latin typeface="Arial"/>
                <a:cs typeface="Arial"/>
              </a:rPr>
              <a:t> </a:t>
            </a:r>
            <a:r>
              <a:rPr dirty="0" sz="1700" spc="85">
                <a:latin typeface="Arial"/>
                <a:cs typeface="Arial"/>
              </a:rPr>
              <a:t>a</a:t>
            </a:r>
            <a:r>
              <a:rPr dirty="0" sz="1700" spc="140">
                <a:latin typeface="Arial"/>
                <a:cs typeface="Arial"/>
              </a:rPr>
              <a:t> </a:t>
            </a:r>
            <a:r>
              <a:rPr dirty="0" sz="1700" spc="65">
                <a:latin typeface="Arial"/>
                <a:cs typeface="Arial"/>
              </a:rPr>
              <a:t>data</a:t>
            </a:r>
            <a:r>
              <a:rPr dirty="0" sz="1700" spc="140">
                <a:latin typeface="Arial"/>
                <a:cs typeface="Arial"/>
              </a:rPr>
              <a:t> </a:t>
            </a:r>
            <a:r>
              <a:rPr dirty="0" sz="1700" spc="-20">
                <a:latin typeface="Arial"/>
                <a:cs typeface="Arial"/>
              </a:rPr>
              <a:t>type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20700" y="1804238"/>
            <a:ext cx="5384800" cy="133540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88265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695"/>
              </a:spcBef>
            </a:pPr>
            <a:r>
              <a:rPr dirty="0" sz="1450">
                <a:latin typeface="Lucida Sans Unicode"/>
                <a:cs typeface="Lucida Sans Unicode"/>
              </a:rPr>
              <a:t>To</a:t>
            </a:r>
            <a:r>
              <a:rPr dirty="0" sz="1450" spc="90"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create</a:t>
            </a:r>
            <a:r>
              <a:rPr dirty="0" sz="1450" spc="9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a</a:t>
            </a:r>
            <a:r>
              <a:rPr dirty="0" sz="1450" spc="9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data</a:t>
            </a:r>
            <a:r>
              <a:rPr dirty="0" sz="1450" spc="9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type,</a:t>
            </a:r>
            <a:r>
              <a:rPr dirty="0" sz="1450" spc="9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you</a:t>
            </a:r>
            <a:r>
              <a:rPr dirty="0" sz="1450" spc="9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need</a:t>
            </a:r>
            <a:r>
              <a:rPr dirty="0" sz="1450" spc="9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provide</a:t>
            </a:r>
            <a:r>
              <a:rPr dirty="0" sz="1450" spc="9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code</a:t>
            </a:r>
            <a:r>
              <a:rPr dirty="0" sz="1450" spc="95">
                <a:latin typeface="Lucida Sans Unicode"/>
                <a:cs typeface="Lucida Sans Unicode"/>
              </a:rPr>
              <a:t> </a:t>
            </a:r>
            <a:r>
              <a:rPr dirty="0" sz="1450" spc="-20">
                <a:latin typeface="Lucida Sans Unicode"/>
                <a:cs typeface="Lucida Sans Unicode"/>
              </a:rPr>
              <a:t>that</a:t>
            </a:r>
            <a:endParaRPr sz="1450">
              <a:latin typeface="Lucida Sans Unicode"/>
              <a:cs typeface="Lucida Sans Unicode"/>
            </a:endParaRPr>
          </a:p>
          <a:p>
            <a:pPr marL="474345" indent="-157480">
              <a:lnSpc>
                <a:spcPct val="100000"/>
              </a:lnSpc>
              <a:spcBef>
                <a:spcPts val="575"/>
              </a:spcBef>
              <a:buSzPct val="127586"/>
              <a:buFont typeface="Calibri"/>
              <a:buChar char="•"/>
              <a:tabLst>
                <a:tab pos="474980" algn="l"/>
              </a:tabLst>
            </a:pPr>
            <a:r>
              <a:rPr dirty="0" sz="1450">
                <a:latin typeface="Lucida Sans Unicode"/>
                <a:cs typeface="Lucida Sans Unicode"/>
              </a:rPr>
              <a:t>Defines</a:t>
            </a:r>
            <a:r>
              <a:rPr dirty="0" sz="1450" spc="9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the</a:t>
            </a:r>
            <a:r>
              <a:rPr dirty="0" sz="1450" spc="9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set</a:t>
            </a:r>
            <a:r>
              <a:rPr dirty="0" sz="1450" spc="10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of</a:t>
            </a:r>
            <a:r>
              <a:rPr dirty="0" sz="1450" spc="9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values</a:t>
            </a:r>
            <a:r>
              <a:rPr dirty="0" sz="1450" spc="10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(</a:t>
            </a: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instance</a:t>
            </a:r>
            <a:r>
              <a:rPr dirty="0" sz="1450" spc="9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10">
                <a:solidFill>
                  <a:srgbClr val="005493"/>
                </a:solidFill>
                <a:latin typeface="Lucida Sans Unicode"/>
                <a:cs typeface="Lucida Sans Unicode"/>
              </a:rPr>
              <a:t>variables</a:t>
            </a:r>
            <a:r>
              <a:rPr dirty="0" sz="1450" spc="-10">
                <a:latin typeface="Lucida Sans Unicode"/>
                <a:cs typeface="Lucida Sans Unicode"/>
              </a:rPr>
              <a:t>).</a:t>
            </a:r>
            <a:endParaRPr sz="1450">
              <a:latin typeface="Lucida Sans Unicode"/>
              <a:cs typeface="Lucida Sans Unicode"/>
            </a:endParaRPr>
          </a:p>
          <a:p>
            <a:pPr marL="474345" indent="-157480">
              <a:lnSpc>
                <a:spcPct val="100000"/>
              </a:lnSpc>
              <a:spcBef>
                <a:spcPts val="570"/>
              </a:spcBef>
              <a:buSzPct val="127586"/>
              <a:buFont typeface="Calibri"/>
              <a:buChar char="•"/>
              <a:tabLst>
                <a:tab pos="474980" algn="l"/>
              </a:tabLst>
            </a:pPr>
            <a:r>
              <a:rPr dirty="0" sz="1450">
                <a:latin typeface="Lucida Sans Unicode"/>
                <a:cs typeface="Lucida Sans Unicode"/>
              </a:rPr>
              <a:t>Implements</a:t>
            </a:r>
            <a:r>
              <a:rPr dirty="0" sz="1450" spc="13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operations</a:t>
            </a:r>
            <a:r>
              <a:rPr dirty="0" sz="1450" spc="13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on</a:t>
            </a:r>
            <a:r>
              <a:rPr dirty="0" sz="1450" spc="13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those</a:t>
            </a:r>
            <a:r>
              <a:rPr dirty="0" sz="1450" spc="13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values</a:t>
            </a:r>
            <a:r>
              <a:rPr dirty="0" sz="1450" spc="135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(</a:t>
            </a:r>
            <a:r>
              <a:rPr dirty="0" sz="1450" spc="-10">
                <a:solidFill>
                  <a:srgbClr val="005493"/>
                </a:solidFill>
                <a:latin typeface="Lucida Sans Unicode"/>
                <a:cs typeface="Lucida Sans Unicode"/>
              </a:rPr>
              <a:t>methods</a:t>
            </a:r>
            <a:r>
              <a:rPr dirty="0" sz="1450" spc="-10">
                <a:latin typeface="Lucida Sans Unicode"/>
                <a:cs typeface="Lucida Sans Unicode"/>
              </a:rPr>
              <a:t>).</a:t>
            </a:r>
            <a:endParaRPr sz="1450">
              <a:latin typeface="Lucida Sans Unicode"/>
              <a:cs typeface="Lucida Sans Unicode"/>
            </a:endParaRPr>
          </a:p>
          <a:p>
            <a:pPr marL="474345" indent="-157480">
              <a:lnSpc>
                <a:spcPct val="100000"/>
              </a:lnSpc>
              <a:spcBef>
                <a:spcPts val="575"/>
              </a:spcBef>
              <a:buSzPct val="127586"/>
              <a:buFont typeface="Calibri"/>
              <a:buChar char="•"/>
              <a:tabLst>
                <a:tab pos="474980" algn="l"/>
              </a:tabLst>
            </a:pPr>
            <a:r>
              <a:rPr dirty="0" sz="1450">
                <a:latin typeface="Lucida Sans Unicode"/>
                <a:cs typeface="Lucida Sans Unicode"/>
              </a:rPr>
              <a:t>Creates</a:t>
            </a:r>
            <a:r>
              <a:rPr dirty="0" sz="1450" spc="8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and</a:t>
            </a:r>
            <a:r>
              <a:rPr dirty="0" sz="1450" spc="8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initialize</a:t>
            </a:r>
            <a:r>
              <a:rPr dirty="0" sz="1450" spc="90">
                <a:latin typeface="Lucida Sans Unicode"/>
                <a:cs typeface="Lucida Sans Unicode"/>
              </a:rPr>
              <a:t> </a:t>
            </a:r>
            <a:r>
              <a:rPr dirty="0" sz="1450" spc="55">
                <a:latin typeface="Lucida Sans Unicode"/>
                <a:cs typeface="Lucida Sans Unicode"/>
              </a:rPr>
              <a:t>new</a:t>
            </a:r>
            <a:r>
              <a:rPr dirty="0" sz="1450" spc="8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objects</a:t>
            </a:r>
            <a:r>
              <a:rPr dirty="0" sz="1450" spc="85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(</a:t>
            </a:r>
            <a:r>
              <a:rPr dirty="0" sz="1450" spc="-10">
                <a:solidFill>
                  <a:srgbClr val="005493"/>
                </a:solidFill>
                <a:latin typeface="Lucida Sans Unicode"/>
                <a:cs typeface="Lucida Sans Unicode"/>
              </a:rPr>
              <a:t>constructors</a:t>
            </a:r>
            <a:r>
              <a:rPr dirty="0" sz="1450" spc="-10">
                <a:latin typeface="Lucida Sans Unicode"/>
                <a:cs typeface="Lucida Sans Unicode"/>
              </a:rPr>
              <a:t>).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104900" y="3317240"/>
            <a:ext cx="4813300" cy="890269"/>
          </a:xfrm>
          <a:prstGeom prst="rect">
            <a:avLst/>
          </a:prstGeom>
          <a:solidFill>
            <a:srgbClr val="FFFFFF"/>
          </a:solidFill>
        </p:spPr>
        <p:txBody>
          <a:bodyPr wrap="square" lIns="0" tIns="95250" rIns="0" bIns="0" rtlCol="0" vert="horz">
            <a:spAutoFit/>
          </a:bodyPr>
          <a:lstStyle/>
          <a:p>
            <a:pPr marL="120650">
              <a:lnSpc>
                <a:spcPct val="100000"/>
              </a:lnSpc>
              <a:spcBef>
                <a:spcPts val="750"/>
              </a:spcBef>
            </a:pPr>
            <a:r>
              <a:rPr dirty="0" sz="1300">
                <a:solidFill>
                  <a:srgbClr val="005493"/>
                </a:solidFill>
                <a:latin typeface="Lucida Sans Unicode"/>
                <a:cs typeface="Lucida Sans Unicode"/>
              </a:rPr>
              <a:t>Instance</a:t>
            </a:r>
            <a:r>
              <a:rPr dirty="0" sz="1300" spc="5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005493"/>
                </a:solidFill>
                <a:latin typeface="Lucida Sans Unicode"/>
                <a:cs typeface="Lucida Sans Unicode"/>
              </a:rPr>
              <a:t>variables</a:t>
            </a:r>
            <a:endParaRPr sz="1300">
              <a:latin typeface="Lucida Sans Unicode"/>
              <a:cs typeface="Lucida Sans Unicode"/>
            </a:endParaRPr>
          </a:p>
          <a:p>
            <a:pPr marL="466725" indent="-157480">
              <a:lnSpc>
                <a:spcPct val="100000"/>
              </a:lnSpc>
              <a:spcBef>
                <a:spcPts val="390"/>
              </a:spcBef>
              <a:buSzPct val="126923"/>
              <a:buFont typeface="Calibri"/>
              <a:buChar char="•"/>
              <a:tabLst>
                <a:tab pos="466725" algn="l"/>
              </a:tabLst>
            </a:pPr>
            <a:r>
              <a:rPr dirty="0" baseline="4273" sz="1950">
                <a:latin typeface="Lucida Sans Unicode"/>
                <a:cs typeface="Lucida Sans Unicode"/>
              </a:rPr>
              <a:t>Declarations</a:t>
            </a:r>
            <a:r>
              <a:rPr dirty="0" baseline="4273" sz="1950" spc="120">
                <a:latin typeface="Lucida Sans Unicode"/>
                <a:cs typeface="Lucida Sans Unicode"/>
              </a:rPr>
              <a:t> </a:t>
            </a:r>
            <a:r>
              <a:rPr dirty="0" baseline="4273" sz="1950">
                <a:latin typeface="Lucida Sans Unicode"/>
                <a:cs typeface="Lucida Sans Unicode"/>
              </a:rPr>
              <a:t>associate</a:t>
            </a:r>
            <a:r>
              <a:rPr dirty="0" baseline="4273" sz="1950" spc="120">
                <a:latin typeface="Lucida Sans Unicode"/>
                <a:cs typeface="Lucida Sans Unicode"/>
              </a:rPr>
              <a:t> </a:t>
            </a:r>
            <a:r>
              <a:rPr dirty="0" baseline="4273" sz="1950">
                <a:latin typeface="Lucida Sans Unicode"/>
                <a:cs typeface="Lucida Sans Unicode"/>
              </a:rPr>
              <a:t>variable</a:t>
            </a:r>
            <a:r>
              <a:rPr dirty="0" baseline="4273" sz="1950" spc="127">
                <a:latin typeface="Lucida Sans Unicode"/>
                <a:cs typeface="Lucida Sans Unicode"/>
              </a:rPr>
              <a:t> </a:t>
            </a:r>
            <a:r>
              <a:rPr dirty="0" baseline="4273" sz="1950">
                <a:latin typeface="Lucida Sans Unicode"/>
                <a:cs typeface="Lucida Sans Unicode"/>
              </a:rPr>
              <a:t>names</a:t>
            </a:r>
            <a:r>
              <a:rPr dirty="0" baseline="4273" sz="1950" spc="120">
                <a:latin typeface="Lucida Sans Unicode"/>
                <a:cs typeface="Lucida Sans Unicode"/>
              </a:rPr>
              <a:t> </a:t>
            </a:r>
            <a:r>
              <a:rPr dirty="0" baseline="4273" sz="1950">
                <a:latin typeface="Lucida Sans Unicode"/>
                <a:cs typeface="Lucida Sans Unicode"/>
              </a:rPr>
              <a:t>with</a:t>
            </a:r>
            <a:r>
              <a:rPr dirty="0" baseline="4273" sz="1950" spc="120">
                <a:latin typeface="Lucida Sans Unicode"/>
                <a:cs typeface="Lucida Sans Unicode"/>
              </a:rPr>
              <a:t> </a:t>
            </a:r>
            <a:r>
              <a:rPr dirty="0" baseline="4273" sz="1950" spc="-15">
                <a:latin typeface="Lucida Sans Unicode"/>
                <a:cs typeface="Lucida Sans Unicode"/>
              </a:rPr>
              <a:t>types.</a:t>
            </a:r>
            <a:endParaRPr baseline="4273" sz="1950">
              <a:latin typeface="Lucida Sans Unicode"/>
              <a:cs typeface="Lucida Sans Unicode"/>
            </a:endParaRPr>
          </a:p>
          <a:p>
            <a:pPr marL="466725" indent="-157480">
              <a:lnSpc>
                <a:spcPct val="100000"/>
              </a:lnSpc>
              <a:spcBef>
                <a:spcPts val="300"/>
              </a:spcBef>
              <a:buSzPct val="126923"/>
              <a:buFont typeface="Calibri"/>
              <a:buChar char="•"/>
              <a:tabLst>
                <a:tab pos="466725" algn="l"/>
              </a:tabLst>
            </a:pPr>
            <a:r>
              <a:rPr dirty="0" baseline="4273" sz="1950">
                <a:latin typeface="Lucida Sans Unicode"/>
                <a:cs typeface="Lucida Sans Unicode"/>
              </a:rPr>
              <a:t>Set</a:t>
            </a:r>
            <a:r>
              <a:rPr dirty="0" baseline="4273" sz="1950" spc="60">
                <a:latin typeface="Lucida Sans Unicode"/>
                <a:cs typeface="Lucida Sans Unicode"/>
              </a:rPr>
              <a:t> </a:t>
            </a:r>
            <a:r>
              <a:rPr dirty="0" baseline="4273" sz="1950">
                <a:latin typeface="Lucida Sans Unicode"/>
                <a:cs typeface="Lucida Sans Unicode"/>
              </a:rPr>
              <a:t>of</a:t>
            </a:r>
            <a:r>
              <a:rPr dirty="0" baseline="4273" sz="1950" spc="67">
                <a:latin typeface="Lucida Sans Unicode"/>
                <a:cs typeface="Lucida Sans Unicode"/>
              </a:rPr>
              <a:t> </a:t>
            </a:r>
            <a:r>
              <a:rPr dirty="0" baseline="4273" sz="1950">
                <a:latin typeface="Lucida Sans Unicode"/>
                <a:cs typeface="Lucida Sans Unicode"/>
              </a:rPr>
              <a:t>type</a:t>
            </a:r>
            <a:r>
              <a:rPr dirty="0" baseline="4273" sz="1950" spc="67">
                <a:latin typeface="Lucida Sans Unicode"/>
                <a:cs typeface="Lucida Sans Unicode"/>
              </a:rPr>
              <a:t> </a:t>
            </a:r>
            <a:r>
              <a:rPr dirty="0" baseline="4273" sz="1950">
                <a:latin typeface="Lucida Sans Unicode"/>
                <a:cs typeface="Lucida Sans Unicode"/>
              </a:rPr>
              <a:t>values</a:t>
            </a:r>
            <a:r>
              <a:rPr dirty="0" baseline="4273" sz="1950" spc="67">
                <a:latin typeface="Lucida Sans Unicode"/>
                <a:cs typeface="Lucida Sans Unicode"/>
              </a:rPr>
              <a:t> </a:t>
            </a:r>
            <a:r>
              <a:rPr dirty="0" baseline="4273" sz="1950">
                <a:latin typeface="Lucida Sans Unicode"/>
                <a:cs typeface="Lucida Sans Unicode"/>
              </a:rPr>
              <a:t>is</a:t>
            </a:r>
            <a:r>
              <a:rPr dirty="0" baseline="4273" sz="1950" spc="67">
                <a:latin typeface="Lucida Sans Unicode"/>
                <a:cs typeface="Lucida Sans Unicode"/>
              </a:rPr>
              <a:t> </a:t>
            </a:r>
            <a:r>
              <a:rPr dirty="0" baseline="4273" sz="1950">
                <a:latin typeface="Lucida Sans Unicode"/>
                <a:cs typeface="Lucida Sans Unicode"/>
              </a:rPr>
              <a:t>"set</a:t>
            </a:r>
            <a:r>
              <a:rPr dirty="0" baseline="4273" sz="1950" spc="67">
                <a:latin typeface="Lucida Sans Unicode"/>
                <a:cs typeface="Lucida Sans Unicode"/>
              </a:rPr>
              <a:t> </a:t>
            </a:r>
            <a:r>
              <a:rPr dirty="0" baseline="4273" sz="1950">
                <a:latin typeface="Lucida Sans Unicode"/>
                <a:cs typeface="Lucida Sans Unicode"/>
              </a:rPr>
              <a:t>of</a:t>
            </a:r>
            <a:r>
              <a:rPr dirty="0" baseline="4273" sz="1950" spc="67">
                <a:latin typeface="Lucida Sans Unicode"/>
                <a:cs typeface="Lucida Sans Unicode"/>
              </a:rPr>
              <a:t> </a:t>
            </a:r>
            <a:r>
              <a:rPr dirty="0" baseline="4273" sz="1950" spc="-15">
                <a:latin typeface="Lucida Sans Unicode"/>
                <a:cs typeface="Lucida Sans Unicode"/>
              </a:rPr>
              <a:t>values".</a:t>
            </a:r>
            <a:endParaRPr baseline="4273" sz="1950">
              <a:latin typeface="Lucida Sans Unicode"/>
              <a:cs typeface="Lucida Sans Unicode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104900" y="4321657"/>
            <a:ext cx="4813300" cy="877569"/>
          </a:xfrm>
          <a:prstGeom prst="rect">
            <a:avLst/>
          </a:prstGeom>
          <a:solidFill>
            <a:srgbClr val="FFFFFF"/>
          </a:solidFill>
        </p:spPr>
        <p:txBody>
          <a:bodyPr wrap="square" lIns="0" tIns="92710" rIns="0" bIns="0" rtlCol="0" vert="horz">
            <a:spAutoFit/>
          </a:bodyPr>
          <a:lstStyle/>
          <a:p>
            <a:pPr marL="120650">
              <a:lnSpc>
                <a:spcPct val="100000"/>
              </a:lnSpc>
              <a:spcBef>
                <a:spcPts val="730"/>
              </a:spcBef>
            </a:pPr>
            <a:r>
              <a:rPr dirty="0" sz="1300" spc="-10">
                <a:solidFill>
                  <a:srgbClr val="005493"/>
                </a:solidFill>
                <a:latin typeface="Lucida Sans Unicode"/>
                <a:cs typeface="Lucida Sans Unicode"/>
              </a:rPr>
              <a:t>Methods</a:t>
            </a:r>
            <a:endParaRPr sz="1300">
              <a:latin typeface="Lucida Sans Unicode"/>
              <a:cs typeface="Lucida Sans Unicode"/>
            </a:endParaRPr>
          </a:p>
          <a:p>
            <a:pPr marL="466725" indent="-157480">
              <a:lnSpc>
                <a:spcPct val="100000"/>
              </a:lnSpc>
              <a:spcBef>
                <a:spcPts val="390"/>
              </a:spcBef>
              <a:buSzPct val="126923"/>
              <a:buFont typeface="Calibri"/>
              <a:buChar char="•"/>
              <a:tabLst>
                <a:tab pos="466725" algn="l"/>
              </a:tabLst>
            </a:pPr>
            <a:r>
              <a:rPr dirty="0" baseline="4273" sz="1950">
                <a:latin typeface="Lucida Sans Unicode"/>
                <a:cs typeface="Lucida Sans Unicode"/>
              </a:rPr>
              <a:t>Like</a:t>
            </a:r>
            <a:r>
              <a:rPr dirty="0" baseline="4273" sz="1950" spc="44">
                <a:latin typeface="Lucida Sans Unicode"/>
                <a:cs typeface="Lucida Sans Unicode"/>
              </a:rPr>
              <a:t> </a:t>
            </a:r>
            <a:r>
              <a:rPr dirty="0" baseline="4273" sz="1950">
                <a:latin typeface="Lucida Sans Unicode"/>
                <a:cs typeface="Lucida Sans Unicode"/>
              </a:rPr>
              <a:t>static</a:t>
            </a:r>
            <a:r>
              <a:rPr dirty="0" baseline="4273" sz="1950" spc="52">
                <a:latin typeface="Lucida Sans Unicode"/>
                <a:cs typeface="Lucida Sans Unicode"/>
              </a:rPr>
              <a:t> </a:t>
            </a:r>
            <a:r>
              <a:rPr dirty="0" baseline="4273" sz="1950" spc="-15">
                <a:latin typeface="Lucida Sans Unicode"/>
                <a:cs typeface="Lucida Sans Unicode"/>
              </a:rPr>
              <a:t>methods.</a:t>
            </a:r>
            <a:endParaRPr baseline="4273" sz="1950">
              <a:latin typeface="Lucida Sans Unicode"/>
              <a:cs typeface="Lucida Sans Unicode"/>
            </a:endParaRPr>
          </a:p>
          <a:p>
            <a:pPr marL="466725" indent="-157480">
              <a:lnSpc>
                <a:spcPct val="100000"/>
              </a:lnSpc>
              <a:spcBef>
                <a:spcPts val="300"/>
              </a:spcBef>
              <a:buSzPct val="126923"/>
              <a:buFont typeface="Calibri"/>
              <a:buChar char="•"/>
              <a:tabLst>
                <a:tab pos="466725" algn="l"/>
              </a:tabLst>
            </a:pPr>
            <a:r>
              <a:rPr dirty="0" baseline="4273" sz="1950">
                <a:latin typeface="Lucida Sans Unicode"/>
                <a:cs typeface="Lucida Sans Unicode"/>
              </a:rPr>
              <a:t>Can</a:t>
            </a:r>
            <a:r>
              <a:rPr dirty="0" baseline="4273" sz="1950" spc="44">
                <a:latin typeface="Lucida Sans Unicode"/>
                <a:cs typeface="Lucida Sans Unicode"/>
              </a:rPr>
              <a:t> </a:t>
            </a:r>
            <a:r>
              <a:rPr dirty="0" baseline="4273" sz="1950">
                <a:latin typeface="Lucida Sans Unicode"/>
                <a:cs typeface="Lucida Sans Unicode"/>
              </a:rPr>
              <a:t>refer</a:t>
            </a:r>
            <a:r>
              <a:rPr dirty="0" baseline="4273" sz="1950" spc="52">
                <a:latin typeface="Lucida Sans Unicode"/>
                <a:cs typeface="Lucida Sans Unicode"/>
              </a:rPr>
              <a:t> </a:t>
            </a:r>
            <a:r>
              <a:rPr dirty="0" baseline="4273" sz="1950">
                <a:latin typeface="Lucida Sans Unicode"/>
                <a:cs typeface="Lucida Sans Unicode"/>
              </a:rPr>
              <a:t>to</a:t>
            </a:r>
            <a:r>
              <a:rPr dirty="0" baseline="4273" sz="1950" spc="52">
                <a:latin typeface="Lucida Sans Unicode"/>
                <a:cs typeface="Lucida Sans Unicode"/>
              </a:rPr>
              <a:t> </a:t>
            </a:r>
            <a:r>
              <a:rPr dirty="0" baseline="4273" sz="1950">
                <a:latin typeface="Lucida Sans Unicode"/>
                <a:cs typeface="Lucida Sans Unicode"/>
              </a:rPr>
              <a:t>instance</a:t>
            </a:r>
            <a:r>
              <a:rPr dirty="0" baseline="4273" sz="1950" spc="52">
                <a:latin typeface="Lucida Sans Unicode"/>
                <a:cs typeface="Lucida Sans Unicode"/>
              </a:rPr>
              <a:t> </a:t>
            </a:r>
            <a:r>
              <a:rPr dirty="0" baseline="4273" sz="1950" spc="-15">
                <a:latin typeface="Lucida Sans Unicode"/>
                <a:cs typeface="Lucida Sans Unicode"/>
              </a:rPr>
              <a:t>variables.</a:t>
            </a:r>
            <a:endParaRPr baseline="4273" sz="1950">
              <a:latin typeface="Lucida Sans Unicode"/>
              <a:cs typeface="Lucida Sans Unicode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92200" y="5326088"/>
            <a:ext cx="4851400" cy="117030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95250" rIns="0" bIns="0" rtlCol="0" vert="horz">
            <a:spAutoFit/>
          </a:bodyPr>
          <a:lstStyle/>
          <a:p>
            <a:pPr marL="123189">
              <a:lnSpc>
                <a:spcPct val="100000"/>
              </a:lnSpc>
              <a:spcBef>
                <a:spcPts val="750"/>
              </a:spcBef>
            </a:pPr>
            <a:r>
              <a:rPr dirty="0" sz="1300" spc="-10">
                <a:solidFill>
                  <a:srgbClr val="005493"/>
                </a:solidFill>
                <a:latin typeface="Lucida Sans Unicode"/>
                <a:cs typeface="Lucida Sans Unicode"/>
              </a:rPr>
              <a:t>Constructors</a:t>
            </a:r>
            <a:endParaRPr sz="1300">
              <a:latin typeface="Lucida Sans Unicode"/>
              <a:cs typeface="Lucida Sans Unicode"/>
            </a:endParaRPr>
          </a:p>
          <a:p>
            <a:pPr marL="468630" indent="-158115">
              <a:lnSpc>
                <a:spcPct val="100000"/>
              </a:lnSpc>
              <a:spcBef>
                <a:spcPts val="390"/>
              </a:spcBef>
              <a:buSzPct val="126923"/>
              <a:buFont typeface="Calibri"/>
              <a:buChar char="•"/>
              <a:tabLst>
                <a:tab pos="469265" algn="l"/>
              </a:tabLst>
            </a:pPr>
            <a:r>
              <a:rPr dirty="0" baseline="4273" sz="1950">
                <a:latin typeface="Lucida Sans Unicode"/>
                <a:cs typeface="Lucida Sans Unicode"/>
              </a:rPr>
              <a:t>Like</a:t>
            </a:r>
            <a:r>
              <a:rPr dirty="0" baseline="4273" sz="1950" spc="37">
                <a:latin typeface="Lucida Sans Unicode"/>
                <a:cs typeface="Lucida Sans Unicode"/>
              </a:rPr>
              <a:t> </a:t>
            </a:r>
            <a:r>
              <a:rPr dirty="0" baseline="4273" sz="1950">
                <a:latin typeface="Lucida Sans Unicode"/>
                <a:cs typeface="Lucida Sans Unicode"/>
              </a:rPr>
              <a:t>a</a:t>
            </a:r>
            <a:r>
              <a:rPr dirty="0" baseline="4273" sz="1950" spc="60">
                <a:latin typeface="Lucida Sans Unicode"/>
                <a:cs typeface="Lucida Sans Unicode"/>
              </a:rPr>
              <a:t> </a:t>
            </a:r>
            <a:r>
              <a:rPr dirty="0" baseline="4273" sz="1950">
                <a:latin typeface="Lucida Sans Unicode"/>
                <a:cs typeface="Lucida Sans Unicode"/>
              </a:rPr>
              <a:t>method</a:t>
            </a:r>
            <a:r>
              <a:rPr dirty="0" baseline="4273" sz="1950" spc="60">
                <a:latin typeface="Lucida Sans Unicode"/>
                <a:cs typeface="Lucida Sans Unicode"/>
              </a:rPr>
              <a:t> </a:t>
            </a:r>
            <a:r>
              <a:rPr dirty="0" baseline="4273" sz="1950">
                <a:latin typeface="Lucida Sans Unicode"/>
                <a:cs typeface="Lucida Sans Unicode"/>
              </a:rPr>
              <a:t>with</a:t>
            </a:r>
            <a:r>
              <a:rPr dirty="0" baseline="4273" sz="1950" spc="60">
                <a:latin typeface="Lucida Sans Unicode"/>
                <a:cs typeface="Lucida Sans Unicode"/>
              </a:rPr>
              <a:t> </a:t>
            </a:r>
            <a:r>
              <a:rPr dirty="0" baseline="4273" sz="1950">
                <a:latin typeface="Lucida Sans Unicode"/>
                <a:cs typeface="Lucida Sans Unicode"/>
              </a:rPr>
              <a:t>the</a:t>
            </a:r>
            <a:r>
              <a:rPr dirty="0" baseline="4273" sz="1950" spc="60">
                <a:latin typeface="Lucida Sans Unicode"/>
                <a:cs typeface="Lucida Sans Unicode"/>
              </a:rPr>
              <a:t> </a:t>
            </a:r>
            <a:r>
              <a:rPr dirty="0" baseline="4273" sz="1950">
                <a:latin typeface="Lucida Sans Unicode"/>
                <a:cs typeface="Lucida Sans Unicode"/>
              </a:rPr>
              <a:t>same</a:t>
            </a:r>
            <a:r>
              <a:rPr dirty="0" baseline="4273" sz="1950" spc="60">
                <a:latin typeface="Lucida Sans Unicode"/>
                <a:cs typeface="Lucida Sans Unicode"/>
              </a:rPr>
              <a:t> </a:t>
            </a:r>
            <a:r>
              <a:rPr dirty="0" baseline="4273" sz="1950">
                <a:latin typeface="Lucida Sans Unicode"/>
                <a:cs typeface="Lucida Sans Unicode"/>
              </a:rPr>
              <a:t>name</a:t>
            </a:r>
            <a:r>
              <a:rPr dirty="0" baseline="4273" sz="1950" spc="60">
                <a:latin typeface="Lucida Sans Unicode"/>
                <a:cs typeface="Lucida Sans Unicode"/>
              </a:rPr>
              <a:t> </a:t>
            </a:r>
            <a:r>
              <a:rPr dirty="0" baseline="4273" sz="1950">
                <a:latin typeface="Lucida Sans Unicode"/>
                <a:cs typeface="Lucida Sans Unicode"/>
              </a:rPr>
              <a:t>as</a:t>
            </a:r>
            <a:r>
              <a:rPr dirty="0" baseline="4273" sz="1950" spc="60">
                <a:latin typeface="Lucida Sans Unicode"/>
                <a:cs typeface="Lucida Sans Unicode"/>
              </a:rPr>
              <a:t> </a:t>
            </a:r>
            <a:r>
              <a:rPr dirty="0" baseline="4273" sz="1950">
                <a:latin typeface="Lucida Sans Unicode"/>
                <a:cs typeface="Lucida Sans Unicode"/>
              </a:rPr>
              <a:t>the</a:t>
            </a:r>
            <a:r>
              <a:rPr dirty="0" baseline="4273" sz="1950" spc="60">
                <a:latin typeface="Lucida Sans Unicode"/>
                <a:cs typeface="Lucida Sans Unicode"/>
              </a:rPr>
              <a:t> </a:t>
            </a:r>
            <a:r>
              <a:rPr dirty="0" baseline="4273" sz="1950" spc="-15">
                <a:latin typeface="Lucida Sans Unicode"/>
                <a:cs typeface="Lucida Sans Unicode"/>
              </a:rPr>
              <a:t>type.</a:t>
            </a:r>
            <a:endParaRPr baseline="4273" sz="1950">
              <a:latin typeface="Lucida Sans Unicode"/>
              <a:cs typeface="Lucida Sans Unicode"/>
            </a:endParaRPr>
          </a:p>
          <a:p>
            <a:pPr marL="468630" indent="-158115">
              <a:lnSpc>
                <a:spcPct val="100000"/>
              </a:lnSpc>
              <a:spcBef>
                <a:spcPts val="300"/>
              </a:spcBef>
              <a:buSzPct val="126923"/>
              <a:buFont typeface="Calibri"/>
              <a:buChar char="•"/>
              <a:tabLst>
                <a:tab pos="469265" algn="l"/>
              </a:tabLst>
            </a:pPr>
            <a:r>
              <a:rPr dirty="0" baseline="4273" sz="1950">
                <a:latin typeface="Lucida Sans Unicode"/>
                <a:cs typeface="Lucida Sans Unicode"/>
              </a:rPr>
              <a:t>No</a:t>
            </a:r>
            <a:r>
              <a:rPr dirty="0" baseline="4273" sz="1950" spc="75">
                <a:latin typeface="Lucida Sans Unicode"/>
                <a:cs typeface="Lucida Sans Unicode"/>
              </a:rPr>
              <a:t> </a:t>
            </a:r>
            <a:r>
              <a:rPr dirty="0" baseline="4273" sz="1950">
                <a:latin typeface="Lucida Sans Unicode"/>
                <a:cs typeface="Lucida Sans Unicode"/>
              </a:rPr>
              <a:t>return</a:t>
            </a:r>
            <a:r>
              <a:rPr dirty="0" baseline="4273" sz="1950" spc="75">
                <a:latin typeface="Lucida Sans Unicode"/>
                <a:cs typeface="Lucida Sans Unicode"/>
              </a:rPr>
              <a:t> </a:t>
            </a:r>
            <a:r>
              <a:rPr dirty="0" baseline="4273" sz="1950">
                <a:latin typeface="Lucida Sans Unicode"/>
                <a:cs typeface="Lucida Sans Unicode"/>
              </a:rPr>
              <a:t>type</a:t>
            </a:r>
            <a:r>
              <a:rPr dirty="0" baseline="4273" sz="1950" spc="75">
                <a:latin typeface="Lucida Sans Unicode"/>
                <a:cs typeface="Lucida Sans Unicode"/>
              </a:rPr>
              <a:t> </a:t>
            </a:r>
            <a:r>
              <a:rPr dirty="0" baseline="4273" sz="1950" spc="-15">
                <a:latin typeface="Lucida Sans Unicode"/>
                <a:cs typeface="Lucida Sans Unicode"/>
              </a:rPr>
              <a:t>declaration.</a:t>
            </a:r>
            <a:endParaRPr baseline="4273" sz="1950">
              <a:latin typeface="Lucida Sans Unicode"/>
              <a:cs typeface="Lucida Sans Unicode"/>
            </a:endParaRPr>
          </a:p>
          <a:p>
            <a:pPr marL="468630" indent="-158115">
              <a:lnSpc>
                <a:spcPct val="100000"/>
              </a:lnSpc>
              <a:spcBef>
                <a:spcPts val="295"/>
              </a:spcBef>
              <a:buSzPct val="126923"/>
              <a:buFont typeface="Calibri"/>
              <a:buChar char="•"/>
              <a:tabLst>
                <a:tab pos="469265" algn="l"/>
              </a:tabLst>
            </a:pPr>
            <a:r>
              <a:rPr dirty="0" baseline="4273" sz="1950">
                <a:latin typeface="Lucida Sans Unicode"/>
                <a:cs typeface="Lucida Sans Unicode"/>
              </a:rPr>
              <a:t>Invoked</a:t>
            </a:r>
            <a:r>
              <a:rPr dirty="0" baseline="4273" sz="1950" spc="75">
                <a:latin typeface="Lucida Sans Unicode"/>
                <a:cs typeface="Lucida Sans Unicode"/>
              </a:rPr>
              <a:t> </a:t>
            </a:r>
            <a:r>
              <a:rPr dirty="0" baseline="4273" sz="1950">
                <a:latin typeface="Lucida Sans Unicode"/>
                <a:cs typeface="Lucida Sans Unicode"/>
              </a:rPr>
              <a:t>by</a:t>
            </a:r>
            <a:r>
              <a:rPr dirty="0" baseline="4273" sz="1950" spc="75">
                <a:latin typeface="Lucida Sans Unicode"/>
                <a:cs typeface="Lucida Sans Unicode"/>
              </a:rPr>
              <a:t> </a:t>
            </a:r>
            <a:r>
              <a:rPr dirty="0" baseline="4273" sz="1950">
                <a:latin typeface="Lucida Console"/>
                <a:cs typeface="Lucida Console"/>
              </a:rPr>
              <a:t>new</a:t>
            </a:r>
            <a:r>
              <a:rPr dirty="0" baseline="4273" sz="1950">
                <a:latin typeface="Lucida Sans Unicode"/>
                <a:cs typeface="Lucida Sans Unicode"/>
              </a:rPr>
              <a:t>,</a:t>
            </a:r>
            <a:r>
              <a:rPr dirty="0" baseline="4273" sz="1950" spc="75">
                <a:latin typeface="Lucida Sans Unicode"/>
                <a:cs typeface="Lucida Sans Unicode"/>
              </a:rPr>
              <a:t> </a:t>
            </a:r>
            <a:r>
              <a:rPr dirty="0" baseline="4273" sz="1950">
                <a:latin typeface="Lucida Sans Unicode"/>
                <a:cs typeface="Lucida Sans Unicode"/>
              </a:rPr>
              <a:t>returns</a:t>
            </a:r>
            <a:r>
              <a:rPr dirty="0" baseline="4273" sz="1950" spc="75">
                <a:latin typeface="Lucida Sans Unicode"/>
                <a:cs typeface="Lucida Sans Unicode"/>
              </a:rPr>
              <a:t> </a:t>
            </a:r>
            <a:r>
              <a:rPr dirty="0" baseline="4273" sz="1950">
                <a:latin typeface="Lucida Sans Unicode"/>
                <a:cs typeface="Lucida Sans Unicode"/>
              </a:rPr>
              <a:t>object</a:t>
            </a:r>
            <a:r>
              <a:rPr dirty="0" baseline="4273" sz="1950" spc="75">
                <a:latin typeface="Lucida Sans Unicode"/>
                <a:cs typeface="Lucida Sans Unicode"/>
              </a:rPr>
              <a:t> </a:t>
            </a:r>
            <a:r>
              <a:rPr dirty="0" baseline="4273" sz="1950">
                <a:latin typeface="Lucida Sans Unicode"/>
                <a:cs typeface="Lucida Sans Unicode"/>
              </a:rPr>
              <a:t>of</a:t>
            </a:r>
            <a:r>
              <a:rPr dirty="0" baseline="4273" sz="1950" spc="75">
                <a:latin typeface="Lucida Sans Unicode"/>
                <a:cs typeface="Lucida Sans Unicode"/>
              </a:rPr>
              <a:t> </a:t>
            </a:r>
            <a:r>
              <a:rPr dirty="0" baseline="4273" sz="1950">
                <a:latin typeface="Lucida Sans Unicode"/>
                <a:cs typeface="Lucida Sans Unicode"/>
              </a:rPr>
              <a:t>the</a:t>
            </a:r>
            <a:r>
              <a:rPr dirty="0" baseline="4273" sz="1950" spc="75">
                <a:latin typeface="Lucida Sans Unicode"/>
                <a:cs typeface="Lucida Sans Unicode"/>
              </a:rPr>
              <a:t> </a:t>
            </a:r>
            <a:r>
              <a:rPr dirty="0" baseline="4273" sz="1950" spc="-15">
                <a:latin typeface="Lucida Sans Unicode"/>
                <a:cs typeface="Lucida Sans Unicode"/>
              </a:rPr>
              <a:t>type.</a:t>
            </a:r>
            <a:endParaRPr baseline="4273" sz="1950">
              <a:latin typeface="Lucida Sans Unicode"/>
              <a:cs typeface="Lucida Sans Unicode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654800" y="1905952"/>
            <a:ext cx="2260600" cy="979169"/>
          </a:xfrm>
          <a:prstGeom prst="rect">
            <a:avLst/>
          </a:prstGeom>
          <a:solidFill>
            <a:srgbClr val="FFFFFF"/>
          </a:solidFill>
        </p:spPr>
        <p:txBody>
          <a:bodyPr wrap="square" lIns="0" tIns="133985" rIns="0" bIns="0" rtlCol="0" vert="horz">
            <a:spAutoFit/>
          </a:bodyPr>
          <a:lstStyle/>
          <a:p>
            <a:pPr marL="175895" marR="327025">
              <a:lnSpc>
                <a:spcPct val="102099"/>
              </a:lnSpc>
              <a:spcBef>
                <a:spcPts val="1055"/>
              </a:spcBef>
            </a:pPr>
            <a:r>
              <a:rPr dirty="0" sz="1450">
                <a:latin typeface="Lucida Sans Unicode"/>
                <a:cs typeface="Lucida Sans Unicode"/>
              </a:rPr>
              <a:t>In</a:t>
            </a:r>
            <a:r>
              <a:rPr dirty="0" sz="1450" spc="7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Java,</a:t>
            </a:r>
            <a:r>
              <a:rPr dirty="0" sz="1450" spc="8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a</a:t>
            </a:r>
            <a:r>
              <a:rPr dirty="0" sz="1450" spc="80">
                <a:latin typeface="Lucida Sans Unicode"/>
                <a:cs typeface="Lucida Sans Unicode"/>
              </a:rPr>
              <a:t> </a:t>
            </a:r>
            <a:r>
              <a:rPr dirty="0" sz="1450" spc="-30">
                <a:latin typeface="Lucida Sans Unicode"/>
                <a:cs typeface="Lucida Sans Unicode"/>
              </a:rPr>
              <a:t>data-</a:t>
            </a:r>
            <a:r>
              <a:rPr dirty="0" sz="1450" spc="-20">
                <a:latin typeface="Lucida Sans Unicode"/>
                <a:cs typeface="Lucida Sans Unicode"/>
              </a:rPr>
              <a:t>type </a:t>
            </a:r>
            <a:r>
              <a:rPr dirty="0" sz="1450">
                <a:latin typeface="Lucida Sans Unicode"/>
                <a:cs typeface="Lucida Sans Unicode"/>
              </a:rPr>
              <a:t>implementation</a:t>
            </a:r>
            <a:r>
              <a:rPr dirty="0" sz="1450" spc="229">
                <a:latin typeface="Lucida Sans Unicode"/>
                <a:cs typeface="Lucida Sans Unicode"/>
              </a:rPr>
              <a:t> </a:t>
            </a:r>
            <a:r>
              <a:rPr dirty="0" sz="1450" spc="-35">
                <a:latin typeface="Lucida Sans Unicode"/>
                <a:cs typeface="Lucida Sans Unicode"/>
              </a:rPr>
              <a:t>is </a:t>
            </a:r>
            <a:r>
              <a:rPr dirty="0" sz="1450">
                <a:latin typeface="Lucida Sans Unicode"/>
                <a:cs typeface="Lucida Sans Unicode"/>
              </a:rPr>
              <a:t>known</a:t>
            </a:r>
            <a:r>
              <a:rPr dirty="0" sz="1450" spc="8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as</a:t>
            </a:r>
            <a:r>
              <a:rPr dirty="0" sz="1450" spc="9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a</a:t>
            </a:r>
            <a:r>
              <a:rPr dirty="0" sz="1450" spc="85">
                <a:latin typeface="Lucida Sans Unicode"/>
                <a:cs typeface="Lucida Sans Unicode"/>
              </a:rPr>
              <a:t> </a:t>
            </a:r>
            <a:r>
              <a:rPr dirty="0" sz="1450" spc="-10" i="1">
                <a:solidFill>
                  <a:srgbClr val="005493"/>
                </a:solidFill>
                <a:latin typeface="Lucida Sans Italic"/>
                <a:cs typeface="Lucida Sans Italic"/>
              </a:rPr>
              <a:t>class</a:t>
            </a:r>
            <a:r>
              <a:rPr dirty="0" sz="1450" spc="-10">
                <a:solidFill>
                  <a:srgbClr val="005493"/>
                </a:solidFill>
                <a:latin typeface="Lucida Sans Unicode"/>
                <a:cs typeface="Lucida Sans Unicode"/>
              </a:rPr>
              <a:t>.</a:t>
            </a:r>
            <a:endParaRPr sz="1450">
              <a:latin typeface="Lucida Sans Unicode"/>
              <a:cs typeface="Lucida Sans Unicode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6565430" y="3200425"/>
            <a:ext cx="2421890" cy="3251835"/>
            <a:chOff x="6565430" y="3200425"/>
            <a:chExt cx="2421890" cy="3251835"/>
          </a:xfrm>
        </p:grpSpPr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65430" y="3200425"/>
              <a:ext cx="2421648" cy="3251669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6591300" y="3228238"/>
              <a:ext cx="2324100" cy="3153410"/>
            </a:xfrm>
            <a:custGeom>
              <a:avLst/>
              <a:gdLst/>
              <a:ahLst/>
              <a:cxnLst/>
              <a:rect l="l" t="t" r="r" b="b"/>
              <a:pathLst>
                <a:path w="2324100" h="3153410">
                  <a:moveTo>
                    <a:pt x="0" y="0"/>
                  </a:moveTo>
                  <a:lnTo>
                    <a:pt x="2324100" y="0"/>
                  </a:lnTo>
                  <a:lnTo>
                    <a:pt x="2324100" y="3153130"/>
                  </a:lnTo>
                  <a:lnTo>
                    <a:pt x="0" y="3153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6711949" y="3361731"/>
            <a:ext cx="2082800" cy="267335"/>
          </a:xfrm>
          <a:prstGeom prst="rect">
            <a:avLst/>
          </a:prstGeom>
          <a:solidFill>
            <a:srgbClr val="FFFFFF"/>
          </a:solidFill>
          <a:ln w="10489">
            <a:solidFill>
              <a:srgbClr val="005493"/>
            </a:solidFill>
          </a:ln>
        </p:spPr>
        <p:txBody>
          <a:bodyPr wrap="square" lIns="0" tIns="40005" rIns="0" bIns="0" rtlCol="0" vert="horz">
            <a:spAutoFit/>
          </a:bodyPr>
          <a:lstStyle/>
          <a:p>
            <a:pPr marL="71120">
              <a:lnSpc>
                <a:spcPct val="100000"/>
              </a:lnSpc>
              <a:spcBef>
                <a:spcPts val="315"/>
              </a:spcBef>
            </a:pPr>
            <a:r>
              <a:rPr dirty="0" sz="1050">
                <a:solidFill>
                  <a:srgbClr val="005493"/>
                </a:solidFill>
                <a:latin typeface="Lucida Sans Unicode"/>
                <a:cs typeface="Lucida Sans Unicode"/>
              </a:rPr>
              <a:t>instance</a:t>
            </a:r>
            <a:r>
              <a:rPr dirty="0" sz="1050" spc="42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050" spc="-10">
                <a:solidFill>
                  <a:srgbClr val="005493"/>
                </a:solidFill>
                <a:latin typeface="Lucida Sans Unicode"/>
                <a:cs typeface="Lucida Sans Unicode"/>
              </a:rPr>
              <a:t>variables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5" name="object 1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69215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-15"/>
              <a:t>6</a:t>
            </a:fld>
          </a:p>
        </p:txBody>
      </p:sp>
      <p:graphicFrame>
        <p:nvGraphicFramePr>
          <p:cNvPr id="13" name="object 13" descr=""/>
          <p:cNvGraphicFramePr>
            <a:graphicFrameLocks noGrp="1"/>
          </p:cNvGraphicFramePr>
          <p:nvPr/>
        </p:nvGraphicFramePr>
        <p:xfrm>
          <a:off x="6706705" y="3674349"/>
          <a:ext cx="2093595" cy="2592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2800"/>
              </a:tblGrid>
              <a:tr h="737235"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1050" spc="-10">
                          <a:solidFill>
                            <a:srgbClr val="005493"/>
                          </a:solidFill>
                          <a:latin typeface="Lucida Sans Unicode"/>
                          <a:cs typeface="Lucida Sans Unicode"/>
                        </a:rPr>
                        <a:t>constructors</a:t>
                      </a:r>
                      <a:endParaRPr sz="10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21590">
                    <a:lnL w="12700">
                      <a:solidFill>
                        <a:srgbClr val="005493"/>
                      </a:solidFill>
                      <a:prstDash val="solid"/>
                    </a:lnL>
                    <a:lnR w="12700">
                      <a:solidFill>
                        <a:srgbClr val="005493"/>
                      </a:solidFill>
                      <a:prstDash val="solid"/>
                    </a:lnR>
                    <a:lnT w="12700">
                      <a:solidFill>
                        <a:srgbClr val="005493"/>
                      </a:solidFill>
                      <a:prstDash val="solid"/>
                    </a:lnT>
                    <a:lnB w="12700">
                      <a:solidFill>
                        <a:srgbClr val="005493"/>
                      </a:solidFill>
                      <a:prstDash val="solid"/>
                    </a:lnB>
                  </a:tcPr>
                </a:tc>
              </a:tr>
              <a:tr h="1086485"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dirty="0" sz="1050" spc="-10">
                          <a:solidFill>
                            <a:srgbClr val="005493"/>
                          </a:solidFill>
                          <a:latin typeface="Lucida Sans Unicode"/>
                          <a:cs typeface="Lucida Sans Unicode"/>
                        </a:rPr>
                        <a:t>methods</a:t>
                      </a:r>
                      <a:endParaRPr sz="10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44450">
                    <a:lnL w="12700">
                      <a:solidFill>
                        <a:srgbClr val="005493"/>
                      </a:solidFill>
                      <a:prstDash val="solid"/>
                    </a:lnL>
                    <a:lnR w="12700">
                      <a:solidFill>
                        <a:srgbClr val="005493"/>
                      </a:solidFill>
                      <a:prstDash val="solid"/>
                    </a:lnR>
                    <a:lnT w="12700">
                      <a:solidFill>
                        <a:srgbClr val="005493"/>
                      </a:solidFill>
                      <a:prstDash val="solid"/>
                    </a:lnT>
                    <a:lnB w="12700">
                      <a:solidFill>
                        <a:srgbClr val="005493"/>
                      </a:solidFill>
                      <a:prstDash val="solid"/>
                    </a:lnB>
                  </a:tcPr>
                </a:tc>
              </a:tr>
              <a:tr h="768985"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050">
                          <a:solidFill>
                            <a:srgbClr val="005493"/>
                          </a:solidFill>
                          <a:latin typeface="Lucida Sans Unicode"/>
                          <a:cs typeface="Lucida Sans Unicode"/>
                        </a:rPr>
                        <a:t>test</a:t>
                      </a:r>
                      <a:r>
                        <a:rPr dirty="0" sz="1050" spc="40">
                          <a:solidFill>
                            <a:srgbClr val="005493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050" spc="-10">
                          <a:solidFill>
                            <a:srgbClr val="005493"/>
                          </a:solidFill>
                          <a:latin typeface="Lucida Sans Unicode"/>
                          <a:cs typeface="Lucida Sans Unicode"/>
                        </a:rPr>
                        <a:t>client</a:t>
                      </a:r>
                      <a:endParaRPr sz="10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005493"/>
                      </a:solidFill>
                      <a:prstDash val="solid"/>
                    </a:lnL>
                    <a:lnR w="12700">
                      <a:solidFill>
                        <a:srgbClr val="005493"/>
                      </a:solidFill>
                      <a:prstDash val="solid"/>
                    </a:lnR>
                    <a:lnT w="12700">
                      <a:solidFill>
                        <a:srgbClr val="005493"/>
                      </a:solidFill>
                      <a:prstDash val="solid"/>
                    </a:lnT>
                    <a:lnB w="12700">
                      <a:solidFill>
                        <a:srgbClr val="005493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4" name="object 14" descr=""/>
          <p:cNvSpPr txBox="1"/>
          <p:nvPr/>
        </p:nvSpPr>
        <p:spPr>
          <a:xfrm>
            <a:off x="6603847" y="2980437"/>
            <a:ext cx="919480" cy="21462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>
                <a:latin typeface="Lucida Sans Unicode"/>
                <a:cs typeface="Lucida Sans Unicode"/>
              </a:rPr>
              <a:t>A</a:t>
            </a:r>
            <a:r>
              <a:rPr dirty="0" sz="1200" spc="90">
                <a:latin typeface="Lucida Sans Unicode"/>
                <a:cs typeface="Lucida Sans Unicode"/>
              </a:rPr>
              <a:t> </a:t>
            </a:r>
            <a:r>
              <a:rPr dirty="0" sz="1200">
                <a:latin typeface="Lucida Sans Unicode"/>
                <a:cs typeface="Lucida Sans Unicode"/>
              </a:rPr>
              <a:t>Java</a:t>
            </a:r>
            <a:r>
              <a:rPr dirty="0" sz="1200" spc="90">
                <a:latin typeface="Lucida Sans Unicode"/>
                <a:cs typeface="Lucida Sans Unicode"/>
              </a:rPr>
              <a:t> </a:t>
            </a:r>
            <a:r>
              <a:rPr dirty="0" sz="1200" spc="-10">
                <a:latin typeface="Lucida Sans Unicode"/>
                <a:cs typeface="Lucida Sans Unicode"/>
              </a:rPr>
              <a:t>class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3399" y="1581745"/>
            <a:ext cx="9004300" cy="0"/>
          </a:xfrm>
          <a:custGeom>
            <a:avLst/>
            <a:gdLst/>
            <a:ahLst/>
            <a:cxnLst/>
            <a:rect l="l" t="t" r="r" b="b"/>
            <a:pathLst>
              <a:path w="9004300" h="0">
                <a:moveTo>
                  <a:pt x="0" y="0"/>
                </a:moveTo>
                <a:lnTo>
                  <a:pt x="9004284" y="0"/>
                </a:lnTo>
              </a:path>
            </a:pathLst>
          </a:custGeom>
          <a:ln w="52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532130" y="1250334"/>
            <a:ext cx="1506220" cy="2901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700" spc="80">
                <a:latin typeface="Arial"/>
                <a:cs typeface="Arial"/>
              </a:rPr>
              <a:t>OOP</a:t>
            </a:r>
            <a:r>
              <a:rPr dirty="0" sz="1700" spc="65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summary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20700" y="1778812"/>
            <a:ext cx="6286500" cy="108077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92710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730"/>
              </a:spcBef>
            </a:pPr>
            <a:r>
              <a:rPr dirty="0" sz="1450" spc="-10">
                <a:solidFill>
                  <a:srgbClr val="005493"/>
                </a:solidFill>
                <a:latin typeface="Lucida Sans Unicode"/>
                <a:cs typeface="Lucida Sans Unicode"/>
              </a:rPr>
              <a:t>Object-</a:t>
            </a: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oriented</a:t>
            </a:r>
            <a:r>
              <a:rPr dirty="0" sz="1450" spc="8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programming</a:t>
            </a:r>
            <a:r>
              <a:rPr dirty="0" sz="1450" spc="8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10">
                <a:solidFill>
                  <a:srgbClr val="005493"/>
                </a:solidFill>
                <a:latin typeface="Lucida Sans Unicode"/>
                <a:cs typeface="Lucida Sans Unicode"/>
              </a:rPr>
              <a:t>(OOP)</a:t>
            </a:r>
            <a:endParaRPr sz="1450">
              <a:latin typeface="Lucida Sans Unicode"/>
              <a:cs typeface="Lucida Sans Unicode"/>
            </a:endParaRPr>
          </a:p>
          <a:p>
            <a:pPr marL="474345" indent="-157480">
              <a:lnSpc>
                <a:spcPct val="100000"/>
              </a:lnSpc>
              <a:spcBef>
                <a:spcPts val="575"/>
              </a:spcBef>
              <a:buSzPct val="127586"/>
              <a:buFont typeface="Calibri"/>
              <a:buChar char="•"/>
              <a:tabLst>
                <a:tab pos="474980" algn="l"/>
              </a:tabLst>
            </a:pPr>
            <a:r>
              <a:rPr dirty="0" sz="1450">
                <a:latin typeface="Lucida Sans Unicode"/>
                <a:cs typeface="Lucida Sans Unicode"/>
              </a:rPr>
              <a:t>Create</a:t>
            </a:r>
            <a:r>
              <a:rPr dirty="0" sz="1450" spc="9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your</a:t>
            </a:r>
            <a:r>
              <a:rPr dirty="0" sz="1450" spc="10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own</a:t>
            </a:r>
            <a:r>
              <a:rPr dirty="0" sz="1450" spc="10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data</a:t>
            </a:r>
            <a:r>
              <a:rPr dirty="0" sz="1450" spc="10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types</a:t>
            </a:r>
            <a:r>
              <a:rPr dirty="0" sz="1450" spc="10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(sets</a:t>
            </a:r>
            <a:r>
              <a:rPr dirty="0" sz="1450" spc="10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of</a:t>
            </a:r>
            <a:r>
              <a:rPr dirty="0" sz="1450" spc="10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values</a:t>
            </a:r>
            <a:r>
              <a:rPr dirty="0" sz="1450" spc="10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and</a:t>
            </a:r>
            <a:r>
              <a:rPr dirty="0" sz="1450" spc="9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ops</a:t>
            </a:r>
            <a:r>
              <a:rPr dirty="0" sz="1450" spc="10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on</a:t>
            </a:r>
            <a:r>
              <a:rPr dirty="0" sz="1450" spc="100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them).</a:t>
            </a:r>
            <a:endParaRPr sz="1450">
              <a:latin typeface="Lucida Sans Unicode"/>
              <a:cs typeface="Lucida Sans Unicode"/>
            </a:endParaRPr>
          </a:p>
          <a:p>
            <a:pPr marL="474345" indent="-157480">
              <a:lnSpc>
                <a:spcPct val="100000"/>
              </a:lnSpc>
              <a:spcBef>
                <a:spcPts val="570"/>
              </a:spcBef>
              <a:buSzPct val="127586"/>
              <a:buFont typeface="Calibri"/>
              <a:buChar char="•"/>
              <a:tabLst>
                <a:tab pos="474980" algn="l"/>
              </a:tabLst>
            </a:pPr>
            <a:r>
              <a:rPr dirty="0" sz="1450">
                <a:latin typeface="Lucida Sans Unicode"/>
                <a:cs typeface="Lucida Sans Unicode"/>
              </a:rPr>
              <a:t>Use</a:t>
            </a:r>
            <a:r>
              <a:rPr dirty="0" sz="1450" spc="10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them</a:t>
            </a:r>
            <a:r>
              <a:rPr dirty="0" sz="1450" spc="10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in</a:t>
            </a:r>
            <a:r>
              <a:rPr dirty="0" sz="1450" spc="10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your</a:t>
            </a:r>
            <a:r>
              <a:rPr dirty="0" sz="1450" spc="11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programs</a:t>
            </a:r>
            <a:r>
              <a:rPr dirty="0" sz="1450" spc="10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(manipulate</a:t>
            </a:r>
            <a:r>
              <a:rPr dirty="0" sz="1450" spc="105">
                <a:latin typeface="Lucida Sans Unicode"/>
                <a:cs typeface="Lucida Sans Unicode"/>
              </a:rPr>
              <a:t> </a:t>
            </a:r>
            <a:r>
              <a:rPr dirty="0" sz="1450" spc="-10" i="1">
                <a:latin typeface="Lucida Sans Italic"/>
                <a:cs typeface="Lucida Sans Italic"/>
              </a:rPr>
              <a:t>objects</a:t>
            </a:r>
            <a:r>
              <a:rPr dirty="0" sz="1450" spc="-10">
                <a:latin typeface="Lucida Sans Unicode"/>
                <a:cs typeface="Lucida Sans Unicode"/>
              </a:rPr>
              <a:t>).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20700" y="3088385"/>
            <a:ext cx="5549900" cy="136080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94615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745"/>
              </a:spcBef>
            </a:pPr>
            <a:r>
              <a:rPr dirty="0" sz="1450">
                <a:latin typeface="Lucida Sans Unicode"/>
                <a:cs typeface="Lucida Sans Unicode"/>
              </a:rPr>
              <a:t>OOP</a:t>
            </a:r>
            <a:r>
              <a:rPr dirty="0" sz="1450" spc="9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helps</a:t>
            </a:r>
            <a:r>
              <a:rPr dirty="0" sz="1450" spc="9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us</a:t>
            </a:r>
            <a:r>
              <a:rPr dirty="0" sz="1450" spc="95"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simulate</a:t>
            </a:r>
            <a:r>
              <a:rPr dirty="0" sz="1450" spc="9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the</a:t>
            </a:r>
            <a:r>
              <a:rPr dirty="0" sz="1450" spc="9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physical</a:t>
            </a:r>
            <a:r>
              <a:rPr dirty="0" sz="1450" spc="9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10">
                <a:solidFill>
                  <a:srgbClr val="005493"/>
                </a:solidFill>
                <a:latin typeface="Lucida Sans Unicode"/>
                <a:cs typeface="Lucida Sans Unicode"/>
              </a:rPr>
              <a:t>world</a:t>
            </a:r>
            <a:endParaRPr sz="1450">
              <a:latin typeface="Lucida Sans Unicode"/>
              <a:cs typeface="Lucida Sans Unicode"/>
            </a:endParaRPr>
          </a:p>
          <a:p>
            <a:pPr marL="474345" indent="-157480">
              <a:lnSpc>
                <a:spcPct val="100000"/>
              </a:lnSpc>
              <a:spcBef>
                <a:spcPts val="570"/>
              </a:spcBef>
              <a:buSzPct val="127586"/>
              <a:buFont typeface="Calibri"/>
              <a:buChar char="•"/>
              <a:tabLst>
                <a:tab pos="474980" algn="l"/>
              </a:tabLst>
            </a:pPr>
            <a:r>
              <a:rPr dirty="0" sz="1450">
                <a:latin typeface="Lucida Sans Unicode"/>
                <a:cs typeface="Lucida Sans Unicode"/>
              </a:rPr>
              <a:t>Java</a:t>
            </a:r>
            <a:r>
              <a:rPr dirty="0" sz="1450" spc="8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objects</a:t>
            </a:r>
            <a:r>
              <a:rPr dirty="0" sz="1450" spc="8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model</a:t>
            </a:r>
            <a:r>
              <a:rPr dirty="0" sz="1450" spc="80">
                <a:latin typeface="Lucida Sans Unicode"/>
                <a:cs typeface="Lucida Sans Unicode"/>
              </a:rPr>
              <a:t> </a:t>
            </a:r>
            <a:r>
              <a:rPr dirty="0" sz="1450" spc="-20">
                <a:latin typeface="Lucida Sans Unicode"/>
                <a:cs typeface="Lucida Sans Unicode"/>
              </a:rPr>
              <a:t>real-</a:t>
            </a:r>
            <a:r>
              <a:rPr dirty="0" sz="1450">
                <a:latin typeface="Lucida Sans Unicode"/>
                <a:cs typeface="Lucida Sans Unicode"/>
              </a:rPr>
              <a:t>world</a:t>
            </a:r>
            <a:r>
              <a:rPr dirty="0" sz="1450" spc="80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objects.</a:t>
            </a:r>
            <a:endParaRPr sz="1450">
              <a:latin typeface="Lucida Sans Unicode"/>
              <a:cs typeface="Lucida Sans Unicode"/>
            </a:endParaRPr>
          </a:p>
          <a:p>
            <a:pPr marL="474345" indent="-157480">
              <a:lnSpc>
                <a:spcPct val="100000"/>
              </a:lnSpc>
              <a:spcBef>
                <a:spcPts val="575"/>
              </a:spcBef>
              <a:buSzPct val="127586"/>
              <a:buFont typeface="Calibri"/>
              <a:buChar char="•"/>
              <a:tabLst>
                <a:tab pos="474980" algn="l"/>
              </a:tabLst>
            </a:pPr>
            <a:r>
              <a:rPr dirty="0" sz="1450">
                <a:latin typeface="Lucida Sans Unicode"/>
                <a:cs typeface="Lucida Sans Unicode"/>
              </a:rPr>
              <a:t>Not</a:t>
            </a:r>
            <a:r>
              <a:rPr dirty="0" sz="1450" spc="11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always</a:t>
            </a:r>
            <a:r>
              <a:rPr dirty="0" sz="1450" spc="114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easy</a:t>
            </a:r>
            <a:r>
              <a:rPr dirty="0" sz="1450" spc="114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to</a:t>
            </a:r>
            <a:r>
              <a:rPr dirty="0" sz="1450" spc="114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make</a:t>
            </a:r>
            <a:r>
              <a:rPr dirty="0" sz="1450" spc="114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model</a:t>
            </a:r>
            <a:r>
              <a:rPr dirty="0" sz="1450" spc="114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reflect</a:t>
            </a:r>
            <a:r>
              <a:rPr dirty="0" sz="1450" spc="114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reality.</a:t>
            </a:r>
            <a:endParaRPr sz="1450">
              <a:latin typeface="Lucida Sans Unicode"/>
              <a:cs typeface="Lucida Sans Unicode"/>
            </a:endParaRPr>
          </a:p>
          <a:p>
            <a:pPr marL="474345" indent="-157480">
              <a:lnSpc>
                <a:spcPct val="100000"/>
              </a:lnSpc>
              <a:spcBef>
                <a:spcPts val="575"/>
              </a:spcBef>
              <a:buSzPct val="127586"/>
              <a:buFont typeface="Calibri"/>
              <a:buChar char="•"/>
              <a:tabLst>
                <a:tab pos="474980" algn="l"/>
              </a:tabLst>
            </a:pPr>
            <a:r>
              <a:rPr dirty="0" sz="1450">
                <a:latin typeface="Lucida Sans Unicode"/>
                <a:cs typeface="Lucida Sans Unicode"/>
              </a:rPr>
              <a:t>Examples:</a:t>
            </a:r>
            <a:r>
              <a:rPr dirty="0" sz="1450" spc="95">
                <a:latin typeface="Lucida Sans Unicode"/>
                <a:cs typeface="Lucida Sans Unicode"/>
              </a:rPr>
              <a:t>  </a:t>
            </a:r>
            <a:r>
              <a:rPr dirty="0" sz="1450">
                <a:latin typeface="Lucida Sans Unicode"/>
                <a:cs typeface="Lucida Sans Unicode"/>
              </a:rPr>
              <a:t>charged</a:t>
            </a:r>
            <a:r>
              <a:rPr dirty="0" sz="1450" spc="10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particle,</a:t>
            </a:r>
            <a:r>
              <a:rPr dirty="0" sz="1450" spc="10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color,</a:t>
            </a:r>
            <a:r>
              <a:rPr dirty="0" sz="1450" spc="10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sound,</a:t>
            </a:r>
            <a:r>
              <a:rPr dirty="0" sz="1450" spc="100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genome….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520700" y="4664951"/>
            <a:ext cx="6286500" cy="1360805"/>
          </a:xfrm>
          <a:custGeom>
            <a:avLst/>
            <a:gdLst/>
            <a:ahLst/>
            <a:cxnLst/>
            <a:rect l="l" t="t" r="r" b="b"/>
            <a:pathLst>
              <a:path w="6286500" h="1360804">
                <a:moveTo>
                  <a:pt x="0" y="0"/>
                </a:moveTo>
                <a:lnTo>
                  <a:pt x="6286500" y="0"/>
                </a:lnTo>
                <a:lnTo>
                  <a:pt x="6286500" y="1360424"/>
                </a:lnTo>
                <a:lnTo>
                  <a:pt x="0" y="13604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636905" y="4723255"/>
            <a:ext cx="5880100" cy="1158875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dirty="0" sz="1450">
                <a:latin typeface="Lucida Sans Unicode"/>
                <a:cs typeface="Lucida Sans Unicode"/>
              </a:rPr>
              <a:t>OOP</a:t>
            </a:r>
            <a:r>
              <a:rPr dirty="0" sz="1450" spc="8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helps</a:t>
            </a:r>
            <a:r>
              <a:rPr dirty="0" sz="1450" spc="8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us</a:t>
            </a:r>
            <a:r>
              <a:rPr dirty="0" sz="1450" spc="85"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extend</a:t>
            </a:r>
            <a:r>
              <a:rPr dirty="0" sz="1450" spc="8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the</a:t>
            </a:r>
            <a:r>
              <a:rPr dirty="0" sz="1450" spc="8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Java</a:t>
            </a:r>
            <a:r>
              <a:rPr dirty="0" sz="1450" spc="8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10">
                <a:solidFill>
                  <a:srgbClr val="005493"/>
                </a:solidFill>
                <a:latin typeface="Lucida Sans Unicode"/>
                <a:cs typeface="Lucida Sans Unicode"/>
              </a:rPr>
              <a:t>language</a:t>
            </a:r>
            <a:endParaRPr sz="1450">
              <a:latin typeface="Lucida Sans Unicode"/>
              <a:cs typeface="Lucida Sans Unicode"/>
            </a:endParaRPr>
          </a:p>
          <a:p>
            <a:pPr marL="358140" indent="-157480">
              <a:lnSpc>
                <a:spcPct val="100000"/>
              </a:lnSpc>
              <a:spcBef>
                <a:spcPts val="575"/>
              </a:spcBef>
              <a:buSzPct val="127586"/>
              <a:buFont typeface="Calibri"/>
              <a:buChar char="•"/>
              <a:tabLst>
                <a:tab pos="358775" algn="l"/>
              </a:tabLst>
            </a:pPr>
            <a:r>
              <a:rPr dirty="0" sz="1450">
                <a:latin typeface="Lucida Sans Unicode"/>
                <a:cs typeface="Lucida Sans Unicode"/>
              </a:rPr>
              <a:t>Java</a:t>
            </a:r>
            <a:r>
              <a:rPr dirty="0" sz="1450" spc="114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doesn't</a:t>
            </a:r>
            <a:r>
              <a:rPr dirty="0" sz="1450" spc="114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have</a:t>
            </a:r>
            <a:r>
              <a:rPr dirty="0" sz="1450" spc="114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a</a:t>
            </a:r>
            <a:r>
              <a:rPr dirty="0" sz="1450" spc="114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data</a:t>
            </a:r>
            <a:r>
              <a:rPr dirty="0" sz="1450" spc="114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type</a:t>
            </a:r>
            <a:r>
              <a:rPr dirty="0" sz="1450" spc="114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for</a:t>
            </a:r>
            <a:r>
              <a:rPr dirty="0" sz="1450" spc="114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every</a:t>
            </a:r>
            <a:r>
              <a:rPr dirty="0" sz="1450" spc="12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possible</a:t>
            </a:r>
            <a:r>
              <a:rPr dirty="0" sz="1450" spc="114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application.</a:t>
            </a:r>
            <a:endParaRPr sz="1450">
              <a:latin typeface="Lucida Sans Unicode"/>
              <a:cs typeface="Lucida Sans Unicode"/>
            </a:endParaRPr>
          </a:p>
          <a:p>
            <a:pPr marL="358140" indent="-157480">
              <a:lnSpc>
                <a:spcPct val="100000"/>
              </a:lnSpc>
              <a:spcBef>
                <a:spcPts val="570"/>
              </a:spcBef>
              <a:buSzPct val="127586"/>
              <a:buFont typeface="Calibri"/>
              <a:buChar char="•"/>
              <a:tabLst>
                <a:tab pos="358775" algn="l"/>
              </a:tabLst>
            </a:pPr>
            <a:r>
              <a:rPr dirty="0" sz="1450">
                <a:latin typeface="Lucida Sans Unicode"/>
                <a:cs typeface="Lucida Sans Unicode"/>
              </a:rPr>
              <a:t>Data</a:t>
            </a:r>
            <a:r>
              <a:rPr dirty="0" sz="1450" spc="7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types</a:t>
            </a:r>
            <a:r>
              <a:rPr dirty="0" sz="1450" spc="8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enable</a:t>
            </a:r>
            <a:r>
              <a:rPr dirty="0" sz="1450" spc="9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us</a:t>
            </a:r>
            <a:r>
              <a:rPr dirty="0" sz="1450" spc="8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to</a:t>
            </a:r>
            <a:r>
              <a:rPr dirty="0" sz="1450" spc="8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add</a:t>
            </a:r>
            <a:r>
              <a:rPr dirty="0" sz="1450" spc="9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our</a:t>
            </a:r>
            <a:r>
              <a:rPr dirty="0" sz="1450" spc="8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own</a:t>
            </a:r>
            <a:r>
              <a:rPr dirty="0" sz="1450" spc="90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abstractions.</a:t>
            </a:r>
            <a:endParaRPr sz="1450">
              <a:latin typeface="Lucida Sans Unicode"/>
              <a:cs typeface="Lucida Sans Unicode"/>
            </a:endParaRPr>
          </a:p>
          <a:p>
            <a:pPr marL="358140" indent="-157480">
              <a:lnSpc>
                <a:spcPct val="100000"/>
              </a:lnSpc>
              <a:spcBef>
                <a:spcPts val="575"/>
              </a:spcBef>
              <a:buSzPct val="127586"/>
              <a:buFont typeface="Calibri"/>
              <a:buChar char="•"/>
              <a:tabLst>
                <a:tab pos="358775" algn="l"/>
              </a:tabLst>
            </a:pPr>
            <a:r>
              <a:rPr dirty="0" sz="1450">
                <a:latin typeface="Lucida Sans Unicode"/>
                <a:cs typeface="Lucida Sans Unicode"/>
              </a:rPr>
              <a:t>Examples:</a:t>
            </a:r>
            <a:r>
              <a:rPr dirty="0" sz="1450" spc="140">
                <a:latin typeface="Lucida Sans Unicode"/>
                <a:cs typeface="Lucida Sans Unicode"/>
              </a:rPr>
              <a:t>  </a:t>
            </a:r>
            <a:r>
              <a:rPr dirty="0" sz="1450">
                <a:latin typeface="Lucida Sans Unicode"/>
                <a:cs typeface="Lucida Sans Unicode"/>
              </a:rPr>
              <a:t>complex,</a:t>
            </a:r>
            <a:r>
              <a:rPr dirty="0" sz="1450" spc="15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vector,</a:t>
            </a:r>
            <a:r>
              <a:rPr dirty="0" sz="1450" spc="14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polynomial,</a:t>
            </a:r>
            <a:r>
              <a:rPr dirty="0" sz="1450" spc="14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matrix,</a:t>
            </a:r>
            <a:r>
              <a:rPr dirty="0" sz="1450" spc="145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picture....</a:t>
            </a:r>
            <a:endParaRPr sz="1450">
              <a:latin typeface="Lucida Sans Unicode"/>
              <a:cs typeface="Lucida Sans Unicode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05800" y="1981200"/>
            <a:ext cx="1016000" cy="99060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64159" y="3686897"/>
            <a:ext cx="1456372" cy="1263956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67700" y="3454400"/>
            <a:ext cx="1206500" cy="1181100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57059" y="1966666"/>
            <a:ext cx="791051" cy="791938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04200" y="5118100"/>
            <a:ext cx="444500" cy="444500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770111" y="5118100"/>
            <a:ext cx="450088" cy="444500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197600" y="3048000"/>
            <a:ext cx="2057400" cy="254000"/>
          </a:xfrm>
          <a:prstGeom prst="rect">
            <a:avLst/>
          </a:prstGeom>
        </p:spPr>
      </p:pic>
      <p:graphicFrame>
        <p:nvGraphicFramePr>
          <p:cNvPr id="15" name="object 15" descr=""/>
          <p:cNvGraphicFramePr>
            <a:graphicFrameLocks noGrp="1"/>
          </p:cNvGraphicFramePr>
          <p:nvPr/>
        </p:nvGraphicFramePr>
        <p:xfrm>
          <a:off x="7079703" y="5876537"/>
          <a:ext cx="2656205" cy="1885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835"/>
                <a:gridCol w="203835"/>
                <a:gridCol w="203835"/>
                <a:gridCol w="203834"/>
                <a:gridCol w="203834"/>
                <a:gridCol w="203834"/>
                <a:gridCol w="203834"/>
                <a:gridCol w="203835"/>
                <a:gridCol w="203835"/>
                <a:gridCol w="203835"/>
                <a:gridCol w="203835"/>
                <a:gridCol w="203835"/>
                <a:gridCol w="203835"/>
              </a:tblGrid>
              <a:tr h="188595">
                <a:tc>
                  <a:txBody>
                    <a:bodyPr/>
                    <a:lstStyle/>
                    <a:p>
                      <a:pPr marL="61594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000">
                          <a:latin typeface="Lucida Sans Unicode"/>
                          <a:cs typeface="Lucida Sans Unicode"/>
                        </a:rPr>
                        <a:t>T</a:t>
                      </a:r>
                      <a:endParaRPr sz="1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317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000">
                          <a:latin typeface="Lucida Sans Unicode"/>
                          <a:cs typeface="Lucida Sans Unicode"/>
                        </a:rPr>
                        <a:t>A</a:t>
                      </a:r>
                      <a:endParaRPr sz="1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317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000">
                          <a:latin typeface="Lucida Sans Unicode"/>
                          <a:cs typeface="Lucida Sans Unicode"/>
                        </a:rPr>
                        <a:t>G</a:t>
                      </a:r>
                      <a:endParaRPr sz="1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317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000">
                          <a:solidFill>
                            <a:srgbClr val="8D3124"/>
                          </a:solidFill>
                          <a:latin typeface="Lucida Sans Unicode"/>
                          <a:cs typeface="Lucida Sans Unicode"/>
                        </a:rPr>
                        <a:t>A</a:t>
                      </a:r>
                      <a:endParaRPr sz="1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317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000">
                          <a:solidFill>
                            <a:srgbClr val="8D3124"/>
                          </a:solidFill>
                          <a:latin typeface="Lucida Sans Unicode"/>
                          <a:cs typeface="Lucida Sans Unicode"/>
                        </a:rPr>
                        <a:t>T</a:t>
                      </a:r>
                      <a:endParaRPr sz="1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317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000">
                          <a:solidFill>
                            <a:srgbClr val="8D3124"/>
                          </a:solidFill>
                          <a:latin typeface="Lucida Sans Unicode"/>
                          <a:cs typeface="Lucida Sans Unicode"/>
                        </a:rPr>
                        <a:t>G</a:t>
                      </a:r>
                      <a:endParaRPr sz="1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317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000" b="1">
                          <a:latin typeface="Trebuchet MS"/>
                          <a:cs typeface="Trebuchet MS"/>
                        </a:rPr>
                        <a:t>T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B="0" marT="317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000" b="1">
                          <a:latin typeface="Trebuchet MS"/>
                          <a:cs typeface="Trebuchet MS"/>
                        </a:rPr>
                        <a:t>G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B="0" marT="317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000" b="1">
                          <a:latin typeface="Trebuchet MS"/>
                          <a:cs typeface="Trebuchet MS"/>
                        </a:rPr>
                        <a:t>C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B="0" marT="317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000">
                          <a:solidFill>
                            <a:srgbClr val="8D3124"/>
                          </a:solidFill>
                          <a:latin typeface="Lucida Sans Unicode"/>
                          <a:cs typeface="Lucida Sans Unicode"/>
                        </a:rPr>
                        <a:t>T</a:t>
                      </a:r>
                      <a:endParaRPr sz="1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317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000">
                          <a:solidFill>
                            <a:srgbClr val="8D3124"/>
                          </a:solidFill>
                          <a:latin typeface="Lucida Sans Unicode"/>
                          <a:cs typeface="Lucida Sans Unicode"/>
                        </a:rPr>
                        <a:t>A</a:t>
                      </a:r>
                      <a:endParaRPr sz="1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317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000">
                          <a:solidFill>
                            <a:srgbClr val="8D3124"/>
                          </a:solidFill>
                          <a:latin typeface="Lucida Sans Unicode"/>
                          <a:cs typeface="Lucida Sans Unicode"/>
                        </a:rPr>
                        <a:t>G</a:t>
                      </a:r>
                      <a:endParaRPr sz="1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317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000">
                          <a:latin typeface="Lucida Sans Unicode"/>
                          <a:cs typeface="Lucida Sans Unicode"/>
                        </a:rPr>
                        <a:t>C</a:t>
                      </a:r>
                      <a:endParaRPr sz="1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317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6" name="object 1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-25"/>
              <a:t>51</a:t>
            </a:fld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33399" y="1581745"/>
            <a:ext cx="9004300" cy="0"/>
          </a:xfrm>
          <a:custGeom>
            <a:avLst/>
            <a:gdLst/>
            <a:ahLst/>
            <a:cxnLst/>
            <a:rect l="l" t="t" r="r" b="b"/>
            <a:pathLst>
              <a:path w="9004300" h="0">
                <a:moveTo>
                  <a:pt x="0" y="0"/>
                </a:moveTo>
                <a:lnTo>
                  <a:pt x="9004284" y="0"/>
                </a:lnTo>
              </a:path>
            </a:pathLst>
          </a:custGeom>
          <a:ln w="52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3709351" y="3458054"/>
            <a:ext cx="2703195" cy="455930"/>
            <a:chOff x="3709351" y="3458054"/>
            <a:chExt cx="2703195" cy="455930"/>
          </a:xfrm>
        </p:grpSpPr>
        <p:sp>
          <p:nvSpPr>
            <p:cNvPr id="4" name="object 4" descr=""/>
            <p:cNvSpPr/>
            <p:nvPr/>
          </p:nvSpPr>
          <p:spPr>
            <a:xfrm>
              <a:off x="3714750" y="3463454"/>
              <a:ext cx="2692400" cy="445134"/>
            </a:xfrm>
            <a:custGeom>
              <a:avLst/>
              <a:gdLst/>
              <a:ahLst/>
              <a:cxnLst/>
              <a:rect l="l" t="t" r="r" b="b"/>
              <a:pathLst>
                <a:path w="2692400" h="445135">
                  <a:moveTo>
                    <a:pt x="2692400" y="0"/>
                  </a:moveTo>
                  <a:lnTo>
                    <a:pt x="0" y="0"/>
                  </a:lnTo>
                  <a:lnTo>
                    <a:pt x="0" y="432282"/>
                  </a:lnTo>
                  <a:lnTo>
                    <a:pt x="0" y="444995"/>
                  </a:lnTo>
                  <a:lnTo>
                    <a:pt x="2692400" y="444995"/>
                  </a:lnTo>
                  <a:lnTo>
                    <a:pt x="2692400" y="432282"/>
                  </a:lnTo>
                  <a:lnTo>
                    <a:pt x="2692400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714749" y="3463451"/>
              <a:ext cx="2692400" cy="445134"/>
            </a:xfrm>
            <a:custGeom>
              <a:avLst/>
              <a:gdLst/>
              <a:ahLst/>
              <a:cxnLst/>
              <a:rect l="l" t="t" r="r" b="b"/>
              <a:pathLst>
                <a:path w="2692400" h="445135">
                  <a:moveTo>
                    <a:pt x="0" y="0"/>
                  </a:moveTo>
                  <a:lnTo>
                    <a:pt x="2692398" y="0"/>
                  </a:lnTo>
                  <a:lnTo>
                    <a:pt x="2692398" y="444998"/>
                  </a:lnTo>
                  <a:lnTo>
                    <a:pt x="0" y="444998"/>
                  </a:lnTo>
                  <a:lnTo>
                    <a:pt x="0" y="0"/>
                  </a:lnTo>
                  <a:close/>
                </a:path>
              </a:pathLst>
            </a:custGeom>
            <a:ln w="104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3841165" y="3556369"/>
            <a:ext cx="2439035" cy="21462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>
                <a:latin typeface="Lucida Sans Unicode"/>
                <a:cs typeface="Lucida Sans Unicode"/>
              </a:rPr>
              <a:t>graphics,</a:t>
            </a:r>
            <a:r>
              <a:rPr dirty="0" sz="1200" spc="120">
                <a:latin typeface="Lucida Sans Unicode"/>
                <a:cs typeface="Lucida Sans Unicode"/>
              </a:rPr>
              <a:t> </a:t>
            </a:r>
            <a:r>
              <a:rPr dirty="0" sz="1200">
                <a:latin typeface="Lucida Sans Unicode"/>
                <a:cs typeface="Lucida Sans Unicode"/>
              </a:rPr>
              <a:t>sound,</a:t>
            </a:r>
            <a:r>
              <a:rPr dirty="0" sz="1200" spc="125">
                <a:latin typeface="Lucida Sans Unicode"/>
                <a:cs typeface="Lucida Sans Unicode"/>
              </a:rPr>
              <a:t> </a:t>
            </a:r>
            <a:r>
              <a:rPr dirty="0" sz="1200">
                <a:latin typeface="Lucida Sans Unicode"/>
                <a:cs typeface="Lucida Sans Unicode"/>
              </a:rPr>
              <a:t>and</a:t>
            </a:r>
            <a:r>
              <a:rPr dirty="0" sz="1200" spc="120">
                <a:latin typeface="Lucida Sans Unicode"/>
                <a:cs typeface="Lucida Sans Unicode"/>
              </a:rPr>
              <a:t> </a:t>
            </a:r>
            <a:r>
              <a:rPr dirty="0" sz="1200">
                <a:latin typeface="Lucida Sans Unicode"/>
                <a:cs typeface="Lucida Sans Unicode"/>
              </a:rPr>
              <a:t>image</a:t>
            </a:r>
            <a:r>
              <a:rPr dirty="0" sz="1200" spc="125">
                <a:latin typeface="Lucida Sans Unicode"/>
                <a:cs typeface="Lucida Sans Unicode"/>
              </a:rPr>
              <a:t> </a:t>
            </a:r>
            <a:r>
              <a:rPr dirty="0" sz="1200" spc="-25">
                <a:latin typeface="Lucida Sans Unicode"/>
                <a:cs typeface="Lucida Sans Unicode"/>
              </a:rPr>
              <a:t>I/O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1392936" y="1817116"/>
            <a:ext cx="7274559" cy="3419475"/>
            <a:chOff x="1392936" y="1817116"/>
            <a:chExt cx="7274559" cy="3419475"/>
          </a:xfrm>
        </p:grpSpPr>
        <p:sp>
          <p:nvSpPr>
            <p:cNvPr id="8" name="object 8" descr=""/>
            <p:cNvSpPr/>
            <p:nvPr/>
          </p:nvSpPr>
          <p:spPr>
            <a:xfrm>
              <a:off x="1392936" y="1817116"/>
              <a:ext cx="7274559" cy="765175"/>
            </a:xfrm>
            <a:custGeom>
              <a:avLst/>
              <a:gdLst/>
              <a:ahLst/>
              <a:cxnLst/>
              <a:rect l="l" t="t" r="r" b="b"/>
              <a:pathLst>
                <a:path w="7274559" h="765175">
                  <a:moveTo>
                    <a:pt x="0" y="0"/>
                  </a:moveTo>
                  <a:lnTo>
                    <a:pt x="259413" y="451809"/>
                  </a:lnTo>
                  <a:lnTo>
                    <a:pt x="712427" y="682063"/>
                  </a:lnTo>
                  <a:lnTo>
                    <a:pt x="1688927" y="762445"/>
                  </a:lnTo>
                  <a:lnTo>
                    <a:pt x="3518801" y="764641"/>
                  </a:lnTo>
                  <a:lnTo>
                    <a:pt x="5436785" y="642204"/>
                  </a:lnTo>
                  <a:lnTo>
                    <a:pt x="6579866" y="389731"/>
                  </a:lnTo>
                  <a:lnTo>
                    <a:pt x="7131317" y="140506"/>
                  </a:lnTo>
                  <a:lnTo>
                    <a:pt x="7274407" y="27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997450" y="4785728"/>
              <a:ext cx="939800" cy="445134"/>
            </a:xfrm>
            <a:custGeom>
              <a:avLst/>
              <a:gdLst/>
              <a:ahLst/>
              <a:cxnLst/>
              <a:rect l="l" t="t" r="r" b="b"/>
              <a:pathLst>
                <a:path w="939800" h="445135">
                  <a:moveTo>
                    <a:pt x="0" y="0"/>
                  </a:moveTo>
                  <a:lnTo>
                    <a:pt x="939800" y="0"/>
                  </a:lnTo>
                  <a:lnTo>
                    <a:pt x="939800" y="445007"/>
                  </a:lnTo>
                  <a:lnTo>
                    <a:pt x="0" y="44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997456" y="4785738"/>
              <a:ext cx="939800" cy="445134"/>
            </a:xfrm>
            <a:custGeom>
              <a:avLst/>
              <a:gdLst/>
              <a:ahLst/>
              <a:cxnLst/>
              <a:rect l="l" t="t" r="r" b="b"/>
              <a:pathLst>
                <a:path w="939800" h="445135">
                  <a:moveTo>
                    <a:pt x="0" y="0"/>
                  </a:moveTo>
                  <a:lnTo>
                    <a:pt x="939798" y="0"/>
                  </a:lnTo>
                  <a:lnTo>
                    <a:pt x="939798" y="444999"/>
                  </a:lnTo>
                  <a:lnTo>
                    <a:pt x="0" y="444999"/>
                  </a:lnTo>
                  <a:lnTo>
                    <a:pt x="0" y="0"/>
                  </a:lnTo>
                  <a:close/>
                </a:path>
              </a:pathLst>
            </a:custGeom>
            <a:ln w="104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You</a:t>
            </a:r>
            <a:r>
              <a:rPr dirty="0" spc="55"/>
              <a:t> </a:t>
            </a:r>
            <a:r>
              <a:rPr dirty="0"/>
              <a:t>have</a:t>
            </a:r>
            <a:r>
              <a:rPr dirty="0" spc="55"/>
              <a:t> </a:t>
            </a:r>
            <a:r>
              <a:rPr dirty="0"/>
              <a:t>come</a:t>
            </a:r>
            <a:r>
              <a:rPr dirty="0" spc="55"/>
              <a:t> </a:t>
            </a:r>
            <a:r>
              <a:rPr dirty="0" spc="85"/>
              <a:t>a</a:t>
            </a:r>
            <a:r>
              <a:rPr dirty="0" spc="60"/>
              <a:t> </a:t>
            </a:r>
            <a:r>
              <a:rPr dirty="0" spc="55"/>
              <a:t>long </a:t>
            </a:r>
            <a:r>
              <a:rPr dirty="0" spc="60"/>
              <a:t>way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3627005" y="2095653"/>
            <a:ext cx="2900680" cy="21462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>
                <a:solidFill>
                  <a:srgbClr val="FFFFFF"/>
                </a:solidFill>
                <a:latin typeface="Lucida Sans Unicode"/>
                <a:cs typeface="Lucida Sans Unicode"/>
              </a:rPr>
              <a:t>any</a:t>
            </a:r>
            <a:r>
              <a:rPr dirty="0" sz="1200" spc="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FFFFFF"/>
                </a:solidFill>
                <a:latin typeface="Lucida Sans Unicode"/>
                <a:cs typeface="Lucida Sans Unicode"/>
              </a:rPr>
              <a:t>program</a:t>
            </a:r>
            <a:r>
              <a:rPr dirty="0" sz="1200" spc="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FFFFFF"/>
                </a:solidFill>
                <a:latin typeface="Lucida Sans Unicode"/>
                <a:cs typeface="Lucida Sans Unicode"/>
              </a:rPr>
              <a:t>you</a:t>
            </a:r>
            <a:r>
              <a:rPr dirty="0" sz="1200" spc="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FFFFFF"/>
                </a:solidFill>
                <a:latin typeface="Lucida Sans Unicode"/>
                <a:cs typeface="Lucida Sans Unicode"/>
              </a:rPr>
              <a:t>might</a:t>
            </a:r>
            <a:r>
              <a:rPr dirty="0" sz="1200" spc="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FFFFFF"/>
                </a:solidFill>
                <a:latin typeface="Lucida Sans Unicode"/>
                <a:cs typeface="Lucida Sans Unicode"/>
              </a:rPr>
              <a:t>want</a:t>
            </a:r>
            <a:r>
              <a:rPr dirty="0" sz="1200" spc="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1200" spc="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Lucida Sans Unicode"/>
                <a:cs typeface="Lucida Sans Unicode"/>
              </a:rPr>
              <a:t>write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4550730" y="2583942"/>
            <a:ext cx="956944" cy="436880"/>
            <a:chOff x="4550730" y="2583942"/>
            <a:chExt cx="956944" cy="436880"/>
          </a:xfrm>
        </p:grpSpPr>
        <p:sp>
          <p:nvSpPr>
            <p:cNvPr id="14" name="object 14" descr=""/>
            <p:cNvSpPr/>
            <p:nvPr/>
          </p:nvSpPr>
          <p:spPr>
            <a:xfrm>
              <a:off x="4552949" y="2586164"/>
              <a:ext cx="952500" cy="432434"/>
            </a:xfrm>
            <a:custGeom>
              <a:avLst/>
              <a:gdLst/>
              <a:ahLst/>
              <a:cxnLst/>
              <a:rect l="l" t="t" r="r" b="b"/>
              <a:pathLst>
                <a:path w="952500" h="432435">
                  <a:moveTo>
                    <a:pt x="0" y="0"/>
                  </a:moveTo>
                  <a:lnTo>
                    <a:pt x="952500" y="0"/>
                  </a:lnTo>
                  <a:lnTo>
                    <a:pt x="952500" y="432282"/>
                  </a:lnTo>
                  <a:lnTo>
                    <a:pt x="0" y="4322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552952" y="2586164"/>
              <a:ext cx="952500" cy="432434"/>
            </a:xfrm>
            <a:custGeom>
              <a:avLst/>
              <a:gdLst/>
              <a:ahLst/>
              <a:cxnLst/>
              <a:rect l="l" t="t" r="r" b="b"/>
              <a:pathLst>
                <a:path w="952500" h="432435">
                  <a:moveTo>
                    <a:pt x="0" y="0"/>
                  </a:moveTo>
                  <a:lnTo>
                    <a:pt x="952499" y="0"/>
                  </a:lnTo>
                  <a:lnTo>
                    <a:pt x="952499" y="432284"/>
                  </a:lnTo>
                  <a:lnTo>
                    <a:pt x="0" y="432284"/>
                  </a:lnTo>
                  <a:lnTo>
                    <a:pt x="0" y="0"/>
                  </a:lnTo>
                  <a:close/>
                </a:path>
              </a:pathLst>
            </a:custGeom>
            <a:ln w="393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4758601" y="2676551"/>
            <a:ext cx="576580" cy="21462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 spc="-10">
                <a:latin typeface="Lucida Sans Unicode"/>
                <a:cs typeface="Lucida Sans Unicode"/>
              </a:rPr>
              <a:t>objects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4055430" y="3028943"/>
            <a:ext cx="2011045" cy="436880"/>
            <a:chOff x="4055430" y="3028943"/>
            <a:chExt cx="2011045" cy="436880"/>
          </a:xfrm>
        </p:grpSpPr>
        <p:sp>
          <p:nvSpPr>
            <p:cNvPr id="18" name="object 18" descr=""/>
            <p:cNvSpPr/>
            <p:nvPr/>
          </p:nvSpPr>
          <p:spPr>
            <a:xfrm>
              <a:off x="4057649" y="3031159"/>
              <a:ext cx="2006600" cy="432434"/>
            </a:xfrm>
            <a:custGeom>
              <a:avLst/>
              <a:gdLst/>
              <a:ahLst/>
              <a:cxnLst/>
              <a:rect l="l" t="t" r="r" b="b"/>
              <a:pathLst>
                <a:path w="2006600" h="432435">
                  <a:moveTo>
                    <a:pt x="0" y="0"/>
                  </a:moveTo>
                  <a:lnTo>
                    <a:pt x="2006600" y="0"/>
                  </a:lnTo>
                  <a:lnTo>
                    <a:pt x="2006600" y="432295"/>
                  </a:lnTo>
                  <a:lnTo>
                    <a:pt x="0" y="4322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4057653" y="3031165"/>
              <a:ext cx="2006600" cy="432434"/>
            </a:xfrm>
            <a:custGeom>
              <a:avLst/>
              <a:gdLst/>
              <a:ahLst/>
              <a:cxnLst/>
              <a:rect l="l" t="t" r="r" b="b"/>
              <a:pathLst>
                <a:path w="2006600" h="432435">
                  <a:moveTo>
                    <a:pt x="0" y="0"/>
                  </a:moveTo>
                  <a:lnTo>
                    <a:pt x="2006601" y="0"/>
                  </a:lnTo>
                  <a:lnTo>
                    <a:pt x="2006601" y="432284"/>
                  </a:lnTo>
                  <a:lnTo>
                    <a:pt x="0" y="432284"/>
                  </a:lnTo>
                  <a:lnTo>
                    <a:pt x="0" y="0"/>
                  </a:lnTo>
                  <a:close/>
                </a:path>
              </a:pathLst>
            </a:custGeom>
            <a:ln w="393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4188510" y="3117101"/>
            <a:ext cx="1773555" cy="21462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>
                <a:latin typeface="Lucida Sans Unicode"/>
                <a:cs typeface="Lucida Sans Unicode"/>
              </a:rPr>
              <a:t>functions</a:t>
            </a:r>
            <a:r>
              <a:rPr dirty="0" sz="1200" spc="120">
                <a:latin typeface="Lucida Sans Unicode"/>
                <a:cs typeface="Lucida Sans Unicode"/>
              </a:rPr>
              <a:t> </a:t>
            </a:r>
            <a:r>
              <a:rPr dirty="0" sz="1200">
                <a:latin typeface="Lucida Sans Unicode"/>
                <a:cs typeface="Lucida Sans Unicode"/>
              </a:rPr>
              <a:t>and</a:t>
            </a:r>
            <a:r>
              <a:rPr dirty="0" sz="1200" spc="125">
                <a:latin typeface="Lucida Sans Unicode"/>
                <a:cs typeface="Lucida Sans Unicode"/>
              </a:rPr>
              <a:t> </a:t>
            </a:r>
            <a:r>
              <a:rPr dirty="0" sz="1200" spc="-10">
                <a:latin typeface="Lucida Sans Unicode"/>
                <a:cs typeface="Lucida Sans Unicode"/>
              </a:rPr>
              <a:t>modules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2604447" y="3893514"/>
            <a:ext cx="4786630" cy="1788160"/>
            <a:chOff x="2604447" y="3893514"/>
            <a:chExt cx="4786630" cy="1788160"/>
          </a:xfrm>
        </p:grpSpPr>
        <p:sp>
          <p:nvSpPr>
            <p:cNvPr id="22" name="object 22" descr=""/>
            <p:cNvSpPr/>
            <p:nvPr/>
          </p:nvSpPr>
          <p:spPr>
            <a:xfrm>
              <a:off x="4552950" y="3895737"/>
              <a:ext cx="952500" cy="445134"/>
            </a:xfrm>
            <a:custGeom>
              <a:avLst/>
              <a:gdLst/>
              <a:ahLst/>
              <a:cxnLst/>
              <a:rect l="l" t="t" r="r" b="b"/>
              <a:pathLst>
                <a:path w="952500" h="445135">
                  <a:moveTo>
                    <a:pt x="0" y="0"/>
                  </a:moveTo>
                  <a:lnTo>
                    <a:pt x="952500" y="0"/>
                  </a:lnTo>
                  <a:lnTo>
                    <a:pt x="952500" y="444995"/>
                  </a:lnTo>
                  <a:lnTo>
                    <a:pt x="0" y="4449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4552952" y="3895737"/>
              <a:ext cx="952500" cy="445134"/>
            </a:xfrm>
            <a:custGeom>
              <a:avLst/>
              <a:gdLst/>
              <a:ahLst/>
              <a:cxnLst/>
              <a:rect l="l" t="t" r="r" b="b"/>
              <a:pathLst>
                <a:path w="952500" h="445135">
                  <a:moveTo>
                    <a:pt x="0" y="0"/>
                  </a:moveTo>
                  <a:lnTo>
                    <a:pt x="952499" y="0"/>
                  </a:lnTo>
                  <a:lnTo>
                    <a:pt x="952499" y="444999"/>
                  </a:lnTo>
                  <a:lnTo>
                    <a:pt x="0" y="444999"/>
                  </a:lnTo>
                  <a:lnTo>
                    <a:pt x="0" y="0"/>
                  </a:lnTo>
                  <a:close/>
                </a:path>
              </a:pathLst>
            </a:custGeom>
            <a:ln w="393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3803650" y="4353445"/>
              <a:ext cx="2387600" cy="432434"/>
            </a:xfrm>
            <a:custGeom>
              <a:avLst/>
              <a:gdLst/>
              <a:ahLst/>
              <a:cxnLst/>
              <a:rect l="l" t="t" r="r" b="b"/>
              <a:pathLst>
                <a:path w="2387600" h="432435">
                  <a:moveTo>
                    <a:pt x="0" y="0"/>
                  </a:moveTo>
                  <a:lnTo>
                    <a:pt x="2387600" y="0"/>
                  </a:lnTo>
                  <a:lnTo>
                    <a:pt x="2387600" y="432282"/>
                  </a:lnTo>
                  <a:lnTo>
                    <a:pt x="0" y="4322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3803653" y="4353452"/>
              <a:ext cx="2387600" cy="432434"/>
            </a:xfrm>
            <a:custGeom>
              <a:avLst/>
              <a:gdLst/>
              <a:ahLst/>
              <a:cxnLst/>
              <a:rect l="l" t="t" r="r" b="b"/>
              <a:pathLst>
                <a:path w="2387600" h="432435">
                  <a:moveTo>
                    <a:pt x="0" y="0"/>
                  </a:moveTo>
                  <a:lnTo>
                    <a:pt x="2387598" y="0"/>
                  </a:lnTo>
                  <a:lnTo>
                    <a:pt x="2387598" y="432284"/>
                  </a:lnTo>
                  <a:lnTo>
                    <a:pt x="0" y="432284"/>
                  </a:lnTo>
                  <a:lnTo>
                    <a:pt x="0" y="0"/>
                  </a:lnTo>
                  <a:close/>
                </a:path>
              </a:pathLst>
            </a:custGeom>
            <a:ln w="393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4057650" y="4785728"/>
              <a:ext cx="939800" cy="445134"/>
            </a:xfrm>
            <a:custGeom>
              <a:avLst/>
              <a:gdLst/>
              <a:ahLst/>
              <a:cxnLst/>
              <a:rect l="l" t="t" r="r" b="b"/>
              <a:pathLst>
                <a:path w="939800" h="445135">
                  <a:moveTo>
                    <a:pt x="0" y="0"/>
                  </a:moveTo>
                  <a:lnTo>
                    <a:pt x="939800" y="0"/>
                  </a:lnTo>
                  <a:lnTo>
                    <a:pt x="939800" y="445007"/>
                  </a:lnTo>
                  <a:lnTo>
                    <a:pt x="0" y="44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4057653" y="4785738"/>
              <a:ext cx="939800" cy="445134"/>
            </a:xfrm>
            <a:custGeom>
              <a:avLst/>
              <a:gdLst/>
              <a:ahLst/>
              <a:cxnLst/>
              <a:rect l="l" t="t" r="r" b="b"/>
              <a:pathLst>
                <a:path w="939800" h="445135">
                  <a:moveTo>
                    <a:pt x="0" y="0"/>
                  </a:moveTo>
                  <a:lnTo>
                    <a:pt x="939797" y="0"/>
                  </a:lnTo>
                  <a:lnTo>
                    <a:pt x="939797" y="444999"/>
                  </a:lnTo>
                  <a:lnTo>
                    <a:pt x="0" y="444999"/>
                  </a:lnTo>
                  <a:lnTo>
                    <a:pt x="0" y="0"/>
                  </a:lnTo>
                  <a:close/>
                </a:path>
              </a:pathLst>
            </a:custGeom>
            <a:ln w="104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4997450" y="5230736"/>
              <a:ext cx="2387600" cy="445134"/>
            </a:xfrm>
            <a:custGeom>
              <a:avLst/>
              <a:gdLst/>
              <a:ahLst/>
              <a:cxnLst/>
              <a:rect l="l" t="t" r="r" b="b"/>
              <a:pathLst>
                <a:path w="2387600" h="445135">
                  <a:moveTo>
                    <a:pt x="0" y="0"/>
                  </a:moveTo>
                  <a:lnTo>
                    <a:pt x="2387600" y="0"/>
                  </a:lnTo>
                  <a:lnTo>
                    <a:pt x="2387600" y="444995"/>
                  </a:lnTo>
                  <a:lnTo>
                    <a:pt x="0" y="4449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4997453" y="5230725"/>
              <a:ext cx="2387600" cy="445134"/>
            </a:xfrm>
            <a:custGeom>
              <a:avLst/>
              <a:gdLst/>
              <a:ahLst/>
              <a:cxnLst/>
              <a:rect l="l" t="t" r="r" b="b"/>
              <a:pathLst>
                <a:path w="2387600" h="445135">
                  <a:moveTo>
                    <a:pt x="0" y="0"/>
                  </a:moveTo>
                  <a:lnTo>
                    <a:pt x="2387599" y="0"/>
                  </a:lnTo>
                  <a:lnTo>
                    <a:pt x="2387599" y="444999"/>
                  </a:lnTo>
                  <a:lnTo>
                    <a:pt x="0" y="444999"/>
                  </a:lnTo>
                  <a:lnTo>
                    <a:pt x="0" y="0"/>
                  </a:lnTo>
                  <a:close/>
                </a:path>
              </a:pathLst>
            </a:custGeom>
            <a:ln w="104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2609849" y="5230736"/>
              <a:ext cx="2387600" cy="445134"/>
            </a:xfrm>
            <a:custGeom>
              <a:avLst/>
              <a:gdLst/>
              <a:ahLst/>
              <a:cxnLst/>
              <a:rect l="l" t="t" r="r" b="b"/>
              <a:pathLst>
                <a:path w="2387600" h="445135">
                  <a:moveTo>
                    <a:pt x="0" y="0"/>
                  </a:moveTo>
                  <a:lnTo>
                    <a:pt x="2387600" y="0"/>
                  </a:lnTo>
                  <a:lnTo>
                    <a:pt x="2387600" y="444995"/>
                  </a:lnTo>
                  <a:lnTo>
                    <a:pt x="0" y="4449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2609845" y="5230725"/>
              <a:ext cx="2387600" cy="445134"/>
            </a:xfrm>
            <a:custGeom>
              <a:avLst/>
              <a:gdLst/>
              <a:ahLst/>
              <a:cxnLst/>
              <a:rect l="l" t="t" r="r" b="b"/>
              <a:pathLst>
                <a:path w="2387600" h="445135">
                  <a:moveTo>
                    <a:pt x="0" y="0"/>
                  </a:moveTo>
                  <a:lnTo>
                    <a:pt x="2387597" y="0"/>
                  </a:lnTo>
                  <a:lnTo>
                    <a:pt x="2387597" y="444999"/>
                  </a:lnTo>
                  <a:lnTo>
                    <a:pt x="0" y="444999"/>
                  </a:lnTo>
                  <a:lnTo>
                    <a:pt x="0" y="0"/>
                  </a:lnTo>
                  <a:close/>
                </a:path>
              </a:pathLst>
            </a:custGeom>
            <a:ln w="104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 descr=""/>
          <p:cNvSpPr txBox="1"/>
          <p:nvPr/>
        </p:nvSpPr>
        <p:spPr>
          <a:xfrm>
            <a:off x="2992107" y="3998202"/>
            <a:ext cx="4171950" cy="154368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R="52069">
              <a:lnSpc>
                <a:spcPct val="100000"/>
              </a:lnSpc>
              <a:spcBef>
                <a:spcPts val="135"/>
              </a:spcBef>
            </a:pPr>
            <a:r>
              <a:rPr dirty="0" sz="1200" spc="-10">
                <a:latin typeface="Lucida Sans Unicode"/>
                <a:cs typeface="Lucida Sans Unicode"/>
              </a:rPr>
              <a:t>arrays</a:t>
            </a:r>
            <a:endParaRPr sz="1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00">
              <a:latin typeface="Lucida Sans Unicode"/>
              <a:cs typeface="Lucida Sans Unicode"/>
            </a:endParaRPr>
          </a:p>
          <a:p>
            <a:pPr marL="115443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conditionals</a:t>
            </a:r>
            <a:r>
              <a:rPr dirty="0" sz="1200" spc="145">
                <a:latin typeface="Lucida Sans Unicode"/>
                <a:cs typeface="Lucida Sans Unicode"/>
              </a:rPr>
              <a:t> </a:t>
            </a:r>
            <a:r>
              <a:rPr dirty="0" sz="1200">
                <a:latin typeface="Lucida Sans Unicode"/>
                <a:cs typeface="Lucida Sans Unicode"/>
              </a:rPr>
              <a:t>and</a:t>
            </a:r>
            <a:r>
              <a:rPr dirty="0" sz="1200" spc="150">
                <a:latin typeface="Lucida Sans Unicode"/>
                <a:cs typeface="Lucida Sans Unicode"/>
              </a:rPr>
              <a:t> </a:t>
            </a:r>
            <a:r>
              <a:rPr dirty="0" sz="1200" spc="-20">
                <a:latin typeface="Lucida Sans Unicode"/>
                <a:cs typeface="Lucida Sans Unicode"/>
              </a:rPr>
              <a:t>loops</a:t>
            </a:r>
            <a:endParaRPr sz="1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Lucida Sans Unicode"/>
              <a:cs typeface="Lucida Sans Unicode"/>
            </a:endParaRPr>
          </a:p>
          <a:p>
            <a:pPr algn="ctr" marR="8255">
              <a:lnSpc>
                <a:spcPct val="100000"/>
              </a:lnSpc>
              <a:tabLst>
                <a:tab pos="828675" algn="l"/>
              </a:tabLst>
            </a:pPr>
            <a:r>
              <a:rPr dirty="0" sz="1300" spc="-20">
                <a:latin typeface="Lucida Sans Unicode"/>
                <a:cs typeface="Lucida Sans Unicode"/>
              </a:rPr>
              <a:t>Math</a:t>
            </a:r>
            <a:r>
              <a:rPr dirty="0" sz="1300">
                <a:latin typeface="Lucida Sans Unicode"/>
                <a:cs typeface="Lucida Sans Unicode"/>
              </a:rPr>
              <a:t>	text</a:t>
            </a:r>
            <a:r>
              <a:rPr dirty="0" sz="1300" spc="25">
                <a:latin typeface="Lucida Sans Unicode"/>
                <a:cs typeface="Lucida Sans Unicode"/>
              </a:rPr>
              <a:t> </a:t>
            </a:r>
            <a:r>
              <a:rPr dirty="0" sz="1300" spc="-25">
                <a:latin typeface="Lucida Sans Unicode"/>
                <a:cs typeface="Lucida Sans Unicode"/>
              </a:rPr>
              <a:t>I/O</a:t>
            </a:r>
            <a:endParaRPr sz="13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tabLst>
                <a:tab pos="2256790" algn="l"/>
              </a:tabLst>
            </a:pPr>
            <a:r>
              <a:rPr dirty="0" sz="1300">
                <a:latin typeface="Lucida Sans Unicode"/>
                <a:cs typeface="Lucida Sans Unicode"/>
              </a:rPr>
              <a:t>primitive</a:t>
            </a:r>
            <a:r>
              <a:rPr dirty="0" sz="1300" spc="70">
                <a:latin typeface="Lucida Sans Unicode"/>
                <a:cs typeface="Lucida Sans Unicode"/>
              </a:rPr>
              <a:t> </a:t>
            </a:r>
            <a:r>
              <a:rPr dirty="0" sz="1300">
                <a:latin typeface="Lucida Sans Unicode"/>
                <a:cs typeface="Lucida Sans Unicode"/>
              </a:rPr>
              <a:t>data</a:t>
            </a:r>
            <a:r>
              <a:rPr dirty="0" sz="1300" spc="75">
                <a:latin typeface="Lucida Sans Unicode"/>
                <a:cs typeface="Lucida Sans Unicode"/>
              </a:rPr>
              <a:t> </a:t>
            </a:r>
            <a:r>
              <a:rPr dirty="0" sz="1300" spc="-10">
                <a:latin typeface="Lucida Sans Unicode"/>
                <a:cs typeface="Lucida Sans Unicode"/>
              </a:rPr>
              <a:t>types</a:t>
            </a:r>
            <a:r>
              <a:rPr dirty="0" sz="1300">
                <a:latin typeface="Lucida Sans Unicode"/>
                <a:cs typeface="Lucida Sans Unicode"/>
              </a:rPr>
              <a:t>	assignment</a:t>
            </a:r>
            <a:r>
              <a:rPr dirty="0" sz="1300" spc="75">
                <a:latin typeface="Lucida Sans Unicode"/>
                <a:cs typeface="Lucida Sans Unicode"/>
              </a:rPr>
              <a:t> </a:t>
            </a:r>
            <a:r>
              <a:rPr dirty="0" sz="1300" spc="-10">
                <a:latin typeface="Lucida Sans Unicode"/>
                <a:cs typeface="Lucida Sans Unicode"/>
              </a:rPr>
              <a:t>statements</a:t>
            </a:r>
            <a:endParaRPr sz="1300">
              <a:latin typeface="Lucida Sans Unicode"/>
              <a:cs typeface="Lucida Sans Unicode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530385" y="2796590"/>
            <a:ext cx="8855075" cy="2766060"/>
            <a:chOff x="530385" y="2796590"/>
            <a:chExt cx="8855075" cy="2766060"/>
          </a:xfrm>
        </p:grpSpPr>
        <p:pic>
          <p:nvPicPr>
            <p:cNvPr id="34" name="object 3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69300" y="4546600"/>
              <a:ext cx="1016000" cy="1016000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0385" y="2796590"/>
              <a:ext cx="3164205" cy="1494713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558800" y="2821381"/>
              <a:ext cx="3060700" cy="1398905"/>
            </a:xfrm>
            <a:custGeom>
              <a:avLst/>
              <a:gdLst/>
              <a:ahLst/>
              <a:cxnLst/>
              <a:rect l="l" t="t" r="r" b="b"/>
              <a:pathLst>
                <a:path w="3060700" h="1398904">
                  <a:moveTo>
                    <a:pt x="0" y="0"/>
                  </a:moveTo>
                  <a:lnTo>
                    <a:pt x="3060700" y="0"/>
                  </a:lnTo>
                  <a:lnTo>
                    <a:pt x="3060700" y="1398562"/>
                  </a:lnTo>
                  <a:lnTo>
                    <a:pt x="0" y="13985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 descr=""/>
          <p:cNvSpPr txBox="1"/>
          <p:nvPr/>
        </p:nvSpPr>
        <p:spPr>
          <a:xfrm>
            <a:off x="744660" y="2982985"/>
            <a:ext cx="1548765" cy="1581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850">
                <a:latin typeface="Lucida Console"/>
                <a:cs typeface="Lucida Console"/>
              </a:rPr>
              <a:t>public</a:t>
            </a:r>
            <a:r>
              <a:rPr dirty="0" sz="850" spc="30">
                <a:latin typeface="Lucida Console"/>
                <a:cs typeface="Lucida Console"/>
              </a:rPr>
              <a:t> </a:t>
            </a:r>
            <a:r>
              <a:rPr dirty="0" sz="850">
                <a:latin typeface="Lucida Console"/>
                <a:cs typeface="Lucida Console"/>
              </a:rPr>
              <a:t>class</a:t>
            </a:r>
            <a:r>
              <a:rPr dirty="0" sz="850" spc="35">
                <a:latin typeface="Lucida Console"/>
                <a:cs typeface="Lucida Console"/>
              </a:rPr>
              <a:t> </a:t>
            </a:r>
            <a:r>
              <a:rPr dirty="0" sz="850" spc="-10">
                <a:latin typeface="Lucida Console"/>
                <a:cs typeface="Lucida Console"/>
              </a:rPr>
              <a:t>HelloWorld</a:t>
            </a:r>
            <a:endParaRPr sz="850">
              <a:latin typeface="Lucida Console"/>
              <a:cs typeface="Lucida Console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744660" y="3115163"/>
            <a:ext cx="2674620" cy="320040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 sz="850" spc="5">
                <a:latin typeface="Lucida Console"/>
                <a:cs typeface="Lucida Console"/>
              </a:rPr>
              <a:t>{</a:t>
            </a:r>
            <a:endParaRPr sz="850">
              <a:latin typeface="Lucida Console"/>
              <a:cs typeface="Lucida Console"/>
            </a:endParaRPr>
          </a:p>
          <a:p>
            <a:pPr marL="144780">
              <a:lnSpc>
                <a:spcPct val="100000"/>
              </a:lnSpc>
              <a:spcBef>
                <a:spcPts val="140"/>
              </a:spcBef>
            </a:pPr>
            <a:r>
              <a:rPr dirty="0" sz="850">
                <a:latin typeface="Lucida Console"/>
                <a:cs typeface="Lucida Console"/>
              </a:rPr>
              <a:t>public</a:t>
            </a:r>
            <a:r>
              <a:rPr dirty="0" sz="850" spc="40">
                <a:latin typeface="Lucida Console"/>
                <a:cs typeface="Lucida Console"/>
              </a:rPr>
              <a:t> </a:t>
            </a:r>
            <a:r>
              <a:rPr dirty="0" sz="850">
                <a:latin typeface="Lucida Console"/>
                <a:cs typeface="Lucida Console"/>
              </a:rPr>
              <a:t>static</a:t>
            </a:r>
            <a:r>
              <a:rPr dirty="0" sz="850" spc="40">
                <a:latin typeface="Lucida Console"/>
                <a:cs typeface="Lucida Console"/>
              </a:rPr>
              <a:t> </a:t>
            </a:r>
            <a:r>
              <a:rPr dirty="0" sz="850">
                <a:latin typeface="Lucida Console"/>
                <a:cs typeface="Lucida Console"/>
              </a:rPr>
              <a:t>void</a:t>
            </a:r>
            <a:r>
              <a:rPr dirty="0" sz="850" spc="45">
                <a:latin typeface="Lucida Console"/>
                <a:cs typeface="Lucida Console"/>
              </a:rPr>
              <a:t> </a:t>
            </a:r>
            <a:r>
              <a:rPr dirty="0" sz="850">
                <a:latin typeface="Lucida Console"/>
                <a:cs typeface="Lucida Console"/>
              </a:rPr>
              <a:t>main(String[]</a:t>
            </a:r>
            <a:r>
              <a:rPr dirty="0" sz="850" spc="40">
                <a:latin typeface="Lucida Console"/>
                <a:cs typeface="Lucida Console"/>
              </a:rPr>
              <a:t> </a:t>
            </a:r>
            <a:r>
              <a:rPr dirty="0" sz="850" spc="-10">
                <a:latin typeface="Lucida Console"/>
                <a:cs typeface="Lucida Console"/>
              </a:rPr>
              <a:t>args)</a:t>
            </a:r>
            <a:endParaRPr sz="850">
              <a:latin typeface="Lucida Console"/>
              <a:cs typeface="Lucida Console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877117" y="3424742"/>
            <a:ext cx="92075" cy="1581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850" spc="5">
                <a:latin typeface="Lucida Console"/>
                <a:cs typeface="Lucida Console"/>
              </a:rPr>
              <a:t>{</a:t>
            </a:r>
            <a:endParaRPr sz="850">
              <a:latin typeface="Lucida Console"/>
              <a:cs typeface="Lucida Console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1075802" y="3571999"/>
            <a:ext cx="2343785" cy="1581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850">
                <a:latin typeface="Lucida Console"/>
                <a:cs typeface="Lucida Console"/>
              </a:rPr>
              <a:t>System.out.println("Hello,</a:t>
            </a:r>
            <a:r>
              <a:rPr dirty="0" sz="850" spc="135">
                <a:latin typeface="Lucida Console"/>
                <a:cs typeface="Lucida Console"/>
              </a:rPr>
              <a:t> </a:t>
            </a:r>
            <a:r>
              <a:rPr dirty="0" sz="850" spc="-10">
                <a:latin typeface="Lucida Console"/>
                <a:cs typeface="Lucida Console"/>
              </a:rPr>
              <a:t>World");</a:t>
            </a:r>
            <a:endParaRPr sz="850">
              <a:latin typeface="Lucida Console"/>
              <a:cs typeface="Lucida Console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744660" y="3704163"/>
            <a:ext cx="224154" cy="320040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marL="144780">
              <a:lnSpc>
                <a:spcPct val="100000"/>
              </a:lnSpc>
              <a:spcBef>
                <a:spcPts val="235"/>
              </a:spcBef>
            </a:pPr>
            <a:r>
              <a:rPr dirty="0" sz="850" spc="5">
                <a:latin typeface="Lucida Console"/>
                <a:cs typeface="Lucida Console"/>
              </a:rPr>
              <a:t>}</a:t>
            </a:r>
            <a:endParaRPr sz="850">
              <a:latin typeface="Lucida Console"/>
              <a:cs typeface="Lucida Console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850" spc="5">
                <a:latin typeface="Lucida Console"/>
                <a:cs typeface="Lucida Console"/>
              </a:rPr>
              <a:t>}</a:t>
            </a:r>
            <a:endParaRPr sz="850">
              <a:latin typeface="Lucida Console"/>
              <a:cs typeface="Lucida Console"/>
            </a:endParaRPr>
          </a:p>
        </p:txBody>
      </p:sp>
      <p:graphicFrame>
        <p:nvGraphicFramePr>
          <p:cNvPr id="42" name="object 42" descr=""/>
          <p:cNvGraphicFramePr>
            <a:graphicFrameLocks noGrp="1"/>
          </p:cNvGraphicFramePr>
          <p:nvPr/>
        </p:nvGraphicFramePr>
        <p:xfrm>
          <a:off x="6728710" y="4140565"/>
          <a:ext cx="2656205" cy="1885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835"/>
                <a:gridCol w="203835"/>
                <a:gridCol w="203835"/>
                <a:gridCol w="203834"/>
                <a:gridCol w="203834"/>
                <a:gridCol w="203834"/>
                <a:gridCol w="203834"/>
                <a:gridCol w="203835"/>
                <a:gridCol w="203835"/>
                <a:gridCol w="203835"/>
                <a:gridCol w="203835"/>
                <a:gridCol w="203835"/>
                <a:gridCol w="203835"/>
              </a:tblGrid>
              <a:tr h="188595">
                <a:tc>
                  <a:txBody>
                    <a:bodyPr/>
                    <a:lstStyle/>
                    <a:p>
                      <a:pPr marL="61594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000">
                          <a:latin typeface="Lucida Sans Unicode"/>
                          <a:cs typeface="Lucida Sans Unicode"/>
                        </a:rPr>
                        <a:t>T</a:t>
                      </a:r>
                      <a:endParaRPr sz="1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317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000">
                          <a:latin typeface="Lucida Sans Unicode"/>
                          <a:cs typeface="Lucida Sans Unicode"/>
                        </a:rPr>
                        <a:t>A</a:t>
                      </a:r>
                      <a:endParaRPr sz="1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317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000">
                          <a:latin typeface="Lucida Sans Unicode"/>
                          <a:cs typeface="Lucida Sans Unicode"/>
                        </a:rPr>
                        <a:t>G</a:t>
                      </a:r>
                      <a:endParaRPr sz="1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317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000">
                          <a:solidFill>
                            <a:srgbClr val="8D3124"/>
                          </a:solidFill>
                          <a:latin typeface="Lucida Sans Unicode"/>
                          <a:cs typeface="Lucida Sans Unicode"/>
                        </a:rPr>
                        <a:t>A</a:t>
                      </a:r>
                      <a:endParaRPr sz="1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317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000">
                          <a:solidFill>
                            <a:srgbClr val="8D3124"/>
                          </a:solidFill>
                          <a:latin typeface="Lucida Sans Unicode"/>
                          <a:cs typeface="Lucida Sans Unicode"/>
                        </a:rPr>
                        <a:t>T</a:t>
                      </a:r>
                      <a:endParaRPr sz="1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317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000">
                          <a:solidFill>
                            <a:srgbClr val="8D3124"/>
                          </a:solidFill>
                          <a:latin typeface="Lucida Sans Unicode"/>
                          <a:cs typeface="Lucida Sans Unicode"/>
                        </a:rPr>
                        <a:t>G</a:t>
                      </a:r>
                      <a:endParaRPr sz="1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317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000" b="1">
                          <a:latin typeface="Trebuchet MS"/>
                          <a:cs typeface="Trebuchet MS"/>
                        </a:rPr>
                        <a:t>T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B="0" marT="317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000" b="1">
                          <a:latin typeface="Trebuchet MS"/>
                          <a:cs typeface="Trebuchet MS"/>
                        </a:rPr>
                        <a:t>G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B="0" marT="317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000" b="1">
                          <a:latin typeface="Trebuchet MS"/>
                          <a:cs typeface="Trebuchet MS"/>
                        </a:rPr>
                        <a:t>C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B="0" marT="317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000">
                          <a:solidFill>
                            <a:srgbClr val="8D3124"/>
                          </a:solidFill>
                          <a:latin typeface="Lucida Sans Unicode"/>
                          <a:cs typeface="Lucida Sans Unicode"/>
                        </a:rPr>
                        <a:t>T</a:t>
                      </a:r>
                      <a:endParaRPr sz="1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317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000">
                          <a:solidFill>
                            <a:srgbClr val="8D3124"/>
                          </a:solidFill>
                          <a:latin typeface="Lucida Sans Unicode"/>
                          <a:cs typeface="Lucida Sans Unicode"/>
                        </a:rPr>
                        <a:t>A</a:t>
                      </a:r>
                      <a:endParaRPr sz="1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317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000">
                          <a:solidFill>
                            <a:srgbClr val="8D3124"/>
                          </a:solidFill>
                          <a:latin typeface="Lucida Sans Unicode"/>
                          <a:cs typeface="Lucida Sans Unicode"/>
                        </a:rPr>
                        <a:t>G</a:t>
                      </a:r>
                      <a:endParaRPr sz="1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317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000">
                          <a:latin typeface="Lucida Sans Unicode"/>
                          <a:cs typeface="Lucida Sans Unicode"/>
                        </a:rPr>
                        <a:t>C</a:t>
                      </a:r>
                      <a:endParaRPr sz="10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3175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43" name="object 43" descr=""/>
          <p:cNvGrpSpPr/>
          <p:nvPr/>
        </p:nvGrpSpPr>
        <p:grpSpPr>
          <a:xfrm>
            <a:off x="7004215" y="2235200"/>
            <a:ext cx="2525395" cy="1750695"/>
            <a:chOff x="7004215" y="2235200"/>
            <a:chExt cx="2525395" cy="1750695"/>
          </a:xfrm>
        </p:grpSpPr>
        <p:pic>
          <p:nvPicPr>
            <p:cNvPr id="44" name="object 4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04215" y="2936927"/>
              <a:ext cx="1005840" cy="1006969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69300" y="2235200"/>
              <a:ext cx="444500" cy="444500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28100" y="2235200"/>
              <a:ext cx="444500" cy="444500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39632" y="2894961"/>
              <a:ext cx="1089659" cy="1090883"/>
            </a:xfrm>
            <a:prstGeom prst="rect">
              <a:avLst/>
            </a:prstGeom>
          </p:spPr>
        </p:pic>
      </p:grpSp>
      <p:sp>
        <p:nvSpPr>
          <p:cNvPr id="48" name="object 48" descr=""/>
          <p:cNvSpPr txBox="1"/>
          <p:nvPr/>
        </p:nvSpPr>
        <p:spPr>
          <a:xfrm>
            <a:off x="520700" y="5987224"/>
            <a:ext cx="7353300" cy="43243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85725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675"/>
              </a:spcBef>
            </a:pP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Course</a:t>
            </a:r>
            <a:r>
              <a:rPr dirty="0" sz="1450" spc="9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goal.</a:t>
            </a:r>
            <a:r>
              <a:rPr dirty="0" sz="1450" spc="9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Open</a:t>
            </a:r>
            <a:r>
              <a:rPr dirty="0" sz="1450" spc="9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a</a:t>
            </a:r>
            <a:r>
              <a:rPr dirty="0" sz="1450" spc="90">
                <a:latin typeface="Lucida Sans Unicode"/>
                <a:cs typeface="Lucida Sans Unicode"/>
              </a:rPr>
              <a:t> </a:t>
            </a:r>
            <a:r>
              <a:rPr dirty="0" sz="1450" i="1">
                <a:latin typeface="Lucida Sans Italic"/>
                <a:cs typeface="Lucida Sans Italic"/>
              </a:rPr>
              <a:t>whole</a:t>
            </a:r>
            <a:r>
              <a:rPr dirty="0" sz="1450" spc="95" i="1">
                <a:latin typeface="Lucida Sans Italic"/>
                <a:cs typeface="Lucida Sans Italic"/>
              </a:rPr>
              <a:t> </a:t>
            </a:r>
            <a:r>
              <a:rPr dirty="0" sz="1450" i="1">
                <a:latin typeface="Lucida Sans Italic"/>
                <a:cs typeface="Lucida Sans Italic"/>
              </a:rPr>
              <a:t>new</a:t>
            </a:r>
            <a:r>
              <a:rPr dirty="0" sz="1450" spc="95" i="1">
                <a:latin typeface="Lucida Sans Italic"/>
                <a:cs typeface="Lucida Sans Italic"/>
              </a:rPr>
              <a:t> </a:t>
            </a:r>
            <a:r>
              <a:rPr dirty="0" sz="1450" i="1">
                <a:latin typeface="Lucida Sans Italic"/>
                <a:cs typeface="Lucida Sans Italic"/>
              </a:rPr>
              <a:t>world</a:t>
            </a:r>
            <a:r>
              <a:rPr dirty="0" sz="1450" spc="95" i="1">
                <a:latin typeface="Lucida Sans Italic"/>
                <a:cs typeface="Lucida Sans Italic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of</a:t>
            </a:r>
            <a:r>
              <a:rPr dirty="0" sz="1450" spc="9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opportunity</a:t>
            </a:r>
            <a:r>
              <a:rPr dirty="0" sz="1450" spc="9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for</a:t>
            </a:r>
            <a:r>
              <a:rPr dirty="0" sz="1450" spc="9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you</a:t>
            </a:r>
            <a:r>
              <a:rPr dirty="0" sz="1450" spc="95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(programming).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50" name="object 5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-25"/>
              <a:t>51</a:t>
            </a:fld>
          </a:p>
        </p:txBody>
      </p:sp>
      <p:sp>
        <p:nvSpPr>
          <p:cNvPr id="49" name="object 49" descr=""/>
          <p:cNvSpPr txBox="1"/>
          <p:nvPr/>
        </p:nvSpPr>
        <p:spPr>
          <a:xfrm>
            <a:off x="7971155" y="5823433"/>
            <a:ext cx="466090" cy="7181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4550" spc="-1085">
                <a:solidFill>
                  <a:srgbClr val="005493"/>
                </a:solidFill>
                <a:latin typeface="Meiryo UI"/>
                <a:cs typeface="Meiryo UI"/>
              </a:rPr>
              <a:t>✓</a:t>
            </a:r>
            <a:endParaRPr sz="455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54100"/>
            <a:ext cx="5364486" cy="56642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22936" y="1206000"/>
            <a:ext cx="3098800" cy="3086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805305" algn="l"/>
              </a:tabLst>
            </a:pPr>
            <a:r>
              <a:rPr dirty="0" sz="1850" spc="150" b="1">
                <a:solidFill>
                  <a:srgbClr val="BABABA"/>
                </a:solidFill>
                <a:latin typeface="Verdana"/>
                <a:cs typeface="Verdana"/>
              </a:rPr>
              <a:t>COMPUTER</a:t>
            </a:r>
            <a:r>
              <a:rPr dirty="0" sz="1850" b="1">
                <a:solidFill>
                  <a:srgbClr val="BABABA"/>
                </a:solidFill>
                <a:latin typeface="Verdana"/>
                <a:cs typeface="Verdana"/>
              </a:rPr>
              <a:t>	</a:t>
            </a:r>
            <a:r>
              <a:rPr dirty="0" sz="1850" spc="75" b="1">
                <a:solidFill>
                  <a:srgbClr val="BABABA"/>
                </a:solidFill>
                <a:latin typeface="Verdana"/>
                <a:cs typeface="Verdana"/>
              </a:rPr>
              <a:t>SCIENCE </a:t>
            </a:r>
            <a:endParaRPr sz="185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340410" y="1394070"/>
            <a:ext cx="3020695" cy="588010"/>
          </a:xfrm>
          <a:prstGeom prst="rect">
            <a:avLst/>
          </a:prstGeom>
        </p:spPr>
        <p:txBody>
          <a:bodyPr wrap="square" lIns="0" tIns="113030" rIns="0" bIns="0" rtlCol="0" vert="horz">
            <a:spAutoFit/>
          </a:bodyPr>
          <a:lstStyle/>
          <a:p>
            <a:pPr marL="55244">
              <a:lnSpc>
                <a:spcPct val="100000"/>
              </a:lnSpc>
              <a:spcBef>
                <a:spcPts val="890"/>
              </a:spcBef>
            </a:pP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S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E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D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G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E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W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spc="-260" b="1">
                <a:solidFill>
                  <a:srgbClr val="BABABA"/>
                </a:solidFill>
                <a:latin typeface="Verdana"/>
                <a:cs typeface="Verdana"/>
              </a:rPr>
              <a:t>I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C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K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/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W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A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Y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N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spc="-50" b="1">
                <a:solidFill>
                  <a:srgbClr val="BABABA"/>
                </a:solidFill>
                <a:latin typeface="Verdana"/>
                <a:cs typeface="Verdana"/>
              </a:rPr>
              <a:t>E</a:t>
            </a:r>
            <a:endParaRPr sz="11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dirty="0" sz="1200">
                <a:solidFill>
                  <a:srgbClr val="BABABA"/>
                </a:solidFill>
                <a:latin typeface="Arial"/>
                <a:cs typeface="Arial"/>
              </a:rPr>
              <a:t>PA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R</a:t>
            </a:r>
            <a:r>
              <a:rPr dirty="0" sz="1200" spc="-16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BABABA"/>
                </a:solidFill>
                <a:latin typeface="Arial"/>
                <a:cs typeface="Arial"/>
              </a:rPr>
              <a:t>T</a:t>
            </a:r>
            <a:r>
              <a:rPr dirty="0" sz="1200" spc="390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BABABA"/>
                </a:solidFill>
                <a:latin typeface="Arial"/>
                <a:cs typeface="Arial"/>
              </a:rPr>
              <a:t>I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BABABA"/>
                </a:solidFill>
                <a:latin typeface="Arial"/>
                <a:cs typeface="Arial"/>
              </a:rPr>
              <a:t>:</a:t>
            </a:r>
            <a:r>
              <a:rPr dirty="0" sz="1200" spc="390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-170">
                <a:solidFill>
                  <a:srgbClr val="BABABA"/>
                </a:solidFill>
                <a:latin typeface="Arial"/>
                <a:cs typeface="Arial"/>
              </a:rPr>
              <a:t>P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R</a:t>
            </a:r>
            <a:r>
              <a:rPr dirty="0" sz="1200" spc="-17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130">
                <a:solidFill>
                  <a:srgbClr val="BABABA"/>
                </a:solidFill>
                <a:latin typeface="Arial"/>
                <a:cs typeface="Arial"/>
              </a:rPr>
              <a:t>O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65">
                <a:solidFill>
                  <a:srgbClr val="BABABA"/>
                </a:solidFill>
                <a:latin typeface="Arial"/>
                <a:cs typeface="Arial"/>
              </a:rPr>
              <a:t>G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R </a:t>
            </a:r>
            <a:r>
              <a:rPr dirty="0" sz="1200" spc="80">
                <a:solidFill>
                  <a:srgbClr val="BABABA"/>
                </a:solidFill>
                <a:latin typeface="Arial"/>
                <a:cs typeface="Arial"/>
              </a:rPr>
              <a:t>A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145">
                <a:solidFill>
                  <a:srgbClr val="BABABA"/>
                </a:solidFill>
                <a:latin typeface="Arial"/>
                <a:cs typeface="Arial"/>
              </a:rPr>
              <a:t>M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145">
                <a:solidFill>
                  <a:srgbClr val="BABABA"/>
                </a:solidFill>
                <a:latin typeface="Arial"/>
                <a:cs typeface="Arial"/>
              </a:rPr>
              <a:t>M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BABABA"/>
                </a:solidFill>
                <a:latin typeface="Arial"/>
                <a:cs typeface="Arial"/>
              </a:rPr>
              <a:t>I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135">
                <a:solidFill>
                  <a:srgbClr val="BABABA"/>
                </a:solidFill>
                <a:latin typeface="Arial"/>
                <a:cs typeface="Arial"/>
              </a:rPr>
              <a:t>N</a:t>
            </a:r>
            <a:r>
              <a:rPr dirty="0" sz="1200" spc="-14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65">
                <a:solidFill>
                  <a:srgbClr val="BABABA"/>
                </a:solidFill>
                <a:latin typeface="Arial"/>
                <a:cs typeface="Arial"/>
              </a:rPr>
              <a:t>G</a:t>
            </a:r>
            <a:r>
              <a:rPr dirty="0" sz="1200" spc="390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BABABA"/>
                </a:solidFill>
                <a:latin typeface="Arial"/>
                <a:cs typeface="Arial"/>
              </a:rPr>
              <a:t>I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135">
                <a:solidFill>
                  <a:srgbClr val="BABABA"/>
                </a:solidFill>
                <a:latin typeface="Arial"/>
                <a:cs typeface="Arial"/>
              </a:rPr>
              <a:t>N</a:t>
            </a:r>
            <a:r>
              <a:rPr dirty="0" sz="1200" spc="390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80">
                <a:solidFill>
                  <a:srgbClr val="BABABA"/>
                </a:solidFill>
                <a:latin typeface="Arial"/>
                <a:cs typeface="Arial"/>
              </a:rPr>
              <a:t>JAVA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38200" y="2363673"/>
            <a:ext cx="8597900" cy="1945639"/>
          </a:xfrm>
          <a:prstGeom prst="rect">
            <a:avLst/>
          </a:prstGeom>
          <a:solidFill>
            <a:srgbClr val="FFFFFF"/>
          </a:solidFill>
        </p:spPr>
        <p:txBody>
          <a:bodyPr wrap="square" lIns="0" tIns="85090" rIns="0" bIns="0" rtlCol="0" vert="horz">
            <a:spAutoFit/>
          </a:bodyPr>
          <a:lstStyle/>
          <a:p>
            <a:pPr marL="114935">
              <a:lnSpc>
                <a:spcPct val="100000"/>
              </a:lnSpc>
              <a:spcBef>
                <a:spcPts val="670"/>
              </a:spcBef>
            </a:pPr>
            <a:r>
              <a:rPr dirty="0" sz="1100" i="1">
                <a:latin typeface="Lucida Sans Italic"/>
                <a:cs typeface="Lucida Sans Italic"/>
              </a:rPr>
              <a:t>Image</a:t>
            </a:r>
            <a:r>
              <a:rPr dirty="0" sz="1100" spc="30" i="1">
                <a:latin typeface="Lucida Sans Italic"/>
                <a:cs typeface="Lucida Sans Italic"/>
              </a:rPr>
              <a:t> </a:t>
            </a:r>
            <a:r>
              <a:rPr dirty="0" sz="1100" spc="-10" i="1">
                <a:latin typeface="Lucida Sans Italic"/>
                <a:cs typeface="Lucida Sans Italic"/>
              </a:rPr>
              <a:t>sources</a:t>
            </a:r>
            <a:endParaRPr sz="1100">
              <a:latin typeface="Lucida Sans Italic"/>
              <a:cs typeface="Lucida Sans Italic"/>
            </a:endParaRPr>
          </a:p>
          <a:p>
            <a:pPr marL="254000" marR="634365">
              <a:lnSpc>
                <a:spcPct val="156800"/>
              </a:lnSpc>
              <a:spcBef>
                <a:spcPts val="550"/>
              </a:spcBef>
            </a:pPr>
            <a:r>
              <a:rPr dirty="0" sz="900" spc="-10">
                <a:latin typeface="Lucida Console"/>
                <a:cs typeface="Lucida Console"/>
              </a:rPr>
              <a:t>http://en.wikipedia.org/wiki/Leonhard_Euler#/media/File:Leonhard_Euler.jpg</a:t>
            </a:r>
            <a:r>
              <a:rPr dirty="0" sz="900" spc="500">
                <a:latin typeface="Lucida Console"/>
                <a:cs typeface="Lucida Console"/>
              </a:rPr>
              <a:t> </a:t>
            </a:r>
            <a:r>
              <a:rPr dirty="0" sz="900">
                <a:latin typeface="Lucida Console"/>
                <a:cs typeface="Lucida Console"/>
                <a:hlinkClick r:id="rId3"/>
              </a:rPr>
              <a:t>http://en.wikipedia.org/wiki/Augustin-</a:t>
            </a:r>
            <a:r>
              <a:rPr dirty="0" sz="900" spc="-10">
                <a:latin typeface="Lucida Console"/>
                <a:cs typeface="Lucida Console"/>
                <a:hlinkClick r:id="rId3"/>
              </a:rPr>
              <a:t>Louis_Cauchy</a:t>
            </a:r>
            <a:r>
              <a:rPr dirty="0" sz="900" spc="-10">
                <a:latin typeface="Lucida Console"/>
                <a:cs typeface="Lucida Console"/>
              </a:rPr>
              <a:t> </a:t>
            </a:r>
            <a:r>
              <a:rPr dirty="0" sz="900">
                <a:latin typeface="Lucida Console"/>
                <a:cs typeface="Lucida Console"/>
                <a:hlinkClick r:id="rId4"/>
              </a:rPr>
              <a:t>http://upload.wikimedia.org/wikipedia/commons/e/e9/Benoit_Mandelbrot_mg_1804-</a:t>
            </a:r>
            <a:r>
              <a:rPr dirty="0" sz="900" spc="-10">
                <a:latin typeface="Lucida Console"/>
                <a:cs typeface="Lucida Console"/>
                <a:hlinkClick r:id="rId4"/>
              </a:rPr>
              <a:t>d.jpg</a:t>
            </a:r>
            <a:r>
              <a:rPr dirty="0" sz="900" spc="-10">
                <a:latin typeface="Lucida Console"/>
                <a:cs typeface="Lucida Console"/>
              </a:rPr>
              <a:t> </a:t>
            </a:r>
            <a:r>
              <a:rPr dirty="0" sz="900" spc="-10">
                <a:latin typeface="Lucida Console"/>
                <a:cs typeface="Lucida Console"/>
                <a:hlinkClick r:id="rId5"/>
              </a:rPr>
              <a:t>http://upload.wikimedia.org/wikipedia/commons/f/fc/Mandel_zoom_08_satellite_antenna.jpg</a:t>
            </a:r>
            <a:r>
              <a:rPr dirty="0" sz="900" spc="-10">
                <a:latin typeface="Lucida Console"/>
                <a:cs typeface="Lucida Console"/>
              </a:rPr>
              <a:t> </a:t>
            </a:r>
            <a:r>
              <a:rPr dirty="0" sz="900" spc="-10">
                <a:latin typeface="Lucida Console"/>
                <a:cs typeface="Lucida Console"/>
                <a:hlinkClick r:id="rId6"/>
              </a:rPr>
              <a:t>http://upload.wikimedia.org/wikipedia/commons/1/18/Mandelpart2.jpg</a:t>
            </a:r>
            <a:r>
              <a:rPr dirty="0" sz="900" spc="-10">
                <a:latin typeface="Lucida Console"/>
                <a:cs typeface="Lucida Console"/>
              </a:rPr>
              <a:t> </a:t>
            </a:r>
            <a:r>
              <a:rPr dirty="0" sz="900" spc="-10">
                <a:latin typeface="Lucida Console"/>
                <a:cs typeface="Lucida Console"/>
                <a:hlinkClick r:id="rId7"/>
              </a:rPr>
              <a:t>http://upload.wikimedia.org/wikipedia/commons/f/fb/Mandel_zoom_13_satellite_seehorse_tail_with_julia_island.jpg</a:t>
            </a:r>
            <a:endParaRPr sz="900">
              <a:latin typeface="Lucida Console"/>
              <a:cs typeface="Lucida Console"/>
            </a:endParaRPr>
          </a:p>
          <a:p>
            <a:pPr marL="254000">
              <a:lnSpc>
                <a:spcPct val="100000"/>
              </a:lnSpc>
              <a:spcBef>
                <a:spcPts val="615"/>
              </a:spcBef>
            </a:pPr>
            <a:r>
              <a:rPr dirty="0" sz="900">
                <a:latin typeface="Lucida Console"/>
                <a:cs typeface="Lucida Console"/>
                <a:hlinkClick r:id="rId8"/>
              </a:rPr>
              <a:t>http://upload.wikimedia.org/wikipedia/commons/4/44/Mandelbrot_set_à_la_Pop_Art_-</a:t>
            </a:r>
            <a:r>
              <a:rPr dirty="0" sz="900" spc="-10">
                <a:latin typeface="Lucida Console"/>
                <a:cs typeface="Lucida Console"/>
                <a:hlinkClick r:id="rId8"/>
              </a:rPr>
              <a:t>_Wacker_Art_Fractal_Generator.jpg</a:t>
            </a:r>
            <a:endParaRPr sz="900">
              <a:latin typeface="Lucida Console"/>
              <a:cs typeface="Lucida Console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30200" y="6394081"/>
            <a:ext cx="2870200" cy="20383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6350" rIns="0" bIns="0" rtlCol="0" vert="horz">
            <a:spAutoFit/>
          </a:bodyPr>
          <a:lstStyle/>
          <a:p>
            <a:pPr marL="75565">
              <a:lnSpc>
                <a:spcPct val="100000"/>
              </a:lnSpc>
              <a:spcBef>
                <a:spcPts val="50"/>
              </a:spcBef>
            </a:pPr>
            <a:r>
              <a:rPr dirty="0" sz="1000" spc="75">
                <a:solidFill>
                  <a:srgbClr val="797979"/>
                </a:solidFill>
                <a:latin typeface="Lucida Console"/>
                <a:cs typeface="Lucida Console"/>
              </a:rPr>
              <a:t>CS.9.D.CreatingDTs.Mandelbrot </a:t>
            </a:r>
            <a:endParaRPr sz="1000">
              <a:latin typeface="Lucida Console"/>
              <a:cs typeface="Lucida Console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79500"/>
            <a:ext cx="5016500" cy="56388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6322936" y="1206000"/>
            <a:ext cx="3098800" cy="7759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805305" algn="l"/>
              </a:tabLst>
            </a:pPr>
            <a:r>
              <a:rPr dirty="0" sz="1850" spc="150" b="1">
                <a:solidFill>
                  <a:srgbClr val="005493"/>
                </a:solidFill>
                <a:latin typeface="Verdana"/>
                <a:cs typeface="Verdana"/>
              </a:rPr>
              <a:t>COMPUTER</a:t>
            </a:r>
            <a:r>
              <a:rPr dirty="0" sz="1850" b="1">
                <a:solidFill>
                  <a:srgbClr val="005493"/>
                </a:solidFill>
                <a:latin typeface="Verdana"/>
                <a:cs typeface="Verdana"/>
              </a:rPr>
              <a:t>	</a:t>
            </a:r>
            <a:r>
              <a:rPr dirty="0" sz="1850" spc="75" b="1">
                <a:solidFill>
                  <a:srgbClr val="005493"/>
                </a:solidFill>
                <a:latin typeface="Verdana"/>
                <a:cs typeface="Verdana"/>
              </a:rPr>
              <a:t>SCIENCE </a:t>
            </a:r>
            <a:endParaRPr sz="1850">
              <a:latin typeface="Verdana"/>
              <a:cs typeface="Verdana"/>
            </a:endParaRPr>
          </a:p>
          <a:p>
            <a:pPr marL="72390">
              <a:lnSpc>
                <a:spcPct val="100000"/>
              </a:lnSpc>
              <a:spcBef>
                <a:spcPts val="45"/>
              </a:spcBef>
            </a:pPr>
            <a:r>
              <a:rPr dirty="0" sz="1150" b="1">
                <a:latin typeface="Verdana"/>
                <a:cs typeface="Verdana"/>
              </a:rPr>
              <a:t>S</a:t>
            </a:r>
            <a:r>
              <a:rPr dirty="0" sz="1150" spc="300" b="1">
                <a:latin typeface="Verdana"/>
                <a:cs typeface="Verdana"/>
              </a:rPr>
              <a:t> </a:t>
            </a:r>
            <a:r>
              <a:rPr dirty="0" sz="1150" b="1">
                <a:latin typeface="Verdana"/>
                <a:cs typeface="Verdana"/>
              </a:rPr>
              <a:t>E</a:t>
            </a:r>
            <a:r>
              <a:rPr dirty="0" sz="1150" spc="300" b="1">
                <a:latin typeface="Verdana"/>
                <a:cs typeface="Verdana"/>
              </a:rPr>
              <a:t> </a:t>
            </a:r>
            <a:r>
              <a:rPr dirty="0" sz="1150" b="1">
                <a:latin typeface="Verdana"/>
                <a:cs typeface="Verdana"/>
              </a:rPr>
              <a:t>D</a:t>
            </a:r>
            <a:r>
              <a:rPr dirty="0" sz="1150" spc="300" b="1">
                <a:latin typeface="Verdana"/>
                <a:cs typeface="Verdana"/>
              </a:rPr>
              <a:t> </a:t>
            </a:r>
            <a:r>
              <a:rPr dirty="0" sz="1150" b="1">
                <a:latin typeface="Verdana"/>
                <a:cs typeface="Verdana"/>
              </a:rPr>
              <a:t>G</a:t>
            </a:r>
            <a:r>
              <a:rPr dirty="0" sz="1150" spc="300" b="1">
                <a:latin typeface="Verdana"/>
                <a:cs typeface="Verdana"/>
              </a:rPr>
              <a:t> </a:t>
            </a:r>
            <a:r>
              <a:rPr dirty="0" sz="1150" b="1">
                <a:latin typeface="Verdana"/>
                <a:cs typeface="Verdana"/>
              </a:rPr>
              <a:t>E</a:t>
            </a:r>
            <a:r>
              <a:rPr dirty="0" sz="1150" spc="300" b="1">
                <a:latin typeface="Verdana"/>
                <a:cs typeface="Verdana"/>
              </a:rPr>
              <a:t> </a:t>
            </a:r>
            <a:r>
              <a:rPr dirty="0" sz="1150" b="1">
                <a:latin typeface="Verdana"/>
                <a:cs typeface="Verdana"/>
              </a:rPr>
              <a:t>W</a:t>
            </a:r>
            <a:r>
              <a:rPr dirty="0" sz="1150" spc="300" b="1">
                <a:latin typeface="Verdana"/>
                <a:cs typeface="Verdana"/>
              </a:rPr>
              <a:t> </a:t>
            </a:r>
            <a:r>
              <a:rPr dirty="0" sz="1150" spc="-260" b="1">
                <a:latin typeface="Verdana"/>
                <a:cs typeface="Verdana"/>
              </a:rPr>
              <a:t>I</a:t>
            </a:r>
            <a:r>
              <a:rPr dirty="0" sz="1150" spc="300" b="1">
                <a:latin typeface="Verdana"/>
                <a:cs typeface="Verdana"/>
              </a:rPr>
              <a:t> </a:t>
            </a:r>
            <a:r>
              <a:rPr dirty="0" sz="1150" b="1">
                <a:latin typeface="Verdana"/>
                <a:cs typeface="Verdana"/>
              </a:rPr>
              <a:t>C</a:t>
            </a:r>
            <a:r>
              <a:rPr dirty="0" sz="1150" spc="300" b="1">
                <a:latin typeface="Verdana"/>
                <a:cs typeface="Verdana"/>
              </a:rPr>
              <a:t> </a:t>
            </a:r>
            <a:r>
              <a:rPr dirty="0" sz="1150" b="1">
                <a:latin typeface="Verdana"/>
                <a:cs typeface="Verdana"/>
              </a:rPr>
              <a:t>K</a:t>
            </a:r>
            <a:r>
              <a:rPr dirty="0" sz="1150" spc="300" b="1">
                <a:latin typeface="Verdana"/>
                <a:cs typeface="Verdana"/>
              </a:rPr>
              <a:t> </a:t>
            </a:r>
            <a:r>
              <a:rPr dirty="0" sz="1150" b="1">
                <a:latin typeface="Verdana"/>
                <a:cs typeface="Verdana"/>
              </a:rPr>
              <a:t>/</a:t>
            </a:r>
            <a:r>
              <a:rPr dirty="0" sz="1150" spc="300" b="1">
                <a:latin typeface="Verdana"/>
                <a:cs typeface="Verdana"/>
              </a:rPr>
              <a:t> </a:t>
            </a:r>
            <a:r>
              <a:rPr dirty="0" sz="1150" b="1">
                <a:latin typeface="Verdana"/>
                <a:cs typeface="Verdana"/>
              </a:rPr>
              <a:t>W</a:t>
            </a:r>
            <a:r>
              <a:rPr dirty="0" sz="1150" spc="300" b="1">
                <a:latin typeface="Verdana"/>
                <a:cs typeface="Verdana"/>
              </a:rPr>
              <a:t> </a:t>
            </a:r>
            <a:r>
              <a:rPr dirty="0" sz="1150" b="1">
                <a:latin typeface="Verdana"/>
                <a:cs typeface="Verdana"/>
              </a:rPr>
              <a:t>A</a:t>
            </a:r>
            <a:r>
              <a:rPr dirty="0" sz="1150" spc="300" b="1">
                <a:latin typeface="Verdana"/>
                <a:cs typeface="Verdana"/>
              </a:rPr>
              <a:t> </a:t>
            </a:r>
            <a:r>
              <a:rPr dirty="0" sz="1150" b="1">
                <a:latin typeface="Verdana"/>
                <a:cs typeface="Verdana"/>
              </a:rPr>
              <a:t>Y</a:t>
            </a:r>
            <a:r>
              <a:rPr dirty="0" sz="1150" spc="300" b="1">
                <a:latin typeface="Verdana"/>
                <a:cs typeface="Verdana"/>
              </a:rPr>
              <a:t> </a:t>
            </a:r>
            <a:r>
              <a:rPr dirty="0" sz="1150" b="1">
                <a:latin typeface="Verdana"/>
                <a:cs typeface="Verdana"/>
              </a:rPr>
              <a:t>N</a:t>
            </a:r>
            <a:r>
              <a:rPr dirty="0" sz="1150" spc="300" b="1">
                <a:latin typeface="Verdana"/>
                <a:cs typeface="Verdana"/>
              </a:rPr>
              <a:t> </a:t>
            </a:r>
            <a:r>
              <a:rPr dirty="0" sz="1150" spc="-50" b="1">
                <a:latin typeface="Verdana"/>
                <a:cs typeface="Verdana"/>
              </a:rPr>
              <a:t>E</a:t>
            </a:r>
            <a:endParaRPr sz="1150">
              <a:latin typeface="Verdana"/>
              <a:cs typeface="Verdana"/>
            </a:endParaRPr>
          </a:p>
          <a:p>
            <a:pPr marL="29845">
              <a:lnSpc>
                <a:spcPct val="100000"/>
              </a:lnSpc>
              <a:spcBef>
                <a:spcPts val="815"/>
              </a:spcBef>
            </a:pPr>
            <a:r>
              <a:rPr dirty="0" sz="1200">
                <a:solidFill>
                  <a:srgbClr val="005493"/>
                </a:solidFill>
                <a:latin typeface="Arial"/>
                <a:cs typeface="Arial"/>
              </a:rPr>
              <a:t>PA</a:t>
            </a:r>
            <a:r>
              <a:rPr dirty="0" sz="1200" spc="-155">
                <a:solidFill>
                  <a:srgbClr val="005493"/>
                </a:solidFill>
                <a:latin typeface="Arial"/>
                <a:cs typeface="Arial"/>
              </a:rPr>
              <a:t> R</a:t>
            </a:r>
            <a:r>
              <a:rPr dirty="0" sz="1200" spc="-165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5493"/>
                </a:solidFill>
                <a:latin typeface="Arial"/>
                <a:cs typeface="Arial"/>
              </a:rPr>
              <a:t>T</a:t>
            </a:r>
            <a:r>
              <a:rPr dirty="0" sz="1200" spc="39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5493"/>
                </a:solidFill>
                <a:latin typeface="Arial"/>
                <a:cs typeface="Arial"/>
              </a:rPr>
              <a:t>I</a:t>
            </a:r>
            <a:r>
              <a:rPr dirty="0" sz="1200" spc="-155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5493"/>
                </a:solidFill>
                <a:latin typeface="Arial"/>
                <a:cs typeface="Arial"/>
              </a:rPr>
              <a:t>:</a:t>
            </a:r>
            <a:r>
              <a:rPr dirty="0" sz="1200" spc="39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dirty="0" sz="1200" spc="-170">
                <a:solidFill>
                  <a:srgbClr val="005493"/>
                </a:solidFill>
                <a:latin typeface="Arial"/>
                <a:cs typeface="Arial"/>
              </a:rPr>
              <a:t>P</a:t>
            </a:r>
            <a:r>
              <a:rPr dirty="0" sz="1200" spc="-155">
                <a:solidFill>
                  <a:srgbClr val="005493"/>
                </a:solidFill>
                <a:latin typeface="Arial"/>
                <a:cs typeface="Arial"/>
              </a:rPr>
              <a:t> R</a:t>
            </a:r>
            <a:r>
              <a:rPr dirty="0" sz="1200" spc="-175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dirty="0" sz="1200" spc="130">
                <a:solidFill>
                  <a:srgbClr val="005493"/>
                </a:solidFill>
                <a:latin typeface="Arial"/>
                <a:cs typeface="Arial"/>
              </a:rPr>
              <a:t>O</a:t>
            </a:r>
            <a:r>
              <a:rPr dirty="0" sz="1200" spc="-155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dirty="0" sz="1200" spc="65">
                <a:solidFill>
                  <a:srgbClr val="005493"/>
                </a:solidFill>
                <a:latin typeface="Arial"/>
                <a:cs typeface="Arial"/>
              </a:rPr>
              <a:t>G</a:t>
            </a:r>
            <a:r>
              <a:rPr dirty="0" sz="1200" spc="-155">
                <a:solidFill>
                  <a:srgbClr val="005493"/>
                </a:solidFill>
                <a:latin typeface="Arial"/>
                <a:cs typeface="Arial"/>
              </a:rPr>
              <a:t> R </a:t>
            </a:r>
            <a:r>
              <a:rPr dirty="0" sz="1200" spc="80">
                <a:solidFill>
                  <a:srgbClr val="005493"/>
                </a:solidFill>
                <a:latin typeface="Arial"/>
                <a:cs typeface="Arial"/>
              </a:rPr>
              <a:t>A</a:t>
            </a:r>
            <a:r>
              <a:rPr dirty="0" sz="1200" spc="-155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dirty="0" sz="1200" spc="145">
                <a:solidFill>
                  <a:srgbClr val="005493"/>
                </a:solidFill>
                <a:latin typeface="Arial"/>
                <a:cs typeface="Arial"/>
              </a:rPr>
              <a:t>M</a:t>
            </a:r>
            <a:r>
              <a:rPr dirty="0" sz="1200" spc="-155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dirty="0" sz="1200" spc="145">
                <a:solidFill>
                  <a:srgbClr val="005493"/>
                </a:solidFill>
                <a:latin typeface="Arial"/>
                <a:cs typeface="Arial"/>
              </a:rPr>
              <a:t>M</a:t>
            </a:r>
            <a:r>
              <a:rPr dirty="0" sz="1200" spc="-155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5493"/>
                </a:solidFill>
                <a:latin typeface="Arial"/>
                <a:cs typeface="Arial"/>
              </a:rPr>
              <a:t>I</a:t>
            </a:r>
            <a:r>
              <a:rPr dirty="0" sz="1200" spc="-155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dirty="0" sz="1200" spc="135">
                <a:solidFill>
                  <a:srgbClr val="005493"/>
                </a:solidFill>
                <a:latin typeface="Arial"/>
                <a:cs typeface="Arial"/>
              </a:rPr>
              <a:t>N</a:t>
            </a:r>
            <a:r>
              <a:rPr dirty="0" sz="1200" spc="-145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dirty="0" sz="1200" spc="65">
                <a:solidFill>
                  <a:srgbClr val="005493"/>
                </a:solidFill>
                <a:latin typeface="Arial"/>
                <a:cs typeface="Arial"/>
              </a:rPr>
              <a:t>G</a:t>
            </a:r>
            <a:r>
              <a:rPr dirty="0" sz="1200" spc="39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5493"/>
                </a:solidFill>
                <a:latin typeface="Arial"/>
                <a:cs typeface="Arial"/>
              </a:rPr>
              <a:t>I</a:t>
            </a:r>
            <a:r>
              <a:rPr dirty="0" sz="1200" spc="-155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dirty="0" sz="1200" spc="135">
                <a:solidFill>
                  <a:srgbClr val="005493"/>
                </a:solidFill>
                <a:latin typeface="Arial"/>
                <a:cs typeface="Arial"/>
              </a:rPr>
              <a:t>N</a:t>
            </a:r>
            <a:r>
              <a:rPr dirty="0" sz="1200" spc="39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dirty="0" sz="1200" spc="80">
                <a:solidFill>
                  <a:srgbClr val="005493"/>
                </a:solidFill>
                <a:latin typeface="Arial"/>
                <a:cs typeface="Arial"/>
              </a:rPr>
              <a:t>JAVA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33370" y="5985064"/>
            <a:ext cx="2435225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135" b="1">
                <a:latin typeface="Trebuchet MS"/>
                <a:cs typeface="Trebuchet MS"/>
              </a:rPr>
              <a:t>http://</a:t>
            </a:r>
            <a:r>
              <a:rPr dirty="0" sz="1000" spc="-170" b="1">
                <a:latin typeface="Trebuchet MS"/>
                <a:cs typeface="Trebuchet MS"/>
              </a:rPr>
              <a:t> </a:t>
            </a:r>
            <a:r>
              <a:rPr dirty="0" sz="1000" spc="110" b="1">
                <a:latin typeface="Trebuchet MS"/>
                <a:cs typeface="Trebuchet MS"/>
              </a:rPr>
              <a:t>introcs.cs.princeton.edu 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660400" y="2978873"/>
            <a:ext cx="2367915" cy="2939415"/>
            <a:chOff x="660400" y="2978873"/>
            <a:chExt cx="2367915" cy="2939415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0400" y="2978873"/>
              <a:ext cx="2367603" cy="293932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11678" y="3086836"/>
              <a:ext cx="137642" cy="107251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831344" y="5283786"/>
              <a:ext cx="2197100" cy="182880"/>
            </a:xfrm>
            <a:custGeom>
              <a:avLst/>
              <a:gdLst/>
              <a:ahLst/>
              <a:cxnLst/>
              <a:rect l="l" t="t" r="r" b="b"/>
              <a:pathLst>
                <a:path w="2197100" h="182879">
                  <a:moveTo>
                    <a:pt x="0" y="182369"/>
                  </a:moveTo>
                  <a:lnTo>
                    <a:pt x="2196659" y="182369"/>
                  </a:lnTo>
                  <a:lnTo>
                    <a:pt x="2196659" y="0"/>
                  </a:lnTo>
                  <a:lnTo>
                    <a:pt x="0" y="0"/>
                  </a:lnTo>
                  <a:lnTo>
                    <a:pt x="0" y="182369"/>
                  </a:lnTo>
                  <a:close/>
                </a:path>
              </a:pathLst>
            </a:custGeom>
            <a:solidFill>
              <a:srgbClr val="EC008C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1724991" y="5566924"/>
            <a:ext cx="1176020" cy="229235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algn="r" marR="27305">
              <a:lnSpc>
                <a:spcPct val="100000"/>
              </a:lnSpc>
              <a:spcBef>
                <a:spcPts val="180"/>
              </a:spcBef>
            </a:pPr>
            <a:r>
              <a:rPr dirty="0" sz="600" spc="-80" b="1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600" spc="-3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600" b="1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600" spc="-4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600" spc="-65" b="1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600" spc="-3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600" spc="-95" b="1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600" spc="-3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600" spc="-80" b="1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600" spc="-3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600" b="1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600" spc="35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600" spc="-70" b="1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600" spc="-3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600" spc="-95" b="1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600" spc="-3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600" spc="-60" b="1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600" spc="-3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600" b="1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600" spc="-3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600" spc="-95" b="1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600" spc="-3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600" b="1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600" spc="-3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600" spc="-145" b="1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600" spc="-3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600" spc="-55" b="1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600" spc="-3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600" spc="-50" b="1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endParaRPr sz="600">
              <a:latin typeface="Verdana"/>
              <a:cs typeface="Verdana"/>
            </a:endParaRPr>
          </a:p>
          <a:p>
            <a:pPr algn="r" marR="5080">
              <a:lnSpc>
                <a:spcPct val="100000"/>
              </a:lnSpc>
              <a:spcBef>
                <a:spcPts val="80"/>
              </a:spcBef>
            </a:pPr>
            <a:r>
              <a:rPr dirty="0" sz="600" spc="90" b="1">
                <a:solidFill>
                  <a:srgbClr val="FFFFFF"/>
                </a:solidFill>
                <a:latin typeface="Verdana"/>
                <a:cs typeface="Verdana"/>
              </a:rPr>
              <a:t>KEVIN</a:t>
            </a:r>
            <a:r>
              <a:rPr dirty="0" sz="600" spc="36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600" spc="-30" b="1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600" spc="-7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600" spc="-10" b="1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600" spc="-9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600" spc="55" b="1">
                <a:solidFill>
                  <a:srgbClr val="FFFFFF"/>
                </a:solidFill>
                <a:latin typeface="Verdana"/>
                <a:cs typeface="Verdana"/>
              </a:rPr>
              <a:t>YNE 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660400" y="5492400"/>
            <a:ext cx="22225" cy="426084"/>
          </a:xfrm>
          <a:custGeom>
            <a:avLst/>
            <a:gdLst/>
            <a:ahLst/>
            <a:cxnLst/>
            <a:rect l="l" t="t" r="r" b="b"/>
            <a:pathLst>
              <a:path w="22225" h="426085">
                <a:moveTo>
                  <a:pt x="0" y="0"/>
                </a:moveTo>
                <a:lnTo>
                  <a:pt x="0" y="425799"/>
                </a:lnTo>
                <a:lnTo>
                  <a:pt x="21828" y="425799"/>
                </a:lnTo>
                <a:lnTo>
                  <a:pt x="21828" y="0"/>
                </a:lnTo>
                <a:lnTo>
                  <a:pt x="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780777" y="4183814"/>
            <a:ext cx="2142490" cy="766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dirty="0" baseline="-10309" sz="7275" spc="-15" b="1">
                <a:solidFill>
                  <a:srgbClr val="FFFFFF"/>
                </a:solidFill>
                <a:latin typeface="Brioso Pro Light"/>
                <a:cs typeface="Brioso Pro Light"/>
              </a:rPr>
              <a:t>C</a:t>
            </a:r>
            <a:r>
              <a:rPr dirty="0" sz="4050" spc="-10">
                <a:solidFill>
                  <a:srgbClr val="FFFFFF"/>
                </a:solidFill>
                <a:latin typeface="PMingLiU"/>
                <a:cs typeface="PMingLiU"/>
              </a:rPr>
              <a:t>omputer</a:t>
            </a:r>
            <a:endParaRPr sz="4050">
              <a:latin typeface="PMingLiU"/>
              <a:cs typeface="PMingLiU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116385" y="4515273"/>
            <a:ext cx="1807210" cy="766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dirty="0" baseline="-10882" sz="7275" spc="292" b="1">
                <a:solidFill>
                  <a:srgbClr val="FFFFFF"/>
                </a:solidFill>
                <a:latin typeface="Brioso Pro Light"/>
                <a:cs typeface="Brioso Pro Light"/>
              </a:rPr>
              <a:t>S</a:t>
            </a:r>
            <a:r>
              <a:rPr dirty="0" sz="4050" spc="195">
                <a:solidFill>
                  <a:srgbClr val="FFFFFF"/>
                </a:solidFill>
                <a:latin typeface="PMingLiU"/>
                <a:cs typeface="PMingLiU"/>
              </a:rPr>
              <a:t>cience</a:t>
            </a:r>
            <a:endParaRPr sz="4050">
              <a:latin typeface="PMingLiU"/>
              <a:cs typeface="PMingLiU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453933" y="5290909"/>
            <a:ext cx="1435735" cy="1422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750" spc="7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dirty="0" sz="750" spc="1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750" spc="50">
                <a:solidFill>
                  <a:srgbClr val="FFFFFF"/>
                </a:solidFill>
                <a:latin typeface="Calibri"/>
                <a:cs typeface="Calibri"/>
              </a:rPr>
              <a:t>Interdisciplinary</a:t>
            </a:r>
            <a:r>
              <a:rPr dirty="0" sz="750" spc="1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750" spc="65">
                <a:solidFill>
                  <a:srgbClr val="FFFFFF"/>
                </a:solidFill>
                <a:latin typeface="Calibri"/>
                <a:cs typeface="Calibri"/>
              </a:rPr>
              <a:t>Approach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659924" y="4275361"/>
            <a:ext cx="5410835" cy="6426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50" spc="165">
                <a:solidFill>
                  <a:srgbClr val="005493"/>
                </a:solidFill>
                <a:latin typeface="Arial"/>
                <a:cs typeface="Arial"/>
              </a:rPr>
              <a:t>9.</a:t>
            </a:r>
            <a:r>
              <a:rPr dirty="0" sz="4050" spc="220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dirty="0" sz="4050">
                <a:solidFill>
                  <a:srgbClr val="005493"/>
                </a:solidFill>
                <a:latin typeface="Arial"/>
                <a:cs typeface="Arial"/>
              </a:rPr>
              <a:t>Creating</a:t>
            </a:r>
            <a:r>
              <a:rPr dirty="0" sz="4050" spc="235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dirty="0" sz="4050" spc="80">
                <a:solidFill>
                  <a:srgbClr val="005493"/>
                </a:solidFill>
                <a:latin typeface="Arial"/>
                <a:cs typeface="Arial"/>
              </a:rPr>
              <a:t>Data</a:t>
            </a:r>
            <a:r>
              <a:rPr dirty="0" sz="4050" spc="229">
                <a:solidFill>
                  <a:srgbClr val="005493"/>
                </a:solidFill>
                <a:latin typeface="Arial"/>
                <a:cs typeface="Arial"/>
              </a:rPr>
              <a:t> </a:t>
            </a:r>
            <a:r>
              <a:rPr dirty="0" sz="4050" spc="-114">
                <a:solidFill>
                  <a:srgbClr val="005493"/>
                </a:solidFill>
                <a:latin typeface="Arial"/>
                <a:cs typeface="Arial"/>
              </a:rPr>
              <a:t>Types</a:t>
            </a:r>
            <a:endParaRPr sz="405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92729" y="5674729"/>
            <a:ext cx="996315" cy="22097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50" spc="95" b="1">
                <a:solidFill>
                  <a:srgbClr val="FFFFFF"/>
                </a:solidFill>
                <a:latin typeface="Trebuchet MS"/>
                <a:cs typeface="Trebuchet MS"/>
              </a:rPr>
              <a:t>Section</a:t>
            </a:r>
            <a:r>
              <a:rPr dirty="0" sz="1250" spc="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50" spc="60" b="1">
                <a:solidFill>
                  <a:srgbClr val="FFFFFF"/>
                </a:solidFill>
                <a:latin typeface="Trebuchet MS"/>
                <a:cs typeface="Trebuchet MS"/>
              </a:rPr>
              <a:t>3.2</a:t>
            </a:r>
            <a:endParaRPr sz="12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0700" y="1581745"/>
            <a:ext cx="9017635" cy="0"/>
          </a:xfrm>
          <a:custGeom>
            <a:avLst/>
            <a:gdLst/>
            <a:ahLst/>
            <a:cxnLst/>
            <a:rect l="l" t="t" r="r" b="b"/>
            <a:pathLst>
              <a:path w="9017635" h="0">
                <a:moveTo>
                  <a:pt x="0" y="0"/>
                </a:moveTo>
                <a:lnTo>
                  <a:pt x="9017020" y="0"/>
                </a:lnTo>
              </a:path>
            </a:pathLst>
          </a:custGeom>
          <a:ln w="52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45"/>
              <a:t>Anatomy</a:t>
            </a:r>
            <a:r>
              <a:rPr dirty="0" spc="65"/>
              <a:t> of </a:t>
            </a:r>
            <a:r>
              <a:rPr dirty="0" spc="85"/>
              <a:t>a</a:t>
            </a:r>
            <a:r>
              <a:rPr dirty="0" spc="65"/>
              <a:t> </a:t>
            </a:r>
            <a:r>
              <a:rPr dirty="0" spc="-20"/>
              <a:t>Class</a:t>
            </a:r>
          </a:p>
        </p:txBody>
      </p:sp>
      <p:sp>
        <p:nvSpPr>
          <p:cNvPr id="4" name="object 4" descr=""/>
          <p:cNvSpPr/>
          <p:nvPr/>
        </p:nvSpPr>
        <p:spPr>
          <a:xfrm>
            <a:off x="2425700" y="1740674"/>
            <a:ext cx="4749800" cy="4628515"/>
          </a:xfrm>
          <a:custGeom>
            <a:avLst/>
            <a:gdLst/>
            <a:ahLst/>
            <a:cxnLst/>
            <a:rect l="l" t="t" r="r" b="b"/>
            <a:pathLst>
              <a:path w="4749800" h="4628515">
                <a:moveTo>
                  <a:pt x="0" y="0"/>
                </a:moveTo>
                <a:lnTo>
                  <a:pt x="4749800" y="0"/>
                </a:lnTo>
                <a:lnTo>
                  <a:pt x="4749800" y="4627981"/>
                </a:lnTo>
                <a:lnTo>
                  <a:pt x="0" y="46279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2580487" y="1824823"/>
            <a:ext cx="1463675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>
                <a:latin typeface="Lucida Console"/>
                <a:cs typeface="Lucida Console"/>
              </a:rPr>
              <a:t>public</a:t>
            </a:r>
            <a:r>
              <a:rPr dirty="0" sz="1000" spc="-80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class</a:t>
            </a:r>
            <a:r>
              <a:rPr dirty="0" sz="1000" spc="-75">
                <a:latin typeface="Lucida Console"/>
                <a:cs typeface="Lucida Console"/>
              </a:rPr>
              <a:t> </a:t>
            </a:r>
            <a:r>
              <a:rPr dirty="0" sz="1000" spc="-10">
                <a:solidFill>
                  <a:srgbClr val="005493"/>
                </a:solidFill>
                <a:latin typeface="Lucida Console"/>
                <a:cs typeface="Lucida Console"/>
              </a:rPr>
              <a:t>Charge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580487" y="1976918"/>
            <a:ext cx="101600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latin typeface="Lucida Console"/>
                <a:cs typeface="Lucida Console"/>
              </a:rPr>
              <a:t>{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749550" y="2141164"/>
            <a:ext cx="3619500" cy="356235"/>
          </a:xfrm>
          <a:prstGeom prst="rect">
            <a:avLst/>
          </a:prstGeom>
          <a:solidFill>
            <a:srgbClr val="FFFFFF"/>
          </a:solidFill>
          <a:ln w="10489">
            <a:solidFill>
              <a:srgbClr val="005493"/>
            </a:solidFill>
          </a:ln>
        </p:spPr>
        <p:txBody>
          <a:bodyPr wrap="square" lIns="0" tIns="4445" rIns="0" bIns="0" rtlCol="0" vert="horz">
            <a:spAutoFit/>
          </a:bodyPr>
          <a:lstStyle/>
          <a:p>
            <a:pPr marL="70485" marR="59055">
              <a:lnSpc>
                <a:spcPts val="1200"/>
              </a:lnSpc>
              <a:spcBef>
                <a:spcPts val="35"/>
              </a:spcBef>
              <a:tabLst>
                <a:tab pos="2416810" algn="l"/>
              </a:tabLst>
            </a:pPr>
            <a:r>
              <a:rPr dirty="0" sz="1000">
                <a:latin typeface="Lucida Console"/>
                <a:cs typeface="Lucida Console"/>
              </a:rPr>
              <a:t>private</a:t>
            </a:r>
            <a:r>
              <a:rPr dirty="0" sz="1000" spc="-7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final</a:t>
            </a:r>
            <a:r>
              <a:rPr dirty="0" sz="1000" spc="-7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double</a:t>
            </a:r>
            <a:r>
              <a:rPr dirty="0" sz="1000" spc="-70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rx,</a:t>
            </a:r>
            <a:r>
              <a:rPr dirty="0" sz="1000" spc="-75">
                <a:latin typeface="Lucida Console"/>
                <a:cs typeface="Lucida Console"/>
              </a:rPr>
              <a:t> </a:t>
            </a:r>
            <a:r>
              <a:rPr dirty="0" sz="1000" spc="-25">
                <a:latin typeface="Lucida Console"/>
                <a:cs typeface="Lucida Console"/>
              </a:rPr>
              <a:t>ry;</a:t>
            </a:r>
            <a:r>
              <a:rPr dirty="0" sz="1000">
                <a:latin typeface="Lucida Console"/>
                <a:cs typeface="Lucida Console"/>
              </a:rPr>
              <a:t>	//</a:t>
            </a:r>
            <a:r>
              <a:rPr dirty="0" sz="1000" spc="-35">
                <a:latin typeface="Lucida Console"/>
                <a:cs typeface="Lucida Console"/>
              </a:rPr>
              <a:t> </a:t>
            </a:r>
            <a:r>
              <a:rPr dirty="0" sz="1000" spc="-10">
                <a:latin typeface="Lucida Console"/>
                <a:cs typeface="Lucida Console"/>
              </a:rPr>
              <a:t>position </a:t>
            </a:r>
            <a:r>
              <a:rPr dirty="0" sz="1000">
                <a:latin typeface="Lucida Console"/>
                <a:cs typeface="Lucida Console"/>
              </a:rPr>
              <a:t>private</a:t>
            </a:r>
            <a:r>
              <a:rPr dirty="0" sz="1000" spc="-8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final</a:t>
            </a:r>
            <a:r>
              <a:rPr dirty="0" sz="1000" spc="-80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double</a:t>
            </a:r>
            <a:r>
              <a:rPr dirty="0" sz="1000" spc="-85">
                <a:latin typeface="Lucida Console"/>
                <a:cs typeface="Lucida Console"/>
              </a:rPr>
              <a:t> </a:t>
            </a:r>
            <a:r>
              <a:rPr dirty="0" sz="1000" spc="-25">
                <a:latin typeface="Lucida Console"/>
                <a:cs typeface="Lucida Console"/>
              </a:rPr>
              <a:t>q;</a:t>
            </a:r>
            <a:r>
              <a:rPr dirty="0" sz="1000">
                <a:latin typeface="Lucida Console"/>
                <a:cs typeface="Lucida Console"/>
              </a:rPr>
              <a:t>	//</a:t>
            </a:r>
            <a:r>
              <a:rPr dirty="0" sz="1000" spc="-60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charge</a:t>
            </a:r>
            <a:r>
              <a:rPr dirty="0" sz="1000" spc="-60">
                <a:latin typeface="Lucida Console"/>
                <a:cs typeface="Lucida Console"/>
              </a:rPr>
              <a:t> </a:t>
            </a:r>
            <a:r>
              <a:rPr dirty="0" sz="1000" spc="-20">
                <a:latin typeface="Lucida Console"/>
                <a:cs typeface="Lucida Console"/>
              </a:rPr>
              <a:t>value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749550" y="2573450"/>
            <a:ext cx="3619500" cy="1004569"/>
          </a:xfrm>
          <a:prstGeom prst="rect">
            <a:avLst/>
          </a:prstGeom>
          <a:solidFill>
            <a:srgbClr val="FFFFFF"/>
          </a:solidFill>
          <a:ln w="10488">
            <a:solidFill>
              <a:srgbClr val="005493"/>
            </a:solidFill>
          </a:ln>
        </p:spPr>
        <p:txBody>
          <a:bodyPr wrap="square" lIns="0" tIns="23495" rIns="0" bIns="0" rtlCol="0" vert="horz">
            <a:spAutoFit/>
          </a:bodyPr>
          <a:lstStyle/>
          <a:p>
            <a:pPr marL="70485">
              <a:lnSpc>
                <a:spcPts val="1200"/>
              </a:lnSpc>
              <a:spcBef>
                <a:spcPts val="185"/>
              </a:spcBef>
            </a:pPr>
            <a:r>
              <a:rPr dirty="0" sz="1000">
                <a:latin typeface="Lucida Console"/>
                <a:cs typeface="Lucida Console"/>
              </a:rPr>
              <a:t>public</a:t>
            </a:r>
            <a:r>
              <a:rPr dirty="0" sz="1000" spc="-65">
                <a:latin typeface="Lucida Console"/>
                <a:cs typeface="Lucida Console"/>
              </a:rPr>
              <a:t> </a:t>
            </a:r>
            <a:r>
              <a:rPr dirty="0" sz="1000" spc="-10">
                <a:latin typeface="Lucida Console"/>
                <a:cs typeface="Lucida Console"/>
              </a:rPr>
              <a:t>Charge(double</a:t>
            </a:r>
            <a:r>
              <a:rPr dirty="0" sz="1000" spc="-6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x0,</a:t>
            </a:r>
            <a:r>
              <a:rPr dirty="0" sz="1000" spc="-60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double</a:t>
            </a:r>
            <a:r>
              <a:rPr dirty="0" sz="1000" spc="-65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y0,</a:t>
            </a:r>
            <a:r>
              <a:rPr dirty="0" sz="1000" spc="-60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double</a:t>
            </a:r>
            <a:r>
              <a:rPr dirty="0" sz="1000" spc="-65">
                <a:latin typeface="Lucida Console"/>
                <a:cs typeface="Lucida Console"/>
              </a:rPr>
              <a:t> </a:t>
            </a:r>
            <a:r>
              <a:rPr dirty="0" sz="1000" spc="-25">
                <a:latin typeface="Lucida Console"/>
                <a:cs typeface="Lucida Console"/>
              </a:rPr>
              <a:t>q0)</a:t>
            </a:r>
            <a:endParaRPr sz="1000">
              <a:latin typeface="Lucida Console"/>
              <a:cs typeface="Lucida Console"/>
            </a:endParaRPr>
          </a:p>
          <a:p>
            <a:pPr marL="70485">
              <a:lnSpc>
                <a:spcPts val="1200"/>
              </a:lnSpc>
            </a:pPr>
            <a:r>
              <a:rPr dirty="0" sz="1000" spc="-10">
                <a:latin typeface="Lucida Console"/>
                <a:cs typeface="Lucida Console"/>
              </a:rPr>
              <a:t>{</a:t>
            </a:r>
            <a:endParaRPr sz="1000">
              <a:latin typeface="Lucida Console"/>
              <a:cs typeface="Lucida Console"/>
            </a:endParaRPr>
          </a:p>
          <a:p>
            <a:pPr algn="just" marL="297180" marR="2708275">
              <a:lnSpc>
                <a:spcPts val="1200"/>
              </a:lnSpc>
              <a:spcBef>
                <a:spcPts val="35"/>
              </a:spcBef>
            </a:pPr>
            <a:r>
              <a:rPr dirty="0" sz="1000">
                <a:latin typeface="Lucida Console"/>
                <a:cs typeface="Lucida Console"/>
              </a:rPr>
              <a:t>rx</a:t>
            </a:r>
            <a:r>
              <a:rPr dirty="0" sz="1000" spc="-30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=</a:t>
            </a:r>
            <a:r>
              <a:rPr dirty="0" sz="1000" spc="-30">
                <a:latin typeface="Lucida Console"/>
                <a:cs typeface="Lucida Console"/>
              </a:rPr>
              <a:t> </a:t>
            </a:r>
            <a:r>
              <a:rPr dirty="0" sz="1000" spc="-25">
                <a:latin typeface="Lucida Console"/>
                <a:cs typeface="Lucida Console"/>
              </a:rPr>
              <a:t>x0; </a:t>
            </a:r>
            <a:r>
              <a:rPr dirty="0" sz="1000">
                <a:latin typeface="Lucida Console"/>
                <a:cs typeface="Lucida Console"/>
              </a:rPr>
              <a:t>ry</a:t>
            </a:r>
            <a:r>
              <a:rPr dirty="0" sz="1000" spc="-30">
                <a:latin typeface="Lucida Console"/>
                <a:cs typeface="Lucida Console"/>
              </a:rPr>
              <a:t> </a:t>
            </a:r>
            <a:r>
              <a:rPr dirty="0" sz="1000">
                <a:latin typeface="Lucida Console"/>
                <a:cs typeface="Lucida Console"/>
              </a:rPr>
              <a:t>=</a:t>
            </a:r>
            <a:r>
              <a:rPr dirty="0" sz="1000" spc="-30">
                <a:latin typeface="Lucida Console"/>
                <a:cs typeface="Lucida Console"/>
              </a:rPr>
              <a:t> </a:t>
            </a:r>
            <a:r>
              <a:rPr dirty="0" sz="1000" spc="-25">
                <a:latin typeface="Lucida Console"/>
                <a:cs typeface="Lucida Console"/>
              </a:rPr>
              <a:t>y0; </a:t>
            </a:r>
            <a:r>
              <a:rPr dirty="0" sz="1000">
                <a:latin typeface="Lucida Console"/>
                <a:cs typeface="Lucida Console"/>
              </a:rPr>
              <a:t>q</a:t>
            </a:r>
            <a:r>
              <a:rPr dirty="0" sz="1000" spc="-20">
                <a:latin typeface="Lucida Console"/>
                <a:cs typeface="Lucida Console"/>
              </a:rPr>
              <a:t>  </a:t>
            </a:r>
            <a:r>
              <a:rPr dirty="0" sz="1000">
                <a:latin typeface="Lucida Console"/>
                <a:cs typeface="Lucida Console"/>
              </a:rPr>
              <a:t>=</a:t>
            </a:r>
            <a:r>
              <a:rPr dirty="0" sz="1000" spc="-15">
                <a:latin typeface="Lucida Console"/>
                <a:cs typeface="Lucida Console"/>
              </a:rPr>
              <a:t> </a:t>
            </a:r>
            <a:r>
              <a:rPr dirty="0" sz="1000" spc="-25">
                <a:latin typeface="Lucida Console"/>
                <a:cs typeface="Lucida Console"/>
              </a:rPr>
              <a:t>q0;</a:t>
            </a:r>
            <a:endParaRPr sz="1000">
              <a:latin typeface="Lucida Console"/>
              <a:cs typeface="Lucida Console"/>
            </a:endParaRPr>
          </a:p>
          <a:p>
            <a:pPr marL="70485">
              <a:lnSpc>
                <a:spcPts val="1155"/>
              </a:lnSpc>
            </a:pPr>
            <a:r>
              <a:rPr dirty="0" sz="1000" spc="-10">
                <a:latin typeface="Lucida Console"/>
                <a:cs typeface="Lucida Console"/>
              </a:rPr>
              <a:t>}</a:t>
            </a:r>
            <a:endParaRPr sz="1000">
              <a:latin typeface="Lucida Console"/>
              <a:cs typeface="Lucida Console"/>
            </a:endParaRPr>
          </a:p>
        </p:txBody>
      </p:sp>
      <p:graphicFrame>
        <p:nvGraphicFramePr>
          <p:cNvPr id="9" name="object 9" descr=""/>
          <p:cNvGraphicFramePr>
            <a:graphicFrameLocks noGrp="1"/>
          </p:cNvGraphicFramePr>
          <p:nvPr/>
        </p:nvGraphicFramePr>
        <p:xfrm>
          <a:off x="2744305" y="3623493"/>
          <a:ext cx="4214495" cy="25533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0290"/>
                <a:gridCol w="613410"/>
              </a:tblGrid>
              <a:tr h="1480820">
                <a:tc gridSpan="2">
                  <a:txBody>
                    <a:bodyPr/>
                    <a:lstStyle/>
                    <a:p>
                      <a:pPr marL="70485">
                        <a:lnSpc>
                          <a:spcPts val="1200"/>
                        </a:lnSpc>
                        <a:spcBef>
                          <a:spcPts val="254"/>
                        </a:spcBef>
                      </a:pPr>
                      <a:r>
                        <a:rPr dirty="0" sz="1000">
                          <a:latin typeface="Lucida Console"/>
                          <a:cs typeface="Lucida Console"/>
                        </a:rPr>
                        <a:t>public</a:t>
                      </a:r>
                      <a:r>
                        <a:rPr dirty="0" sz="1000" spc="-7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double</a:t>
                      </a:r>
                      <a:r>
                        <a:rPr dirty="0" sz="1000" spc="-6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 spc="-10">
                          <a:latin typeface="Lucida Console"/>
                          <a:cs typeface="Lucida Console"/>
                        </a:rPr>
                        <a:t>potentialAt(double</a:t>
                      </a:r>
                      <a:r>
                        <a:rPr dirty="0" sz="1000" spc="-6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x,</a:t>
                      </a:r>
                      <a:r>
                        <a:rPr dirty="0" sz="1000" spc="-6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double</a:t>
                      </a:r>
                      <a:r>
                        <a:rPr dirty="0" sz="1000" spc="-6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 spc="-25">
                          <a:latin typeface="Lucida Console"/>
                          <a:cs typeface="Lucida Console"/>
                        </a:rPr>
                        <a:t>y)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  <a:p>
                      <a:pPr marL="70485">
                        <a:lnSpc>
                          <a:spcPts val="1200"/>
                        </a:lnSpc>
                      </a:pPr>
                      <a:r>
                        <a:rPr dirty="0" sz="1000">
                          <a:latin typeface="Lucida Console"/>
                          <a:cs typeface="Lucida Console"/>
                        </a:rPr>
                        <a:t>{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  <a:p>
                      <a:pPr algn="just" marL="297180" marR="2459990">
                        <a:lnSpc>
                          <a:spcPts val="1200"/>
                        </a:lnSpc>
                        <a:spcBef>
                          <a:spcPts val="40"/>
                        </a:spcBef>
                      </a:pPr>
                      <a:r>
                        <a:rPr dirty="0" sz="1000">
                          <a:latin typeface="Lucida Console"/>
                          <a:cs typeface="Lucida Console"/>
                        </a:rPr>
                        <a:t>double</a:t>
                      </a:r>
                      <a:r>
                        <a:rPr dirty="0" sz="1000" spc="-4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k</a:t>
                      </a:r>
                      <a:r>
                        <a:rPr dirty="0" sz="1000" spc="-4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=</a:t>
                      </a:r>
                      <a:r>
                        <a:rPr dirty="0" sz="1000" spc="-4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 spc="-10">
                          <a:latin typeface="Lucida Console"/>
                          <a:cs typeface="Lucida Console"/>
                        </a:rPr>
                        <a:t>8.99e09;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double</a:t>
                      </a:r>
                      <a:r>
                        <a:rPr dirty="0" sz="1000" spc="-4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dx</a:t>
                      </a:r>
                      <a:r>
                        <a:rPr dirty="0" sz="1000" spc="-3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=</a:t>
                      </a:r>
                      <a:r>
                        <a:rPr dirty="0" sz="1000" spc="-3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x</a:t>
                      </a:r>
                      <a:r>
                        <a:rPr dirty="0" sz="1000" spc="-4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-</a:t>
                      </a:r>
                      <a:r>
                        <a:rPr dirty="0" sz="1000" spc="-3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 spc="-25">
                          <a:latin typeface="Lucida Console"/>
                          <a:cs typeface="Lucida Console"/>
                        </a:rPr>
                        <a:t>rx;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double</a:t>
                      </a:r>
                      <a:r>
                        <a:rPr dirty="0" sz="1000" spc="-4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dy</a:t>
                      </a:r>
                      <a:r>
                        <a:rPr dirty="0" sz="1000" spc="-3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=</a:t>
                      </a:r>
                      <a:r>
                        <a:rPr dirty="0" sz="1000" spc="-3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y</a:t>
                      </a:r>
                      <a:r>
                        <a:rPr dirty="0" sz="1000" spc="-4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-</a:t>
                      </a:r>
                      <a:r>
                        <a:rPr dirty="0" sz="1000" spc="-3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 spc="-25">
                          <a:latin typeface="Lucida Console"/>
                          <a:cs typeface="Lucida Console"/>
                        </a:rPr>
                        <a:t>ry;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  <a:p>
                      <a:pPr algn="just" marL="297180">
                        <a:lnSpc>
                          <a:spcPts val="1150"/>
                        </a:lnSpc>
                      </a:pPr>
                      <a:r>
                        <a:rPr dirty="0" sz="1000">
                          <a:latin typeface="Lucida Console"/>
                          <a:cs typeface="Lucida Console"/>
                        </a:rPr>
                        <a:t>return</a:t>
                      </a:r>
                      <a:r>
                        <a:rPr dirty="0" sz="1000" spc="-3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k</a:t>
                      </a:r>
                      <a:r>
                        <a:rPr dirty="0" sz="1000" spc="-3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*</a:t>
                      </a:r>
                      <a:r>
                        <a:rPr dirty="0" sz="1000" spc="-3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q</a:t>
                      </a:r>
                      <a:r>
                        <a:rPr dirty="0" sz="1000" spc="-3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/</a:t>
                      </a:r>
                      <a:r>
                        <a:rPr dirty="0" sz="1000" spc="-3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 spc="-10">
                          <a:latin typeface="Lucida Console"/>
                          <a:cs typeface="Lucida Console"/>
                        </a:rPr>
                        <a:t>Math.sqrt(dx*dx</a:t>
                      </a:r>
                      <a:r>
                        <a:rPr dirty="0" sz="1000" spc="-3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+</a:t>
                      </a:r>
                      <a:r>
                        <a:rPr dirty="0" sz="1000" spc="-3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 spc="-10">
                          <a:latin typeface="Lucida Console"/>
                          <a:cs typeface="Lucida Console"/>
                        </a:rPr>
                        <a:t>dy*dy);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  <a:p>
                      <a:pPr marL="70485">
                        <a:lnSpc>
                          <a:spcPts val="1200"/>
                        </a:lnSpc>
                      </a:pPr>
                      <a:r>
                        <a:rPr dirty="0" sz="1000">
                          <a:latin typeface="Lucida Console"/>
                          <a:cs typeface="Lucida Console"/>
                        </a:rPr>
                        <a:t>}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  <a:p>
                      <a:pPr marL="70485">
                        <a:lnSpc>
                          <a:spcPts val="1200"/>
                        </a:lnSpc>
                      </a:pPr>
                      <a:r>
                        <a:rPr dirty="0" sz="1000">
                          <a:latin typeface="Lucida Console"/>
                          <a:cs typeface="Lucida Console"/>
                        </a:rPr>
                        <a:t>public</a:t>
                      </a:r>
                      <a:r>
                        <a:rPr dirty="0" sz="1000" spc="-8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String</a:t>
                      </a:r>
                      <a:r>
                        <a:rPr dirty="0" sz="1000" spc="-8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 spc="-10">
                          <a:latin typeface="Lucida Console"/>
                          <a:cs typeface="Lucida Console"/>
                        </a:rPr>
                        <a:t>toString()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  <a:p>
                      <a:pPr marL="70485">
                        <a:lnSpc>
                          <a:spcPts val="1200"/>
                        </a:lnSpc>
                        <a:tabLst>
                          <a:tab pos="297180" algn="l"/>
                          <a:tab pos="4006215" algn="l"/>
                        </a:tabLst>
                      </a:pPr>
                      <a:r>
                        <a:rPr dirty="0" sz="1000" spc="-50">
                          <a:latin typeface="Lucida Console"/>
                          <a:cs typeface="Lucida Console"/>
                        </a:rPr>
                        <a:t>{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	return</a:t>
                      </a:r>
                      <a:r>
                        <a:rPr dirty="0" sz="1000" spc="-3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q</a:t>
                      </a:r>
                      <a:r>
                        <a:rPr dirty="0" sz="1000" spc="-3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+</a:t>
                      </a:r>
                      <a:r>
                        <a:rPr dirty="0" sz="1000" spc="-3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"</a:t>
                      </a:r>
                      <a:r>
                        <a:rPr dirty="0" sz="1000" spc="-3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at</a:t>
                      </a:r>
                      <a:r>
                        <a:rPr dirty="0" sz="1000" spc="-3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"</a:t>
                      </a:r>
                      <a:r>
                        <a:rPr dirty="0" sz="1000" spc="-3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+</a:t>
                      </a:r>
                      <a:r>
                        <a:rPr dirty="0" sz="1000" spc="-3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"("</a:t>
                      </a:r>
                      <a:r>
                        <a:rPr dirty="0" sz="1000" spc="-3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+</a:t>
                      </a:r>
                      <a:r>
                        <a:rPr dirty="0" sz="1000" spc="-3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rx</a:t>
                      </a:r>
                      <a:r>
                        <a:rPr dirty="0" sz="1000" spc="-3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+</a:t>
                      </a:r>
                      <a:r>
                        <a:rPr dirty="0" sz="1000" spc="-3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",</a:t>
                      </a:r>
                      <a:r>
                        <a:rPr dirty="0" sz="1000" spc="-3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"</a:t>
                      </a:r>
                      <a:r>
                        <a:rPr dirty="0" sz="1000" spc="-3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+</a:t>
                      </a:r>
                      <a:r>
                        <a:rPr dirty="0" sz="1000" spc="-3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ry</a:t>
                      </a:r>
                      <a:r>
                        <a:rPr dirty="0" sz="1000" spc="-3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+</a:t>
                      </a:r>
                      <a:r>
                        <a:rPr dirty="0" sz="1000" spc="-3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 spc="-20">
                          <a:latin typeface="Lucida Console"/>
                          <a:cs typeface="Lucida Console"/>
                        </a:rPr>
                        <a:t>")";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	</a:t>
                      </a:r>
                      <a:r>
                        <a:rPr dirty="0" sz="1000" spc="-50">
                          <a:latin typeface="Lucida Console"/>
                          <a:cs typeface="Lucida Console"/>
                        </a:rPr>
                        <a:t>}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005493"/>
                      </a:solidFill>
                      <a:prstDash val="solid"/>
                    </a:lnL>
                    <a:lnR w="12700">
                      <a:solidFill>
                        <a:srgbClr val="005493"/>
                      </a:solidFill>
                      <a:prstDash val="solid"/>
                    </a:lnR>
                    <a:lnT w="12700">
                      <a:solidFill>
                        <a:srgbClr val="005493"/>
                      </a:solidFill>
                      <a:prstDash val="solid"/>
                    </a:lnT>
                    <a:lnB w="12700">
                      <a:solidFill>
                        <a:srgbClr val="00549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32410">
                <a:tc>
                  <a:txBody>
                    <a:bodyPr/>
                    <a:lstStyle/>
                    <a:p>
                      <a:pPr marL="70485">
                        <a:lnSpc>
                          <a:spcPts val="1165"/>
                        </a:lnSpc>
                        <a:spcBef>
                          <a:spcPts val="570"/>
                        </a:spcBef>
                      </a:pPr>
                      <a:r>
                        <a:rPr dirty="0" sz="1000">
                          <a:latin typeface="Lucida Console"/>
                          <a:cs typeface="Lucida Console"/>
                        </a:rPr>
                        <a:t>public</a:t>
                      </a:r>
                      <a:r>
                        <a:rPr dirty="0" sz="1000" spc="-6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static</a:t>
                      </a:r>
                      <a:r>
                        <a:rPr dirty="0" sz="1000" spc="-6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void</a:t>
                      </a:r>
                      <a:r>
                        <a:rPr dirty="0" sz="1000" spc="-6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 spc="-10">
                          <a:latin typeface="Lucida Console"/>
                          <a:cs typeface="Lucida Console"/>
                        </a:rPr>
                        <a:t>main(String[]</a:t>
                      </a:r>
                      <a:r>
                        <a:rPr dirty="0" sz="1000" spc="-6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 spc="-10">
                          <a:latin typeface="Lucida Console"/>
                          <a:cs typeface="Lucida Console"/>
                        </a:rPr>
                        <a:t>args)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005493"/>
                      </a:solidFill>
                      <a:prstDash val="solid"/>
                    </a:lnL>
                    <a:lnT w="12700">
                      <a:solidFill>
                        <a:srgbClr val="005493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5493"/>
                      </a:solidFill>
                      <a:prstDash val="solid"/>
                    </a:lnR>
                    <a:lnT w="12700">
                      <a:solidFill>
                        <a:srgbClr val="005493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</a:tr>
              <a:tr h="151765">
                <a:tc>
                  <a:txBody>
                    <a:bodyPr/>
                    <a:lstStyle/>
                    <a:p>
                      <a:pPr marL="70485">
                        <a:lnSpc>
                          <a:spcPts val="1100"/>
                        </a:lnSpc>
                      </a:pPr>
                      <a:r>
                        <a:rPr dirty="0" sz="1000">
                          <a:latin typeface="Lucida Console"/>
                          <a:cs typeface="Lucida Console"/>
                        </a:rPr>
                        <a:t>{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>
                    <a:lnL w="12700">
                      <a:solidFill>
                        <a:srgbClr val="005493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5493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</a:tr>
              <a:tr h="151765">
                <a:tc>
                  <a:txBody>
                    <a:bodyPr/>
                    <a:lstStyle/>
                    <a:p>
                      <a:pPr marL="297180">
                        <a:lnSpc>
                          <a:spcPts val="1100"/>
                        </a:lnSpc>
                      </a:pPr>
                      <a:r>
                        <a:rPr dirty="0" sz="1000">
                          <a:latin typeface="Lucida Console"/>
                          <a:cs typeface="Lucida Console"/>
                        </a:rPr>
                        <a:t>Charge</a:t>
                      </a:r>
                      <a:r>
                        <a:rPr dirty="0" sz="1000" spc="-6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c</a:t>
                      </a:r>
                      <a:r>
                        <a:rPr dirty="0" sz="1000" spc="-6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=</a:t>
                      </a:r>
                      <a:r>
                        <a:rPr dirty="0" sz="1000" spc="-6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new</a:t>
                      </a:r>
                      <a:r>
                        <a:rPr dirty="0" sz="1000" spc="-6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Charge(.72,</a:t>
                      </a:r>
                      <a:r>
                        <a:rPr dirty="0" sz="1000" spc="-65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>
                          <a:latin typeface="Lucida Console"/>
                          <a:cs typeface="Lucida Console"/>
                        </a:rPr>
                        <a:t>.31,</a:t>
                      </a:r>
                      <a:r>
                        <a:rPr dirty="0" sz="1000" spc="-6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 spc="-10">
                          <a:latin typeface="Lucida Console"/>
                          <a:cs typeface="Lucida Console"/>
                        </a:rPr>
                        <a:t>21.3);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>
                    <a:lnL w="12700">
                      <a:solidFill>
                        <a:srgbClr val="005493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5493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</a:tr>
              <a:tr h="151765">
                <a:tc>
                  <a:txBody>
                    <a:bodyPr/>
                    <a:lstStyle/>
                    <a:p>
                      <a:pPr marL="297180">
                        <a:lnSpc>
                          <a:spcPts val="1100"/>
                        </a:lnSpc>
                      </a:pPr>
                      <a:r>
                        <a:rPr dirty="0" sz="1000" spc="-10">
                          <a:latin typeface="Lucida Console"/>
                          <a:cs typeface="Lucida Console"/>
                        </a:rPr>
                        <a:t>StdOut.println(c);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>
                    <a:lnL w="12700">
                      <a:solidFill>
                        <a:srgbClr val="005493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5493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</a:tr>
              <a:tr h="151765">
                <a:tc>
                  <a:txBody>
                    <a:bodyPr/>
                    <a:lstStyle/>
                    <a:p>
                      <a:pPr marL="297180">
                        <a:lnSpc>
                          <a:spcPts val="1100"/>
                        </a:lnSpc>
                      </a:pPr>
                      <a:r>
                        <a:rPr dirty="0" sz="1000" spc="-10">
                          <a:latin typeface="Lucida Console"/>
                          <a:cs typeface="Lucida Console"/>
                        </a:rPr>
                        <a:t>StdOut.printf("%6.2e\n",</a:t>
                      </a:r>
                      <a:r>
                        <a:rPr dirty="0" sz="1000" spc="-60"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000" spc="-10">
                          <a:latin typeface="Lucida Console"/>
                          <a:cs typeface="Lucida Console"/>
                        </a:rPr>
                        <a:t>c.potentialAt(.42,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>
                    <a:lnL w="12700">
                      <a:solidFill>
                        <a:srgbClr val="005493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ts val="1100"/>
                        </a:lnSpc>
                      </a:pPr>
                      <a:r>
                        <a:rPr dirty="0" sz="1000" spc="-10">
                          <a:latin typeface="Lucida Console"/>
                          <a:cs typeface="Lucida Console"/>
                        </a:rPr>
                        <a:t>.71));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>
                    <a:lnR w="12700">
                      <a:solidFill>
                        <a:srgbClr val="005493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</a:tr>
              <a:tr h="233045">
                <a:tc>
                  <a:txBody>
                    <a:bodyPr/>
                    <a:lstStyle/>
                    <a:p>
                      <a:pPr marL="70485">
                        <a:lnSpc>
                          <a:spcPts val="1135"/>
                        </a:lnSpc>
                      </a:pPr>
                      <a:r>
                        <a:rPr dirty="0" sz="1000">
                          <a:latin typeface="Lucida Console"/>
                          <a:cs typeface="Lucida Console"/>
                        </a:rPr>
                        <a:t>}</a:t>
                      </a:r>
                      <a:endParaRPr sz="10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>
                    <a:lnL w="12700">
                      <a:solidFill>
                        <a:srgbClr val="005493"/>
                      </a:solidFill>
                      <a:prstDash val="solid"/>
                    </a:lnL>
                    <a:lnB w="12700">
                      <a:solidFill>
                        <a:srgbClr val="00549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5493"/>
                      </a:solidFill>
                      <a:prstDash val="solid"/>
                    </a:lnR>
                    <a:lnB w="12700">
                      <a:solidFill>
                        <a:srgbClr val="005493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" name="object 10" descr=""/>
          <p:cNvSpPr txBox="1"/>
          <p:nvPr/>
        </p:nvSpPr>
        <p:spPr>
          <a:xfrm>
            <a:off x="2580487" y="6083463"/>
            <a:ext cx="101600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latin typeface="Lucida Console"/>
                <a:cs typeface="Lucida Console"/>
              </a:rPr>
              <a:t>}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938546" y="1739923"/>
            <a:ext cx="949325" cy="3321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>
                <a:solidFill>
                  <a:srgbClr val="005493"/>
                </a:solidFill>
                <a:latin typeface="Lucida Sans Unicode"/>
                <a:cs typeface="Lucida Sans Unicode"/>
              </a:rPr>
              <a:t>text</a:t>
            </a:r>
            <a:r>
              <a:rPr dirty="0" sz="1000" spc="-4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000">
                <a:solidFill>
                  <a:srgbClr val="005493"/>
                </a:solidFill>
                <a:latin typeface="Lucida Sans Unicode"/>
                <a:cs typeface="Lucida Sans Unicode"/>
              </a:rPr>
              <a:t>file</a:t>
            </a:r>
            <a:r>
              <a:rPr dirty="0" sz="1000" spc="-4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000" spc="-10">
                <a:solidFill>
                  <a:srgbClr val="005493"/>
                </a:solidFill>
                <a:latin typeface="Lucida Sans Unicode"/>
                <a:cs typeface="Lucida Sans Unicode"/>
              </a:rPr>
              <a:t>named</a:t>
            </a:r>
            <a:endParaRPr sz="1000">
              <a:latin typeface="Lucida Sans Unicode"/>
              <a:cs typeface="Lucida Sans Unicode"/>
            </a:endParaRPr>
          </a:p>
          <a:p>
            <a:pPr marL="57785">
              <a:lnSpc>
                <a:spcPct val="100000"/>
              </a:lnSpc>
              <a:spcBef>
                <a:spcPts val="20"/>
              </a:spcBef>
            </a:pPr>
            <a:r>
              <a:rPr dirty="0" sz="1000" spc="-10">
                <a:solidFill>
                  <a:srgbClr val="005493"/>
                </a:solidFill>
                <a:latin typeface="Lucida Console"/>
                <a:cs typeface="Lucida Console"/>
              </a:rPr>
              <a:t>Charge.java</a:t>
            </a:r>
            <a:endParaRPr sz="1000">
              <a:latin typeface="Lucida Console"/>
              <a:cs typeface="Lucida Console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1885632" y="1890407"/>
            <a:ext cx="7372350" cy="4721860"/>
            <a:chOff x="1885632" y="1890407"/>
            <a:chExt cx="7372350" cy="4721860"/>
          </a:xfrm>
        </p:grpSpPr>
        <p:sp>
          <p:nvSpPr>
            <p:cNvPr id="13" name="object 13" descr=""/>
            <p:cNvSpPr/>
            <p:nvPr/>
          </p:nvSpPr>
          <p:spPr>
            <a:xfrm>
              <a:off x="1892300" y="1925026"/>
              <a:ext cx="482600" cy="0"/>
            </a:xfrm>
            <a:custGeom>
              <a:avLst/>
              <a:gdLst/>
              <a:ahLst/>
              <a:cxnLst/>
              <a:rect l="l" t="t" r="r" b="b"/>
              <a:pathLst>
                <a:path w="482600" h="0">
                  <a:moveTo>
                    <a:pt x="0" y="0"/>
                  </a:moveTo>
                  <a:lnTo>
                    <a:pt x="470242" y="0"/>
                  </a:lnTo>
                  <a:lnTo>
                    <a:pt x="482600" y="0"/>
                  </a:lnTo>
                </a:path>
              </a:pathLst>
            </a:custGeom>
            <a:ln w="12714">
              <a:solidFill>
                <a:srgbClr val="0048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2349754" y="1890407"/>
              <a:ext cx="69215" cy="69850"/>
            </a:xfrm>
            <a:custGeom>
              <a:avLst/>
              <a:gdLst/>
              <a:ahLst/>
              <a:cxnLst/>
              <a:rect l="l" t="t" r="r" b="b"/>
              <a:pathLst>
                <a:path w="69214" h="69850">
                  <a:moveTo>
                    <a:pt x="0" y="0"/>
                  </a:moveTo>
                  <a:lnTo>
                    <a:pt x="17284" y="34620"/>
                  </a:lnTo>
                  <a:lnTo>
                    <a:pt x="0" y="69227"/>
                  </a:lnTo>
                  <a:lnTo>
                    <a:pt x="69151" y="34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8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413501" y="2319162"/>
              <a:ext cx="1155700" cy="0"/>
            </a:xfrm>
            <a:custGeom>
              <a:avLst/>
              <a:gdLst/>
              <a:ahLst/>
              <a:cxnLst/>
              <a:rect l="l" t="t" r="r" b="b"/>
              <a:pathLst>
                <a:path w="1155700" h="0">
                  <a:moveTo>
                    <a:pt x="1155699" y="0"/>
                  </a:moveTo>
                  <a:lnTo>
                    <a:pt x="13520" y="0"/>
                  </a:lnTo>
                  <a:lnTo>
                    <a:pt x="0" y="0"/>
                  </a:lnTo>
                </a:path>
              </a:pathLst>
            </a:custGeom>
            <a:ln w="12714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369494" y="2284552"/>
              <a:ext cx="69215" cy="69850"/>
            </a:xfrm>
            <a:custGeom>
              <a:avLst/>
              <a:gdLst/>
              <a:ahLst/>
              <a:cxnLst/>
              <a:rect l="l" t="t" r="r" b="b"/>
              <a:pathLst>
                <a:path w="69214" h="69850">
                  <a:moveTo>
                    <a:pt x="69151" y="0"/>
                  </a:moveTo>
                  <a:lnTo>
                    <a:pt x="0" y="34620"/>
                  </a:lnTo>
                  <a:lnTo>
                    <a:pt x="69151" y="69227"/>
                  </a:lnTo>
                  <a:lnTo>
                    <a:pt x="51866" y="34620"/>
                  </a:lnTo>
                  <a:lnTo>
                    <a:pt x="69151" y="0"/>
                  </a:lnTo>
                  <a:close/>
                </a:path>
              </a:pathLst>
            </a:custGeom>
            <a:solidFill>
              <a:srgbClr val="005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6426206" y="3056596"/>
              <a:ext cx="1143000" cy="0"/>
            </a:xfrm>
            <a:custGeom>
              <a:avLst/>
              <a:gdLst/>
              <a:ahLst/>
              <a:cxnLst/>
              <a:rect l="l" t="t" r="r" b="b"/>
              <a:pathLst>
                <a:path w="1143000" h="0">
                  <a:moveTo>
                    <a:pt x="1143002" y="0"/>
                  </a:moveTo>
                  <a:lnTo>
                    <a:pt x="7864" y="0"/>
                  </a:lnTo>
                  <a:lnTo>
                    <a:pt x="0" y="0"/>
                  </a:lnTo>
                </a:path>
              </a:pathLst>
            </a:custGeom>
            <a:ln w="12714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382194" y="3021977"/>
              <a:ext cx="69215" cy="69850"/>
            </a:xfrm>
            <a:custGeom>
              <a:avLst/>
              <a:gdLst/>
              <a:ahLst/>
              <a:cxnLst/>
              <a:rect l="l" t="t" r="r" b="b"/>
              <a:pathLst>
                <a:path w="69214" h="69850">
                  <a:moveTo>
                    <a:pt x="69151" y="0"/>
                  </a:moveTo>
                  <a:lnTo>
                    <a:pt x="0" y="34620"/>
                  </a:lnTo>
                  <a:lnTo>
                    <a:pt x="69151" y="69227"/>
                  </a:lnTo>
                  <a:lnTo>
                    <a:pt x="51866" y="34620"/>
                  </a:lnTo>
                  <a:lnTo>
                    <a:pt x="69151" y="0"/>
                  </a:lnTo>
                  <a:close/>
                </a:path>
              </a:pathLst>
            </a:custGeom>
            <a:solidFill>
              <a:srgbClr val="005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7010406" y="4315306"/>
              <a:ext cx="558800" cy="0"/>
            </a:xfrm>
            <a:custGeom>
              <a:avLst/>
              <a:gdLst/>
              <a:ahLst/>
              <a:cxnLst/>
              <a:rect l="l" t="t" r="r" b="b"/>
              <a:pathLst>
                <a:path w="558800" h="0">
                  <a:moveTo>
                    <a:pt x="558800" y="0"/>
                  </a:moveTo>
                  <a:lnTo>
                    <a:pt x="13451" y="0"/>
                  </a:lnTo>
                  <a:lnTo>
                    <a:pt x="0" y="0"/>
                  </a:lnTo>
                </a:path>
              </a:pathLst>
            </a:custGeom>
            <a:ln w="12714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966394" y="4280687"/>
              <a:ext cx="69215" cy="69850"/>
            </a:xfrm>
            <a:custGeom>
              <a:avLst/>
              <a:gdLst/>
              <a:ahLst/>
              <a:cxnLst/>
              <a:rect l="l" t="t" r="r" b="b"/>
              <a:pathLst>
                <a:path w="69215" h="69850">
                  <a:moveTo>
                    <a:pt x="69151" y="0"/>
                  </a:moveTo>
                  <a:lnTo>
                    <a:pt x="0" y="34620"/>
                  </a:lnTo>
                  <a:lnTo>
                    <a:pt x="69151" y="69227"/>
                  </a:lnTo>
                  <a:lnTo>
                    <a:pt x="51866" y="34620"/>
                  </a:lnTo>
                  <a:lnTo>
                    <a:pt x="69151" y="0"/>
                  </a:lnTo>
                  <a:close/>
                </a:path>
              </a:pathLst>
            </a:custGeom>
            <a:solidFill>
              <a:srgbClr val="005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7010406" y="5497736"/>
              <a:ext cx="558800" cy="0"/>
            </a:xfrm>
            <a:custGeom>
              <a:avLst/>
              <a:gdLst/>
              <a:ahLst/>
              <a:cxnLst/>
              <a:rect l="l" t="t" r="r" b="b"/>
              <a:pathLst>
                <a:path w="558800" h="0">
                  <a:moveTo>
                    <a:pt x="558801" y="0"/>
                  </a:moveTo>
                  <a:lnTo>
                    <a:pt x="9387" y="0"/>
                  </a:lnTo>
                  <a:lnTo>
                    <a:pt x="0" y="0"/>
                  </a:lnTo>
                </a:path>
              </a:pathLst>
            </a:custGeom>
            <a:ln w="12714">
              <a:solidFill>
                <a:srgbClr val="00549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6966394" y="5463120"/>
              <a:ext cx="69215" cy="69850"/>
            </a:xfrm>
            <a:custGeom>
              <a:avLst/>
              <a:gdLst/>
              <a:ahLst/>
              <a:cxnLst/>
              <a:rect l="l" t="t" r="r" b="b"/>
              <a:pathLst>
                <a:path w="69215" h="69850">
                  <a:moveTo>
                    <a:pt x="69151" y="0"/>
                  </a:moveTo>
                  <a:lnTo>
                    <a:pt x="0" y="34607"/>
                  </a:lnTo>
                  <a:lnTo>
                    <a:pt x="69151" y="69227"/>
                  </a:lnTo>
                  <a:lnTo>
                    <a:pt x="51866" y="34607"/>
                  </a:lnTo>
                  <a:lnTo>
                    <a:pt x="69151" y="0"/>
                  </a:lnTo>
                  <a:close/>
                </a:path>
              </a:pathLst>
            </a:custGeom>
            <a:solidFill>
              <a:srgbClr val="00549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51725" y="5762428"/>
              <a:ext cx="2105977" cy="849630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7188200" y="5796521"/>
              <a:ext cx="1993900" cy="737870"/>
            </a:xfrm>
            <a:custGeom>
              <a:avLst/>
              <a:gdLst/>
              <a:ahLst/>
              <a:cxnLst/>
              <a:rect l="l" t="t" r="r" b="b"/>
              <a:pathLst>
                <a:path w="1993900" h="737870">
                  <a:moveTo>
                    <a:pt x="0" y="0"/>
                  </a:moveTo>
                  <a:lnTo>
                    <a:pt x="1993900" y="0"/>
                  </a:lnTo>
                  <a:lnTo>
                    <a:pt x="1993900" y="737421"/>
                  </a:lnTo>
                  <a:lnTo>
                    <a:pt x="0" y="7374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7652004" y="2194130"/>
            <a:ext cx="1539875" cy="227329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005493"/>
                </a:solidFill>
                <a:latin typeface="Lucida Sans Unicode"/>
                <a:cs typeface="Lucida Sans Unicode"/>
              </a:rPr>
              <a:t>instance</a:t>
            </a:r>
            <a:r>
              <a:rPr dirty="0" sz="1300" spc="47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005493"/>
                </a:solidFill>
                <a:latin typeface="Lucida Sans Unicode"/>
                <a:cs typeface="Lucida Sans Unicode"/>
              </a:rPr>
              <a:t>variables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7651597" y="2930349"/>
            <a:ext cx="961390" cy="227329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spc="-10">
                <a:solidFill>
                  <a:srgbClr val="005493"/>
                </a:solidFill>
                <a:latin typeface="Lucida Sans Unicode"/>
                <a:cs typeface="Lucida Sans Unicode"/>
              </a:rPr>
              <a:t>constructor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7651597" y="4189059"/>
            <a:ext cx="736600" cy="227329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spc="-10">
                <a:solidFill>
                  <a:srgbClr val="005493"/>
                </a:solidFill>
                <a:latin typeface="Lucida Sans Unicode"/>
                <a:cs typeface="Lucida Sans Unicode"/>
              </a:rPr>
              <a:t>methods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7651597" y="5374350"/>
            <a:ext cx="826769" cy="227329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005493"/>
                </a:solidFill>
                <a:latin typeface="Lucida Sans Unicode"/>
                <a:cs typeface="Lucida Sans Unicode"/>
              </a:rPr>
              <a:t>test</a:t>
            </a:r>
            <a:r>
              <a:rPr dirty="0" sz="1300" spc="2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005493"/>
                </a:solidFill>
                <a:latin typeface="Lucida Sans Unicode"/>
                <a:cs typeface="Lucida Sans Unicode"/>
              </a:rPr>
              <a:t>client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7284440" y="5842596"/>
            <a:ext cx="1728470" cy="59182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dirty="0" sz="1100">
                <a:latin typeface="Lucida Console"/>
                <a:cs typeface="Lucida Console"/>
              </a:rPr>
              <a:t>%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java</a:t>
            </a:r>
            <a:r>
              <a:rPr dirty="0" sz="1100" spc="20">
                <a:latin typeface="Lucida Console"/>
                <a:cs typeface="Lucida Console"/>
              </a:rPr>
              <a:t> </a:t>
            </a:r>
            <a:r>
              <a:rPr dirty="0" sz="1100" spc="-10">
                <a:latin typeface="Lucida Console"/>
                <a:cs typeface="Lucida Console"/>
              </a:rPr>
              <a:t>Charge</a:t>
            </a:r>
            <a:endParaRPr sz="1100">
              <a:latin typeface="Lucida Console"/>
              <a:cs typeface="Lucida Console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100">
                <a:latin typeface="Lucida Console"/>
                <a:cs typeface="Lucida Console"/>
              </a:rPr>
              <a:t>21.3</a:t>
            </a:r>
            <a:r>
              <a:rPr dirty="0" sz="1100" spc="3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at</a:t>
            </a:r>
            <a:r>
              <a:rPr dirty="0" sz="1100" spc="30">
                <a:latin typeface="Lucida Console"/>
                <a:cs typeface="Lucida Console"/>
              </a:rPr>
              <a:t> </a:t>
            </a:r>
            <a:r>
              <a:rPr dirty="0" sz="1100">
                <a:latin typeface="Lucida Console"/>
                <a:cs typeface="Lucida Console"/>
              </a:rPr>
              <a:t>(0.72,</a:t>
            </a:r>
            <a:r>
              <a:rPr dirty="0" sz="1100" spc="30">
                <a:latin typeface="Lucida Console"/>
                <a:cs typeface="Lucida Console"/>
              </a:rPr>
              <a:t> </a:t>
            </a:r>
            <a:r>
              <a:rPr dirty="0" sz="1100" spc="-10">
                <a:latin typeface="Lucida Console"/>
                <a:cs typeface="Lucida Console"/>
              </a:rPr>
              <a:t>0.31)</a:t>
            </a:r>
            <a:endParaRPr sz="1100">
              <a:latin typeface="Lucida Console"/>
              <a:cs typeface="Lucida Console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dirty="0" sz="1100" spc="-10">
                <a:latin typeface="Lucida Console"/>
                <a:cs typeface="Lucida Console"/>
              </a:rPr>
              <a:t>3.61e+11</a:t>
            </a:r>
            <a:endParaRPr sz="1100">
              <a:latin typeface="Lucida Console"/>
              <a:cs typeface="Lucida Console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045527" y="4126117"/>
            <a:ext cx="905510" cy="227329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i="1">
                <a:solidFill>
                  <a:srgbClr val="8D3124"/>
                </a:solidFill>
                <a:latin typeface="Lucida Sans Italic"/>
                <a:cs typeface="Lucida Sans Italic"/>
              </a:rPr>
              <a:t>not</a:t>
            </a:r>
            <a:r>
              <a:rPr dirty="0" sz="1300" spc="25" i="1">
                <a:solidFill>
                  <a:srgbClr val="8D3124"/>
                </a:solidFill>
                <a:latin typeface="Lucida Sans Italic"/>
                <a:cs typeface="Lucida Sans Italic"/>
              </a:rPr>
              <a:t> </a:t>
            </a:r>
            <a:r>
              <a:rPr dirty="0" sz="1300" spc="-10">
                <a:solidFill>
                  <a:srgbClr val="8D3124"/>
                </a:solidFill>
                <a:latin typeface="Lucida Sans Unicode"/>
                <a:cs typeface="Lucida Sans Unicode"/>
              </a:rPr>
              <a:t>“static”</a:t>
            </a:r>
            <a:endParaRPr sz="1300">
              <a:latin typeface="Lucida Sans Unicode"/>
              <a:cs typeface="Lucida Sans Unicode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2009762" y="3769931"/>
            <a:ext cx="732790" cy="1043940"/>
            <a:chOff x="2009762" y="3769931"/>
            <a:chExt cx="732790" cy="1043940"/>
          </a:xfrm>
        </p:grpSpPr>
        <p:sp>
          <p:nvSpPr>
            <p:cNvPr id="32" name="object 32" descr=""/>
            <p:cNvSpPr/>
            <p:nvPr/>
          </p:nvSpPr>
          <p:spPr>
            <a:xfrm>
              <a:off x="2016429" y="3794016"/>
              <a:ext cx="688975" cy="451484"/>
            </a:xfrm>
            <a:custGeom>
              <a:avLst/>
              <a:gdLst/>
              <a:ahLst/>
              <a:cxnLst/>
              <a:rect l="l" t="t" r="r" b="b"/>
              <a:pathLst>
                <a:path w="688975" h="451485">
                  <a:moveTo>
                    <a:pt x="0" y="450944"/>
                  </a:moveTo>
                  <a:lnTo>
                    <a:pt x="678082" y="12714"/>
                  </a:lnTo>
                  <a:lnTo>
                    <a:pt x="688670" y="0"/>
                  </a:lnTo>
                </a:path>
              </a:pathLst>
            </a:custGeom>
            <a:ln w="12709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2665145" y="3769931"/>
              <a:ext cx="76835" cy="67310"/>
            </a:xfrm>
            <a:custGeom>
              <a:avLst/>
              <a:gdLst/>
              <a:ahLst/>
              <a:cxnLst/>
              <a:rect l="l" t="t" r="r" b="b"/>
              <a:pathLst>
                <a:path w="76835" h="67310">
                  <a:moveTo>
                    <a:pt x="76796" y="0"/>
                  </a:moveTo>
                  <a:lnTo>
                    <a:pt x="0" y="8877"/>
                  </a:lnTo>
                  <a:lnTo>
                    <a:pt x="33375" y="28397"/>
                  </a:lnTo>
                  <a:lnTo>
                    <a:pt x="37807" y="66840"/>
                  </a:lnTo>
                  <a:lnTo>
                    <a:pt x="76796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2016925" y="4242511"/>
              <a:ext cx="675640" cy="543560"/>
            </a:xfrm>
            <a:custGeom>
              <a:avLst/>
              <a:gdLst/>
              <a:ahLst/>
              <a:cxnLst/>
              <a:rect l="l" t="t" r="r" b="b"/>
              <a:pathLst>
                <a:path w="675639" h="543560">
                  <a:moveTo>
                    <a:pt x="0" y="0"/>
                  </a:moveTo>
                  <a:lnTo>
                    <a:pt x="673430" y="543228"/>
                  </a:lnTo>
                  <a:lnTo>
                    <a:pt x="675479" y="543228"/>
                  </a:lnTo>
                </a:path>
              </a:pathLst>
            </a:custGeom>
            <a:ln w="12708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2651124" y="4742980"/>
              <a:ext cx="75565" cy="70485"/>
            </a:xfrm>
            <a:custGeom>
              <a:avLst/>
              <a:gdLst/>
              <a:ahLst/>
              <a:cxnLst/>
              <a:rect l="l" t="t" r="r" b="b"/>
              <a:pathLst>
                <a:path w="75564" h="70485">
                  <a:moveTo>
                    <a:pt x="43383" y="0"/>
                  </a:moveTo>
                  <a:lnTo>
                    <a:pt x="35153" y="37820"/>
                  </a:lnTo>
                  <a:lnTo>
                    <a:pt x="0" y="53911"/>
                  </a:lnTo>
                  <a:lnTo>
                    <a:pt x="75539" y="70396"/>
                  </a:lnTo>
                  <a:lnTo>
                    <a:pt x="43383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 txBox="1"/>
          <p:nvPr/>
        </p:nvSpPr>
        <p:spPr>
          <a:xfrm>
            <a:off x="744298" y="5080649"/>
            <a:ext cx="1142365" cy="405130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207645" marR="5080" indent="-195580">
              <a:lnSpc>
                <a:spcPts val="1400"/>
              </a:lnSpc>
              <a:spcBef>
                <a:spcPts val="300"/>
              </a:spcBef>
            </a:pPr>
            <a:r>
              <a:rPr dirty="0" sz="1300">
                <a:solidFill>
                  <a:srgbClr val="8D3124"/>
                </a:solidFill>
                <a:latin typeface="Lucida Sans Unicode"/>
                <a:cs typeface="Lucida Sans Unicode"/>
              </a:rPr>
              <a:t>static</a:t>
            </a:r>
            <a:r>
              <a:rPr dirty="0" sz="1300" spc="35">
                <a:solidFill>
                  <a:srgbClr val="8D3124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8D3124"/>
                </a:solidFill>
                <a:latin typeface="Lucida Sans Unicode"/>
                <a:cs typeface="Lucida Sans Unicode"/>
              </a:rPr>
              <a:t>method (familiar)</a:t>
            </a:r>
            <a:endParaRPr sz="1300">
              <a:latin typeface="Lucida Sans Unicode"/>
              <a:cs typeface="Lucida Sans Unicode"/>
            </a:endParaRPr>
          </a:p>
        </p:txBody>
      </p:sp>
      <p:grpSp>
        <p:nvGrpSpPr>
          <p:cNvPr id="37" name="object 37" descr=""/>
          <p:cNvGrpSpPr/>
          <p:nvPr/>
        </p:nvGrpSpPr>
        <p:grpSpPr>
          <a:xfrm>
            <a:off x="1905006" y="5259692"/>
            <a:ext cx="704850" cy="69850"/>
            <a:chOff x="1905006" y="5259692"/>
            <a:chExt cx="704850" cy="69850"/>
          </a:xfrm>
        </p:grpSpPr>
        <p:sp>
          <p:nvSpPr>
            <p:cNvPr id="38" name="object 38" descr=""/>
            <p:cNvSpPr/>
            <p:nvPr/>
          </p:nvSpPr>
          <p:spPr>
            <a:xfrm>
              <a:off x="1905006" y="5294302"/>
              <a:ext cx="660400" cy="0"/>
            </a:xfrm>
            <a:custGeom>
              <a:avLst/>
              <a:gdLst/>
              <a:ahLst/>
              <a:cxnLst/>
              <a:rect l="l" t="t" r="r" b="b"/>
              <a:pathLst>
                <a:path w="660400" h="0">
                  <a:moveTo>
                    <a:pt x="0" y="0"/>
                  </a:moveTo>
                  <a:lnTo>
                    <a:pt x="650601" y="0"/>
                  </a:lnTo>
                  <a:lnTo>
                    <a:pt x="660398" y="0"/>
                  </a:lnTo>
                </a:path>
              </a:pathLst>
            </a:custGeom>
            <a:ln w="12714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2540253" y="5259692"/>
              <a:ext cx="69215" cy="69850"/>
            </a:xfrm>
            <a:custGeom>
              <a:avLst/>
              <a:gdLst/>
              <a:ahLst/>
              <a:cxnLst/>
              <a:rect l="l" t="t" r="r" b="b"/>
              <a:pathLst>
                <a:path w="69214" h="69850">
                  <a:moveTo>
                    <a:pt x="0" y="0"/>
                  </a:moveTo>
                  <a:lnTo>
                    <a:pt x="17284" y="34607"/>
                  </a:lnTo>
                  <a:lnTo>
                    <a:pt x="0" y="69227"/>
                  </a:lnTo>
                  <a:lnTo>
                    <a:pt x="69151" y="346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69215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-15"/>
              <a:t>6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54100"/>
            <a:ext cx="5364486" cy="56642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6322936" y="1206000"/>
            <a:ext cx="3098800" cy="7759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805305" algn="l"/>
              </a:tabLst>
            </a:pPr>
            <a:r>
              <a:rPr dirty="0" sz="1850" spc="150" b="1">
                <a:solidFill>
                  <a:srgbClr val="BABABA"/>
                </a:solidFill>
                <a:latin typeface="Verdana"/>
                <a:cs typeface="Verdana"/>
              </a:rPr>
              <a:t>COMPUTER</a:t>
            </a:r>
            <a:r>
              <a:rPr dirty="0" sz="1850" b="1">
                <a:solidFill>
                  <a:srgbClr val="BABABA"/>
                </a:solidFill>
                <a:latin typeface="Verdana"/>
                <a:cs typeface="Verdana"/>
              </a:rPr>
              <a:t>	</a:t>
            </a:r>
            <a:r>
              <a:rPr dirty="0" sz="1850" spc="75" b="1">
                <a:solidFill>
                  <a:srgbClr val="BABABA"/>
                </a:solidFill>
                <a:latin typeface="Verdana"/>
                <a:cs typeface="Verdana"/>
              </a:rPr>
              <a:t>SCIENCE </a:t>
            </a:r>
            <a:endParaRPr sz="1850">
              <a:latin typeface="Verdana"/>
              <a:cs typeface="Verdana"/>
            </a:endParaRPr>
          </a:p>
          <a:p>
            <a:pPr marL="72390">
              <a:lnSpc>
                <a:spcPct val="100000"/>
              </a:lnSpc>
              <a:spcBef>
                <a:spcPts val="45"/>
              </a:spcBef>
            </a:pP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S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E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D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G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E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W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spc="-260" b="1">
                <a:solidFill>
                  <a:srgbClr val="BABABA"/>
                </a:solidFill>
                <a:latin typeface="Verdana"/>
                <a:cs typeface="Verdana"/>
              </a:rPr>
              <a:t>I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C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K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/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W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A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Y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N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spc="-50" b="1">
                <a:solidFill>
                  <a:srgbClr val="BABABA"/>
                </a:solidFill>
                <a:latin typeface="Verdana"/>
                <a:cs typeface="Verdana"/>
              </a:rPr>
              <a:t>E</a:t>
            </a:r>
            <a:endParaRPr sz="1150">
              <a:latin typeface="Verdana"/>
              <a:cs typeface="Verdana"/>
            </a:endParaRPr>
          </a:p>
          <a:p>
            <a:pPr marL="29845">
              <a:lnSpc>
                <a:spcPct val="100000"/>
              </a:lnSpc>
              <a:spcBef>
                <a:spcPts val="815"/>
              </a:spcBef>
            </a:pPr>
            <a:r>
              <a:rPr dirty="0" sz="1200">
                <a:solidFill>
                  <a:srgbClr val="BABABA"/>
                </a:solidFill>
                <a:latin typeface="Arial"/>
                <a:cs typeface="Arial"/>
              </a:rPr>
              <a:t>PA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R</a:t>
            </a:r>
            <a:r>
              <a:rPr dirty="0" sz="1200" spc="-16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BABABA"/>
                </a:solidFill>
                <a:latin typeface="Arial"/>
                <a:cs typeface="Arial"/>
              </a:rPr>
              <a:t>T</a:t>
            </a:r>
            <a:r>
              <a:rPr dirty="0" sz="1200" spc="390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BABABA"/>
                </a:solidFill>
                <a:latin typeface="Arial"/>
                <a:cs typeface="Arial"/>
              </a:rPr>
              <a:t>I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BABABA"/>
                </a:solidFill>
                <a:latin typeface="Arial"/>
                <a:cs typeface="Arial"/>
              </a:rPr>
              <a:t>:</a:t>
            </a:r>
            <a:r>
              <a:rPr dirty="0" sz="1200" spc="390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-170">
                <a:solidFill>
                  <a:srgbClr val="BABABA"/>
                </a:solidFill>
                <a:latin typeface="Arial"/>
                <a:cs typeface="Arial"/>
              </a:rPr>
              <a:t>P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R</a:t>
            </a:r>
            <a:r>
              <a:rPr dirty="0" sz="1200" spc="-17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130">
                <a:solidFill>
                  <a:srgbClr val="BABABA"/>
                </a:solidFill>
                <a:latin typeface="Arial"/>
                <a:cs typeface="Arial"/>
              </a:rPr>
              <a:t>O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65">
                <a:solidFill>
                  <a:srgbClr val="BABABA"/>
                </a:solidFill>
                <a:latin typeface="Arial"/>
                <a:cs typeface="Arial"/>
              </a:rPr>
              <a:t>G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R </a:t>
            </a:r>
            <a:r>
              <a:rPr dirty="0" sz="1200" spc="80">
                <a:solidFill>
                  <a:srgbClr val="BABABA"/>
                </a:solidFill>
                <a:latin typeface="Arial"/>
                <a:cs typeface="Arial"/>
              </a:rPr>
              <a:t>A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145">
                <a:solidFill>
                  <a:srgbClr val="BABABA"/>
                </a:solidFill>
                <a:latin typeface="Arial"/>
                <a:cs typeface="Arial"/>
              </a:rPr>
              <a:t>M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145">
                <a:solidFill>
                  <a:srgbClr val="BABABA"/>
                </a:solidFill>
                <a:latin typeface="Arial"/>
                <a:cs typeface="Arial"/>
              </a:rPr>
              <a:t>M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BABABA"/>
                </a:solidFill>
                <a:latin typeface="Arial"/>
                <a:cs typeface="Arial"/>
              </a:rPr>
              <a:t>I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135">
                <a:solidFill>
                  <a:srgbClr val="BABABA"/>
                </a:solidFill>
                <a:latin typeface="Arial"/>
                <a:cs typeface="Arial"/>
              </a:rPr>
              <a:t>N</a:t>
            </a:r>
            <a:r>
              <a:rPr dirty="0" sz="1200" spc="-14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65">
                <a:solidFill>
                  <a:srgbClr val="BABABA"/>
                </a:solidFill>
                <a:latin typeface="Arial"/>
                <a:cs typeface="Arial"/>
              </a:rPr>
              <a:t>G</a:t>
            </a:r>
            <a:r>
              <a:rPr dirty="0" sz="1200" spc="390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BABABA"/>
                </a:solidFill>
                <a:latin typeface="Arial"/>
                <a:cs typeface="Arial"/>
              </a:rPr>
              <a:t>I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135">
                <a:solidFill>
                  <a:srgbClr val="BABABA"/>
                </a:solidFill>
                <a:latin typeface="Arial"/>
                <a:cs typeface="Arial"/>
              </a:rPr>
              <a:t>N</a:t>
            </a:r>
            <a:r>
              <a:rPr dirty="0" sz="1200" spc="390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80">
                <a:solidFill>
                  <a:srgbClr val="BABABA"/>
                </a:solidFill>
                <a:latin typeface="Arial"/>
                <a:cs typeface="Arial"/>
              </a:rPr>
              <a:t>JAVA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30200" y="6394081"/>
            <a:ext cx="2870200" cy="20383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6350" rIns="0" bIns="0" rtlCol="0" vert="horz">
            <a:spAutoFit/>
          </a:bodyPr>
          <a:lstStyle/>
          <a:p>
            <a:pPr marL="75565">
              <a:lnSpc>
                <a:spcPct val="100000"/>
              </a:lnSpc>
              <a:spcBef>
                <a:spcPts val="50"/>
              </a:spcBef>
            </a:pPr>
            <a:r>
              <a:rPr dirty="0" sz="1000" spc="75">
                <a:solidFill>
                  <a:srgbClr val="797979"/>
                </a:solidFill>
                <a:latin typeface="Lucida Console"/>
                <a:cs typeface="Lucida Console"/>
              </a:rPr>
              <a:t>CS.9.A.CreatingDTs.Overview </a:t>
            </a:r>
            <a:endParaRPr sz="1000">
              <a:latin typeface="Lucida Console"/>
              <a:cs typeface="Lucida Consol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54100"/>
            <a:ext cx="5364486" cy="56642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3182937" y="3272819"/>
            <a:ext cx="3542665" cy="21926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426084" indent="-414020">
              <a:lnSpc>
                <a:spcPct val="100000"/>
              </a:lnSpc>
              <a:spcBef>
                <a:spcPts val="90"/>
              </a:spcBef>
              <a:buAutoNum type="arabicPeriod" startAt="9"/>
              <a:tabLst>
                <a:tab pos="426720" algn="l"/>
              </a:tabLst>
            </a:pPr>
            <a:r>
              <a:rPr dirty="0" sz="2650">
                <a:solidFill>
                  <a:srgbClr val="A9A9A9"/>
                </a:solidFill>
                <a:latin typeface="Arial"/>
                <a:cs typeface="Arial"/>
              </a:rPr>
              <a:t>Creating</a:t>
            </a:r>
            <a:r>
              <a:rPr dirty="0" sz="2650" spc="185">
                <a:solidFill>
                  <a:srgbClr val="A9A9A9"/>
                </a:solidFill>
                <a:latin typeface="Arial"/>
                <a:cs typeface="Arial"/>
              </a:rPr>
              <a:t> </a:t>
            </a:r>
            <a:r>
              <a:rPr dirty="0" sz="2650" spc="50">
                <a:solidFill>
                  <a:srgbClr val="A9A9A9"/>
                </a:solidFill>
                <a:latin typeface="Arial"/>
                <a:cs typeface="Arial"/>
              </a:rPr>
              <a:t>Data</a:t>
            </a:r>
            <a:r>
              <a:rPr dirty="0" sz="2650" spc="180">
                <a:solidFill>
                  <a:srgbClr val="A9A9A9"/>
                </a:solidFill>
                <a:latin typeface="Arial"/>
                <a:cs typeface="Arial"/>
              </a:rPr>
              <a:t> </a:t>
            </a:r>
            <a:r>
              <a:rPr dirty="0" sz="2650" spc="-85">
                <a:solidFill>
                  <a:srgbClr val="A9A9A9"/>
                </a:solidFill>
                <a:latin typeface="Arial"/>
                <a:cs typeface="Arial"/>
              </a:rPr>
              <a:t>Types</a:t>
            </a:r>
            <a:endParaRPr sz="2650">
              <a:latin typeface="Arial"/>
              <a:cs typeface="Arial"/>
            </a:endParaRPr>
          </a:p>
          <a:p>
            <a:pPr lvl="1" marL="1044575" indent="-220979">
              <a:lnSpc>
                <a:spcPct val="100000"/>
              </a:lnSpc>
              <a:spcBef>
                <a:spcPts val="2625"/>
              </a:spcBef>
              <a:buChar char="•"/>
              <a:tabLst>
                <a:tab pos="1045210" algn="l"/>
              </a:tabLst>
            </a:pPr>
            <a:r>
              <a:rPr dirty="0" sz="1950" spc="60">
                <a:solidFill>
                  <a:srgbClr val="929292"/>
                </a:solidFill>
                <a:latin typeface="Arial"/>
                <a:cs typeface="Arial"/>
              </a:rPr>
              <a:t>Overview</a:t>
            </a:r>
            <a:endParaRPr sz="1950">
              <a:latin typeface="Arial"/>
              <a:cs typeface="Arial"/>
            </a:endParaRPr>
          </a:p>
          <a:p>
            <a:pPr lvl="1" marL="1044575" indent="-220979">
              <a:lnSpc>
                <a:spcPct val="100000"/>
              </a:lnSpc>
              <a:spcBef>
                <a:spcPts val="635"/>
              </a:spcBef>
              <a:buChar char="•"/>
              <a:tabLst>
                <a:tab pos="1045210" algn="l"/>
              </a:tabLst>
            </a:pPr>
            <a:r>
              <a:rPr dirty="0" sz="1950">
                <a:latin typeface="Arial"/>
                <a:cs typeface="Arial"/>
              </a:rPr>
              <a:t>Point</a:t>
            </a:r>
            <a:r>
              <a:rPr dirty="0" sz="1950" spc="-80">
                <a:latin typeface="Arial"/>
                <a:cs typeface="Arial"/>
              </a:rPr>
              <a:t> </a:t>
            </a:r>
            <a:r>
              <a:rPr dirty="0" sz="1950" spc="-10">
                <a:latin typeface="Arial"/>
                <a:cs typeface="Arial"/>
              </a:rPr>
              <a:t>charges</a:t>
            </a:r>
            <a:endParaRPr sz="1950">
              <a:latin typeface="Arial"/>
              <a:cs typeface="Arial"/>
            </a:endParaRPr>
          </a:p>
          <a:p>
            <a:pPr lvl="1" marL="1044575" indent="-220979">
              <a:lnSpc>
                <a:spcPct val="100000"/>
              </a:lnSpc>
              <a:spcBef>
                <a:spcPts val="635"/>
              </a:spcBef>
              <a:buChar char="•"/>
              <a:tabLst>
                <a:tab pos="1045210" algn="l"/>
              </a:tabLst>
            </a:pPr>
            <a:r>
              <a:rPr dirty="0" sz="1950">
                <a:solidFill>
                  <a:srgbClr val="929292"/>
                </a:solidFill>
                <a:latin typeface="Arial"/>
                <a:cs typeface="Arial"/>
              </a:rPr>
              <a:t>Turtle</a:t>
            </a:r>
            <a:r>
              <a:rPr dirty="0" sz="1950" spc="-60">
                <a:solidFill>
                  <a:srgbClr val="929292"/>
                </a:solidFill>
                <a:latin typeface="Arial"/>
                <a:cs typeface="Arial"/>
              </a:rPr>
              <a:t> </a:t>
            </a:r>
            <a:r>
              <a:rPr dirty="0" sz="1950" spc="-10">
                <a:solidFill>
                  <a:srgbClr val="929292"/>
                </a:solidFill>
                <a:latin typeface="Arial"/>
                <a:cs typeface="Arial"/>
              </a:rPr>
              <a:t>graphics</a:t>
            </a:r>
            <a:endParaRPr sz="1950">
              <a:latin typeface="Arial"/>
              <a:cs typeface="Arial"/>
            </a:endParaRPr>
          </a:p>
          <a:p>
            <a:pPr lvl="1" marL="1044575" indent="-220979">
              <a:lnSpc>
                <a:spcPct val="100000"/>
              </a:lnSpc>
              <a:spcBef>
                <a:spcPts val="630"/>
              </a:spcBef>
              <a:buChar char="•"/>
              <a:tabLst>
                <a:tab pos="1045210" algn="l"/>
              </a:tabLst>
            </a:pPr>
            <a:r>
              <a:rPr dirty="0" sz="1950">
                <a:solidFill>
                  <a:srgbClr val="929292"/>
                </a:solidFill>
                <a:latin typeface="Arial"/>
                <a:cs typeface="Arial"/>
              </a:rPr>
              <a:t>Complex</a:t>
            </a:r>
            <a:r>
              <a:rPr dirty="0" sz="1950" spc="330">
                <a:solidFill>
                  <a:srgbClr val="929292"/>
                </a:solidFill>
                <a:latin typeface="Arial"/>
                <a:cs typeface="Arial"/>
              </a:rPr>
              <a:t> </a:t>
            </a:r>
            <a:r>
              <a:rPr dirty="0" sz="1950" spc="-10">
                <a:solidFill>
                  <a:srgbClr val="929292"/>
                </a:solidFill>
                <a:latin typeface="Arial"/>
                <a:cs typeface="Arial"/>
              </a:rPr>
              <a:t>numbers</a:t>
            </a:r>
            <a:endParaRPr sz="195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322936" y="1206000"/>
            <a:ext cx="3098800" cy="7759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805305" algn="l"/>
              </a:tabLst>
            </a:pPr>
            <a:r>
              <a:rPr dirty="0" sz="1850" spc="150" b="1">
                <a:solidFill>
                  <a:srgbClr val="BABABA"/>
                </a:solidFill>
                <a:latin typeface="Verdana"/>
                <a:cs typeface="Verdana"/>
              </a:rPr>
              <a:t>COMPUTER</a:t>
            </a:r>
            <a:r>
              <a:rPr dirty="0" sz="1850" b="1">
                <a:solidFill>
                  <a:srgbClr val="BABABA"/>
                </a:solidFill>
                <a:latin typeface="Verdana"/>
                <a:cs typeface="Verdana"/>
              </a:rPr>
              <a:t>	</a:t>
            </a:r>
            <a:r>
              <a:rPr dirty="0" sz="1850" spc="75" b="1">
                <a:solidFill>
                  <a:srgbClr val="BABABA"/>
                </a:solidFill>
                <a:latin typeface="Verdana"/>
                <a:cs typeface="Verdana"/>
              </a:rPr>
              <a:t>SCIENCE </a:t>
            </a:r>
            <a:endParaRPr sz="1850">
              <a:latin typeface="Verdana"/>
              <a:cs typeface="Verdana"/>
            </a:endParaRPr>
          </a:p>
          <a:p>
            <a:pPr marL="72390">
              <a:lnSpc>
                <a:spcPct val="100000"/>
              </a:lnSpc>
              <a:spcBef>
                <a:spcPts val="45"/>
              </a:spcBef>
            </a:pP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S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E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D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G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E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W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spc="-260" b="1">
                <a:solidFill>
                  <a:srgbClr val="BABABA"/>
                </a:solidFill>
                <a:latin typeface="Verdana"/>
                <a:cs typeface="Verdana"/>
              </a:rPr>
              <a:t>I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C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K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/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W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A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Y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b="1">
                <a:solidFill>
                  <a:srgbClr val="BABABA"/>
                </a:solidFill>
                <a:latin typeface="Verdana"/>
                <a:cs typeface="Verdana"/>
              </a:rPr>
              <a:t>N</a:t>
            </a:r>
            <a:r>
              <a:rPr dirty="0" sz="1150" spc="300" b="1">
                <a:solidFill>
                  <a:srgbClr val="BABABA"/>
                </a:solidFill>
                <a:latin typeface="Verdana"/>
                <a:cs typeface="Verdana"/>
              </a:rPr>
              <a:t> </a:t>
            </a:r>
            <a:r>
              <a:rPr dirty="0" sz="1150" spc="-50" b="1">
                <a:solidFill>
                  <a:srgbClr val="BABABA"/>
                </a:solidFill>
                <a:latin typeface="Verdana"/>
                <a:cs typeface="Verdana"/>
              </a:rPr>
              <a:t>E</a:t>
            </a:r>
            <a:endParaRPr sz="1150">
              <a:latin typeface="Verdana"/>
              <a:cs typeface="Verdana"/>
            </a:endParaRPr>
          </a:p>
          <a:p>
            <a:pPr marL="29845">
              <a:lnSpc>
                <a:spcPct val="100000"/>
              </a:lnSpc>
              <a:spcBef>
                <a:spcPts val="815"/>
              </a:spcBef>
            </a:pPr>
            <a:r>
              <a:rPr dirty="0" sz="1200">
                <a:solidFill>
                  <a:srgbClr val="BABABA"/>
                </a:solidFill>
                <a:latin typeface="Arial"/>
                <a:cs typeface="Arial"/>
              </a:rPr>
              <a:t>PA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R</a:t>
            </a:r>
            <a:r>
              <a:rPr dirty="0" sz="1200" spc="-16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BABABA"/>
                </a:solidFill>
                <a:latin typeface="Arial"/>
                <a:cs typeface="Arial"/>
              </a:rPr>
              <a:t>T</a:t>
            </a:r>
            <a:r>
              <a:rPr dirty="0" sz="1200" spc="390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BABABA"/>
                </a:solidFill>
                <a:latin typeface="Arial"/>
                <a:cs typeface="Arial"/>
              </a:rPr>
              <a:t>I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BABABA"/>
                </a:solidFill>
                <a:latin typeface="Arial"/>
                <a:cs typeface="Arial"/>
              </a:rPr>
              <a:t>:</a:t>
            </a:r>
            <a:r>
              <a:rPr dirty="0" sz="1200" spc="390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-170">
                <a:solidFill>
                  <a:srgbClr val="BABABA"/>
                </a:solidFill>
                <a:latin typeface="Arial"/>
                <a:cs typeface="Arial"/>
              </a:rPr>
              <a:t>P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R</a:t>
            </a:r>
            <a:r>
              <a:rPr dirty="0" sz="1200" spc="-17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130">
                <a:solidFill>
                  <a:srgbClr val="BABABA"/>
                </a:solidFill>
                <a:latin typeface="Arial"/>
                <a:cs typeface="Arial"/>
              </a:rPr>
              <a:t>O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65">
                <a:solidFill>
                  <a:srgbClr val="BABABA"/>
                </a:solidFill>
                <a:latin typeface="Arial"/>
                <a:cs typeface="Arial"/>
              </a:rPr>
              <a:t>G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R </a:t>
            </a:r>
            <a:r>
              <a:rPr dirty="0" sz="1200" spc="80">
                <a:solidFill>
                  <a:srgbClr val="BABABA"/>
                </a:solidFill>
                <a:latin typeface="Arial"/>
                <a:cs typeface="Arial"/>
              </a:rPr>
              <a:t>A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145">
                <a:solidFill>
                  <a:srgbClr val="BABABA"/>
                </a:solidFill>
                <a:latin typeface="Arial"/>
                <a:cs typeface="Arial"/>
              </a:rPr>
              <a:t>M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145">
                <a:solidFill>
                  <a:srgbClr val="BABABA"/>
                </a:solidFill>
                <a:latin typeface="Arial"/>
                <a:cs typeface="Arial"/>
              </a:rPr>
              <a:t>M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BABABA"/>
                </a:solidFill>
                <a:latin typeface="Arial"/>
                <a:cs typeface="Arial"/>
              </a:rPr>
              <a:t>I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135">
                <a:solidFill>
                  <a:srgbClr val="BABABA"/>
                </a:solidFill>
                <a:latin typeface="Arial"/>
                <a:cs typeface="Arial"/>
              </a:rPr>
              <a:t>N</a:t>
            </a:r>
            <a:r>
              <a:rPr dirty="0" sz="1200" spc="-14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65">
                <a:solidFill>
                  <a:srgbClr val="BABABA"/>
                </a:solidFill>
                <a:latin typeface="Arial"/>
                <a:cs typeface="Arial"/>
              </a:rPr>
              <a:t>G</a:t>
            </a:r>
            <a:r>
              <a:rPr dirty="0" sz="1200" spc="390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BABABA"/>
                </a:solidFill>
                <a:latin typeface="Arial"/>
                <a:cs typeface="Arial"/>
              </a:rPr>
              <a:t>I</a:t>
            </a:r>
            <a:r>
              <a:rPr dirty="0" sz="1200" spc="-155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135">
                <a:solidFill>
                  <a:srgbClr val="BABABA"/>
                </a:solidFill>
                <a:latin typeface="Arial"/>
                <a:cs typeface="Arial"/>
              </a:rPr>
              <a:t>N</a:t>
            </a:r>
            <a:r>
              <a:rPr dirty="0" sz="1200" spc="390">
                <a:solidFill>
                  <a:srgbClr val="BABABA"/>
                </a:solidFill>
                <a:latin typeface="Arial"/>
                <a:cs typeface="Arial"/>
              </a:rPr>
              <a:t> </a:t>
            </a:r>
            <a:r>
              <a:rPr dirty="0" sz="1200" spc="80">
                <a:solidFill>
                  <a:srgbClr val="BABABA"/>
                </a:solidFill>
                <a:latin typeface="Arial"/>
                <a:cs typeface="Arial"/>
              </a:rPr>
              <a:t>JAVA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30200" y="6394081"/>
            <a:ext cx="2870200" cy="20383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6350" rIns="0" bIns="0" rtlCol="0" vert="horz">
            <a:spAutoFit/>
          </a:bodyPr>
          <a:lstStyle/>
          <a:p>
            <a:pPr marL="75565">
              <a:lnSpc>
                <a:spcPct val="100000"/>
              </a:lnSpc>
              <a:spcBef>
                <a:spcPts val="50"/>
              </a:spcBef>
            </a:pPr>
            <a:r>
              <a:rPr dirty="0" sz="1000" spc="75">
                <a:solidFill>
                  <a:srgbClr val="797979"/>
                </a:solidFill>
                <a:latin typeface="Lucida Console"/>
                <a:cs typeface="Lucida Console"/>
              </a:rPr>
              <a:t>CS.9.B.CreatingDTs.Charges </a:t>
            </a:r>
            <a:endParaRPr sz="1000">
              <a:latin typeface="Lucida Console"/>
              <a:cs typeface="Lucida Consol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20700" y="1581745"/>
            <a:ext cx="9017635" cy="0"/>
          </a:xfrm>
          <a:custGeom>
            <a:avLst/>
            <a:gdLst/>
            <a:ahLst/>
            <a:cxnLst/>
            <a:rect l="l" t="t" r="r" b="b"/>
            <a:pathLst>
              <a:path w="9017635" h="0">
                <a:moveTo>
                  <a:pt x="0" y="0"/>
                </a:moveTo>
                <a:lnTo>
                  <a:pt x="9017020" y="0"/>
                </a:lnTo>
              </a:path>
            </a:pathLst>
          </a:custGeom>
          <a:ln w="52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532130" y="1250334"/>
            <a:ext cx="2223135" cy="2901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700">
                <a:latin typeface="Arial"/>
                <a:cs typeface="Arial"/>
              </a:rPr>
              <a:t>ADT</a:t>
            </a:r>
            <a:r>
              <a:rPr dirty="0" sz="1700" spc="110">
                <a:latin typeface="Arial"/>
                <a:cs typeface="Arial"/>
              </a:rPr>
              <a:t> </a:t>
            </a:r>
            <a:r>
              <a:rPr dirty="0" sz="1700" spc="75">
                <a:latin typeface="Arial"/>
                <a:cs typeface="Arial"/>
              </a:rPr>
              <a:t>for</a:t>
            </a:r>
            <a:r>
              <a:rPr dirty="0" sz="1700" spc="114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point</a:t>
            </a:r>
            <a:r>
              <a:rPr dirty="0" sz="1700" spc="110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charges</a:t>
            </a:r>
            <a:endParaRPr sz="1700">
              <a:latin typeface="Arial"/>
              <a:cs typeface="Arial"/>
            </a:endParaRPr>
          </a:p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2608510" y="4864988"/>
          <a:ext cx="6864350" cy="125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01085"/>
                <a:gridCol w="3252470"/>
              </a:tblGrid>
              <a:tr h="314325">
                <a:tc gridSpan="2"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150">
                          <a:latin typeface="Lucida Console"/>
                          <a:cs typeface="Lucida Console"/>
                        </a:rPr>
                        <a:t>public class </a:t>
                      </a:r>
                      <a:r>
                        <a:rPr dirty="0" sz="1150" spc="-10">
                          <a:latin typeface="Lucida Console"/>
                          <a:cs typeface="Lucida Console"/>
                        </a:rPr>
                        <a:t>Charge</a:t>
                      </a:r>
                      <a:endParaRPr sz="1150">
                        <a:latin typeface="Lucida Console"/>
                        <a:cs typeface="Lucida Console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3F6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14325">
                <a:tc gridSpan="2">
                  <a:txBody>
                    <a:bodyPr/>
                    <a:lstStyle/>
                    <a:p>
                      <a:pPr marL="804545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dirty="0" sz="1150">
                          <a:latin typeface="Lucida Console"/>
                          <a:cs typeface="Lucida Console"/>
                        </a:rPr>
                        <a:t>Charge(double x0, double y0, double </a:t>
                      </a:r>
                      <a:r>
                        <a:rPr dirty="0" sz="1150" spc="-25">
                          <a:latin typeface="Lucida Console"/>
                          <a:cs typeface="Lucida Console"/>
                        </a:rPr>
                        <a:t>q0)</a:t>
                      </a:r>
                      <a:endParaRPr sz="1150">
                        <a:latin typeface="Lucida Console"/>
                        <a:cs typeface="Lucida Console"/>
                      </a:endParaRPr>
                    </a:p>
                  </a:txBody>
                  <a:tcPr marL="0" marR="0" marB="0" marT="5715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14325"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150">
                          <a:latin typeface="Lucida Console"/>
                          <a:cs typeface="Lucida Console"/>
                        </a:rPr>
                        <a:t>double potentialAt(double x, double </a:t>
                      </a:r>
                      <a:r>
                        <a:rPr dirty="0" sz="1150" spc="-25">
                          <a:latin typeface="Lucida Console"/>
                          <a:cs typeface="Lucida Console"/>
                        </a:rPr>
                        <a:t>y)</a:t>
                      </a:r>
                      <a:endParaRPr sz="1150">
                        <a:latin typeface="Lucida Console"/>
                        <a:cs typeface="Lucida Console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dirty="0" sz="120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electric</a:t>
                      </a:r>
                      <a:r>
                        <a:rPr dirty="0" sz="1200" spc="75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 </a:t>
                      </a:r>
                      <a:r>
                        <a:rPr dirty="0" sz="120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potential</a:t>
                      </a:r>
                      <a:r>
                        <a:rPr dirty="0" sz="1200" spc="8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 </a:t>
                      </a:r>
                      <a:r>
                        <a:rPr dirty="0" sz="120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at</a:t>
                      </a:r>
                      <a:r>
                        <a:rPr dirty="0" sz="1200" spc="8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 </a:t>
                      </a:r>
                      <a:r>
                        <a:rPr dirty="0" sz="120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(x,</a:t>
                      </a:r>
                      <a:r>
                        <a:rPr dirty="0" sz="1200" spc="8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 </a:t>
                      </a:r>
                      <a:r>
                        <a:rPr dirty="0" sz="120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y)</a:t>
                      </a:r>
                      <a:r>
                        <a:rPr dirty="0" sz="1200" spc="8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 </a:t>
                      </a:r>
                      <a:r>
                        <a:rPr dirty="0" sz="120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due</a:t>
                      </a:r>
                      <a:r>
                        <a:rPr dirty="0" sz="1200" spc="8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 </a:t>
                      </a:r>
                      <a:r>
                        <a:rPr dirty="0" sz="120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to</a:t>
                      </a:r>
                      <a:r>
                        <a:rPr dirty="0" sz="1200" spc="8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 </a:t>
                      </a:r>
                      <a:r>
                        <a:rPr dirty="0" sz="1200" spc="-1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charge</a:t>
                      </a:r>
                      <a:endParaRPr sz="1200">
                        <a:latin typeface="Lucida Sans Italic"/>
                        <a:cs typeface="Lucida Sans Italic"/>
                      </a:endParaRPr>
                    </a:p>
                  </a:txBody>
                  <a:tcPr marL="0" marR="0" marB="0" marT="50165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150">
                          <a:latin typeface="Lucida Console"/>
                          <a:cs typeface="Lucida Console"/>
                        </a:rPr>
                        <a:t>String </a:t>
                      </a:r>
                      <a:r>
                        <a:rPr dirty="0" sz="1150" spc="-10">
                          <a:latin typeface="Lucida Console"/>
                          <a:cs typeface="Lucida Console"/>
                        </a:rPr>
                        <a:t>toString()</a:t>
                      </a:r>
                      <a:endParaRPr sz="1150">
                        <a:latin typeface="Lucida Console"/>
                        <a:cs typeface="Lucida Console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dirty="0" sz="120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string</a:t>
                      </a:r>
                      <a:r>
                        <a:rPr dirty="0" sz="1200" spc="12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 </a:t>
                      </a:r>
                      <a:r>
                        <a:rPr dirty="0" sz="120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representation</a:t>
                      </a:r>
                      <a:r>
                        <a:rPr dirty="0" sz="1200" spc="125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 </a:t>
                      </a:r>
                      <a:r>
                        <a:rPr dirty="0" sz="120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of</a:t>
                      </a:r>
                      <a:r>
                        <a:rPr dirty="0" sz="1200" spc="125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 </a:t>
                      </a:r>
                      <a:r>
                        <a:rPr dirty="0" sz="120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this</a:t>
                      </a:r>
                      <a:r>
                        <a:rPr dirty="0" sz="1200" spc="125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 </a:t>
                      </a:r>
                      <a:r>
                        <a:rPr dirty="0" sz="1200" spc="-10" i="1">
                          <a:solidFill>
                            <a:srgbClr val="005493"/>
                          </a:solidFill>
                          <a:latin typeface="Lucida Sans Italic"/>
                          <a:cs typeface="Lucida Sans Italic"/>
                        </a:rPr>
                        <a:t>charge</a:t>
                      </a:r>
                      <a:endParaRPr sz="1200">
                        <a:latin typeface="Lucida Sans Italic"/>
                        <a:cs typeface="Lucida Sans Italic"/>
                      </a:endParaRPr>
                    </a:p>
                  </a:txBody>
                  <a:tcPr marL="0" marR="0" marB="0" marT="50165">
                    <a:lnL w="12700">
                      <a:solidFill>
                        <a:srgbClr val="EBEBEB"/>
                      </a:solidFill>
                      <a:prstDash val="solid"/>
                    </a:lnL>
                    <a:lnR w="12700">
                      <a:solidFill>
                        <a:srgbClr val="EBEBEB"/>
                      </a:solidFill>
                      <a:prstDash val="solid"/>
                    </a:lnR>
                    <a:lnT w="12700">
                      <a:solidFill>
                        <a:srgbClr val="EBEBEB"/>
                      </a:solidFill>
                      <a:prstDash val="solid"/>
                    </a:lnT>
                    <a:lnB w="1270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object 5" descr=""/>
          <p:cNvSpPr txBox="1"/>
          <p:nvPr/>
        </p:nvSpPr>
        <p:spPr>
          <a:xfrm>
            <a:off x="1002742" y="5489044"/>
            <a:ext cx="1455420" cy="23367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350" spc="85" b="1">
                <a:latin typeface="Trebuchet MS"/>
                <a:cs typeface="Trebuchet MS"/>
              </a:rPr>
              <a:t>API</a:t>
            </a:r>
            <a:r>
              <a:rPr dirty="0" sz="1350" spc="45" b="1">
                <a:latin typeface="Trebuchet MS"/>
                <a:cs typeface="Trebuchet MS"/>
              </a:rPr>
              <a:t> </a:t>
            </a:r>
            <a:r>
              <a:rPr dirty="0" sz="1350" spc="50" b="1">
                <a:latin typeface="Trebuchet MS"/>
                <a:cs typeface="Trebuchet MS"/>
              </a:rPr>
              <a:t>(operations)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715998" y="3789784"/>
            <a:ext cx="617220" cy="23367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350" spc="75" b="1">
                <a:latin typeface="Trebuchet MS"/>
                <a:cs typeface="Trebuchet MS"/>
              </a:rPr>
              <a:t>Values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20700" y="2528951"/>
            <a:ext cx="6934200" cy="44513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82550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650"/>
              </a:spcBef>
            </a:pPr>
            <a:r>
              <a:rPr dirty="0" sz="1450">
                <a:latin typeface="Lucida Sans Unicode"/>
                <a:cs typeface="Lucida Sans Unicode"/>
              </a:rPr>
              <a:t>An</a:t>
            </a:r>
            <a:r>
              <a:rPr dirty="0" sz="1450" spc="105"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ADT</a:t>
            </a:r>
            <a:r>
              <a:rPr dirty="0" sz="1450" spc="105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allows</a:t>
            </a:r>
            <a:r>
              <a:rPr dirty="0" sz="1450" spc="11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us</a:t>
            </a:r>
            <a:r>
              <a:rPr dirty="0" sz="1450" spc="10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to</a:t>
            </a:r>
            <a:r>
              <a:rPr dirty="0" sz="1450" spc="11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write</a:t>
            </a:r>
            <a:r>
              <a:rPr dirty="0" sz="1450" spc="10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Java</a:t>
            </a:r>
            <a:r>
              <a:rPr dirty="0" sz="1450" spc="11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programs</a:t>
            </a:r>
            <a:r>
              <a:rPr dirty="0" sz="1450" spc="10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that</a:t>
            </a:r>
            <a:r>
              <a:rPr dirty="0" sz="1450" spc="11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manipulate</a:t>
            </a:r>
            <a:r>
              <a:rPr dirty="0" sz="1450" spc="10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point</a:t>
            </a:r>
            <a:r>
              <a:rPr dirty="0" sz="1450" spc="110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charges.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20700" y="1791525"/>
            <a:ext cx="7289800" cy="44513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85725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675"/>
              </a:spcBef>
            </a:pPr>
            <a:r>
              <a:rPr dirty="0" sz="1450">
                <a:latin typeface="Lucida Sans Unicode"/>
                <a:cs typeface="Lucida Sans Unicode"/>
              </a:rPr>
              <a:t>A</a:t>
            </a:r>
            <a:r>
              <a:rPr dirty="0" sz="1450" spc="70"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point</a:t>
            </a:r>
            <a:r>
              <a:rPr dirty="0" sz="1450" spc="7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005493"/>
                </a:solidFill>
                <a:latin typeface="Lucida Sans Unicode"/>
                <a:cs typeface="Lucida Sans Unicode"/>
              </a:rPr>
              <a:t>charge</a:t>
            </a:r>
            <a:r>
              <a:rPr dirty="0" sz="1450" spc="70">
                <a:solidFill>
                  <a:srgbClr val="005493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is</a:t>
            </a:r>
            <a:r>
              <a:rPr dirty="0" sz="1450" spc="7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an</a:t>
            </a:r>
            <a:r>
              <a:rPr dirty="0" sz="1450" spc="7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idealized</a:t>
            </a:r>
            <a:r>
              <a:rPr dirty="0" sz="1450" spc="7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model</a:t>
            </a:r>
            <a:r>
              <a:rPr dirty="0" sz="1450" spc="7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of</a:t>
            </a:r>
            <a:r>
              <a:rPr dirty="0" sz="1450" spc="7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a</a:t>
            </a:r>
            <a:r>
              <a:rPr dirty="0" sz="1450" spc="7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particle</a:t>
            </a:r>
            <a:r>
              <a:rPr dirty="0" sz="1450" spc="7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that</a:t>
            </a:r>
            <a:r>
              <a:rPr dirty="0" sz="1450" spc="7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has</a:t>
            </a:r>
            <a:r>
              <a:rPr dirty="0" sz="1450" spc="7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an</a:t>
            </a:r>
            <a:r>
              <a:rPr dirty="0" sz="1450" spc="7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electric</a:t>
            </a:r>
            <a:r>
              <a:rPr dirty="0" sz="1450" spc="70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charge.</a:t>
            </a:r>
            <a:endParaRPr sz="1450">
              <a:latin typeface="Lucida Sans Unicode"/>
              <a:cs typeface="Lucida Sans Unicode"/>
            </a:endParaRPr>
          </a:p>
        </p:txBody>
      </p:sp>
      <p:graphicFrame>
        <p:nvGraphicFramePr>
          <p:cNvPr id="9" name="object 9" descr=""/>
          <p:cNvGraphicFramePr>
            <a:graphicFrameLocks noGrp="1"/>
          </p:cNvGraphicFramePr>
          <p:nvPr/>
        </p:nvGraphicFramePr>
        <p:xfrm>
          <a:off x="2509265" y="3401069"/>
          <a:ext cx="3644900" cy="9639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68755"/>
                <a:gridCol w="1151890"/>
                <a:gridCol w="1017904"/>
              </a:tblGrid>
              <a:tr h="3213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3F6F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100" spc="-10" i="1">
                          <a:latin typeface="Lucida Sans Italic"/>
                          <a:cs typeface="Lucida Sans Italic"/>
                        </a:rPr>
                        <a:t>examples</a:t>
                      </a:r>
                      <a:endParaRPr sz="1100">
                        <a:latin typeface="Lucida Sans Italic"/>
                        <a:cs typeface="Lucida Sans Italic"/>
                      </a:endParaRPr>
                    </a:p>
                  </a:txBody>
                  <a:tcPr marL="0" marR="0" marB="0" marT="5969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3F6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213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200">
                          <a:latin typeface="Lucida Sans Unicode"/>
                          <a:cs typeface="Lucida Sans Unicode"/>
                        </a:rPr>
                        <a:t>position</a:t>
                      </a:r>
                      <a:r>
                        <a:rPr dirty="0" sz="1200" spc="9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200">
                          <a:latin typeface="Lucida Sans Unicode"/>
                          <a:cs typeface="Lucida Sans Unicode"/>
                        </a:rPr>
                        <a:t>(</a:t>
                      </a:r>
                      <a:r>
                        <a:rPr dirty="0" sz="1200" i="1">
                          <a:latin typeface="Lucida Sans Italic"/>
                          <a:cs typeface="Lucida Sans Italic"/>
                        </a:rPr>
                        <a:t>x</a:t>
                      </a:r>
                      <a:r>
                        <a:rPr dirty="0" sz="1200">
                          <a:latin typeface="Lucida Sans Unicode"/>
                          <a:cs typeface="Lucida Sans Unicode"/>
                        </a:rPr>
                        <a:t>,</a:t>
                      </a:r>
                      <a:r>
                        <a:rPr dirty="0" sz="1200" spc="95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200" i="1">
                          <a:latin typeface="Lucida Sans Italic"/>
                          <a:cs typeface="Lucida Sans Italic"/>
                        </a:rPr>
                        <a:t>y</a:t>
                      </a:r>
                      <a:r>
                        <a:rPr dirty="0" sz="1200" spc="-185" i="1">
                          <a:latin typeface="Lucida Sans Italic"/>
                          <a:cs typeface="Lucida Sans Italic"/>
                        </a:rPr>
                        <a:t> </a:t>
                      </a:r>
                      <a:r>
                        <a:rPr dirty="0" sz="1200" spc="-50">
                          <a:latin typeface="Lucida Sans Unicode"/>
                          <a:cs typeface="Lucida Sans Unicode"/>
                        </a:rPr>
                        <a:t>)</a:t>
                      </a:r>
                      <a:endParaRPr sz="12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334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3F6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(.53,</a:t>
                      </a:r>
                      <a:r>
                        <a:rPr dirty="0" sz="1100" spc="2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20">
                          <a:latin typeface="Lucida Sans Unicode"/>
                          <a:cs typeface="Lucida Sans Unicode"/>
                        </a:rPr>
                        <a:t>.63)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969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100">
                          <a:latin typeface="Lucida Sans Unicode"/>
                          <a:cs typeface="Lucida Sans Unicode"/>
                        </a:rPr>
                        <a:t>(.13,</a:t>
                      </a:r>
                      <a:r>
                        <a:rPr dirty="0" sz="1100" spc="2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100" spc="-20">
                          <a:latin typeface="Lucida Sans Unicode"/>
                          <a:cs typeface="Lucida Sans Unicode"/>
                        </a:rPr>
                        <a:t>.94)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969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3213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200">
                          <a:latin typeface="Lucida Sans Unicode"/>
                          <a:cs typeface="Lucida Sans Unicode"/>
                        </a:rPr>
                        <a:t>electrical</a:t>
                      </a:r>
                      <a:r>
                        <a:rPr dirty="0" sz="1200" spc="165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200" spc="-10">
                          <a:latin typeface="Lucida Sans Unicode"/>
                          <a:cs typeface="Lucida Sans Unicode"/>
                        </a:rPr>
                        <a:t>charge</a:t>
                      </a:r>
                      <a:endParaRPr sz="12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334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3F6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100" spc="-20">
                          <a:latin typeface="Lucida Sans Unicode"/>
                          <a:cs typeface="Lucida Sans Unicode"/>
                        </a:rPr>
                        <a:t>20.1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969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100" spc="-20">
                          <a:latin typeface="Lucida Sans Unicode"/>
                          <a:cs typeface="Lucida Sans Unicode"/>
                        </a:rPr>
                        <a:t>81.9</a:t>
                      </a:r>
                      <a:endParaRPr sz="11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59690">
                    <a:lnL w="6350">
                      <a:solidFill>
                        <a:srgbClr val="EBEBEB"/>
                      </a:solidFill>
                      <a:prstDash val="solid"/>
                    </a:lnL>
                    <a:lnR w="6350">
                      <a:solidFill>
                        <a:srgbClr val="EBEBEB"/>
                      </a:solidFill>
                      <a:prstDash val="solid"/>
                    </a:lnR>
                    <a:lnT w="6350">
                      <a:solidFill>
                        <a:srgbClr val="EBEBEB"/>
                      </a:solidFill>
                      <a:prstDash val="solid"/>
                    </a:lnT>
                    <a:lnB w="6350">
                      <a:solidFill>
                        <a:srgbClr val="EBEB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52422" y="1704428"/>
            <a:ext cx="1634490" cy="1573390"/>
          </a:xfrm>
          <a:prstGeom prst="rect">
            <a:avLst/>
          </a:prstGeom>
        </p:spPr>
      </p:pic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2022-11-11T19:48:49Z</dcterms:created>
  <dcterms:modified xsi:type="dcterms:W3CDTF">2022-11-11T19:48:49Z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2022-11-11T00:00:00Z</vt:filetime>
  </property>
  <property fmtid="{D5CDD505-2E9C-101B-9397-08002B2CF9AE}" pid="3" name="Producer">
    <vt:lpwstr>3-Heights™ PDF Optimization Shell 6.3.1.5 (http://www.pdf-tools.com)</vt:lpwstr>
  </property>
</Properties>
</file>